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4" r:id="rId4"/>
    <p:sldId id="259" r:id="rId5"/>
    <p:sldId id="260" r:id="rId6"/>
    <p:sldId id="265" r:id="rId7"/>
    <p:sldId id="261" r:id="rId8"/>
    <p:sldId id="262" r:id="rId9"/>
    <p:sldId id="267" r:id="rId10"/>
    <p:sldId id="266" r:id="rId11"/>
    <p:sldId id="268" r:id="rId12"/>
    <p:sldId id="263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470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460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6970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9042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592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7435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3335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6531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9295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4097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205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087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364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3004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7644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8382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190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CF3176A-9D87-4E82-8897-E37905FC90D0}" type="datetimeFigureOut">
              <a:rPr lang="fi-FI" smtClean="0"/>
              <a:t>15.8.2018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15DA0-4835-4467-BBD9-3D0F69E8B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92007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2373" y="2200760"/>
            <a:ext cx="7098223" cy="1017232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9734" y="3464472"/>
            <a:ext cx="5143500" cy="701592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7: Globaali terveys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396" y="629762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Ilmastonmuutos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1410" y="1750483"/>
            <a:ext cx="7609667" cy="4867293"/>
          </a:xfrm>
        </p:spPr>
        <p:txBody>
          <a:bodyPr>
            <a:noAutofit/>
          </a:bodyPr>
          <a:lstStyle/>
          <a:p>
            <a:r>
              <a:rPr lang="fi-FI" sz="2600" dirty="0"/>
              <a:t>ihmisen toiminta on lisännyt kasvihuonekaasujen, erityisesti hiilidioksidin, määrää maapallon ilmakehässä </a:t>
            </a:r>
          </a:p>
          <a:p>
            <a:r>
              <a:rPr lang="fi-FI" sz="2600" dirty="0"/>
              <a:t>mikäli päästöt pysyvät tulevaisuudessa nykytasolla, kasvihuoneilmiön voimistuminen voi </a:t>
            </a:r>
            <a:r>
              <a:rPr lang="fi-FI" sz="2600" u="sng" dirty="0"/>
              <a:t>nostaa ilmaston keskilämpötilaa</a:t>
            </a:r>
            <a:r>
              <a:rPr lang="fi-FI" sz="2600" dirty="0"/>
              <a:t> sadan vuoden aikana muutamilla asteilla</a:t>
            </a:r>
          </a:p>
          <a:p>
            <a:r>
              <a:rPr lang="fi-FI" sz="2600" dirty="0"/>
              <a:t>ilmastonmuutos näkyy maailmanlaajuisena lämpenemisenä, alueellisina lämpötilan, sateisuuden ja tuulisuuden muutoksina sekä valtameren pinnan nousuna, myös sään ääri-ilmiöt, kuten tulvat, kuivuudet, helteet ja hirmumyrskyt voivat yleistyä</a:t>
            </a:r>
          </a:p>
          <a:p>
            <a:pPr marL="0" indent="0">
              <a:buNone/>
            </a:pPr>
            <a:r>
              <a:rPr lang="fi-FI" sz="2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3399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881" y="443783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Ilmastonmuutos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50930" y="1409521"/>
            <a:ext cx="7904134" cy="5177259"/>
          </a:xfrm>
        </p:spPr>
        <p:txBody>
          <a:bodyPr>
            <a:noAutofit/>
          </a:bodyPr>
          <a:lstStyle/>
          <a:p>
            <a:r>
              <a:rPr lang="fi-FI" sz="2600" dirty="0"/>
              <a:t>kuivuus, eroosio ja tulvat voivat aiheuttaa mm. </a:t>
            </a:r>
            <a:r>
              <a:rPr lang="fi-FI" sz="2600" u="sng" dirty="0"/>
              <a:t>nälänhätää, aliravitsemusta ja puhtaan veden puutetta</a:t>
            </a:r>
          </a:p>
          <a:p>
            <a:pPr marL="0" indent="0">
              <a:buNone/>
            </a:pPr>
            <a:r>
              <a:rPr lang="fi-FI" sz="2600" dirty="0"/>
              <a:t>	→ vaikuttavat väestön terveyteen etenkin 	  	     matalan tulotason maissa</a:t>
            </a:r>
          </a:p>
          <a:p>
            <a:r>
              <a:rPr lang="fi-FI" sz="2600" dirty="0"/>
              <a:t>helteet ja hirmumyrskyt </a:t>
            </a:r>
            <a:r>
              <a:rPr lang="fi-FI" sz="2600" u="sng" dirty="0"/>
              <a:t>lisäävät kuolemia ja tartuntatautien riskiä</a:t>
            </a:r>
            <a:r>
              <a:rPr lang="fi-FI" sz="2600" dirty="0"/>
              <a:t> sekä </a:t>
            </a:r>
            <a:r>
              <a:rPr lang="fi-FI" sz="2600" u="sng" dirty="0"/>
              <a:t>turvattomuutta ja taloudellisia menetyksiä </a:t>
            </a:r>
            <a:r>
              <a:rPr lang="fi-FI" sz="2600" dirty="0"/>
              <a:t>myös korkean tulotason maissa  </a:t>
            </a:r>
          </a:p>
          <a:p>
            <a:r>
              <a:rPr lang="fi-FI" sz="2600" dirty="0"/>
              <a:t>merkittävin epäsuora vaikutus on tartuntatautien, kuten malarian ja denguekuumeen, leviäminen uusille alueille</a:t>
            </a:r>
          </a:p>
          <a:p>
            <a:r>
              <a:rPr lang="fi-FI" sz="2600" dirty="0"/>
              <a:t>ilmastonmuutos voi johtaa väestön pakenemiseen riskialueilta ja </a:t>
            </a:r>
            <a:r>
              <a:rPr lang="fi-FI" sz="2600" u="sng" dirty="0"/>
              <a:t>maansisäiseen tai kansainväliseen pakolaisuuteen </a:t>
            </a:r>
          </a:p>
        </p:txBody>
      </p:sp>
    </p:spTree>
    <p:extLst>
      <p:ext uri="{BB962C8B-B14F-4D97-AF65-F5344CB8AC3E}">
        <p14:creationId xmlns:p14="http://schemas.microsoft.com/office/powerpoint/2010/main" val="259179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396" y="645260"/>
            <a:ext cx="711372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Kansainvälinen yhteistyö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6908" y="1750483"/>
            <a:ext cx="7609667" cy="4882791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maailmanlaajuisten terveyskysymysten ratkaiseminen edellyttää kansainvälistä yhteistyötä</a:t>
            </a:r>
          </a:p>
          <a:p>
            <a:r>
              <a:rPr lang="fi-FI" dirty="0"/>
              <a:t>One Health -ajattelutavan mukaan on olemassa vain </a:t>
            </a:r>
            <a:r>
              <a:rPr lang="fi-FI" u="sng" dirty="0"/>
              <a:t>yksi terveys</a:t>
            </a:r>
            <a:r>
              <a:rPr lang="fi-FI" dirty="0"/>
              <a:t>, ei erillisiä ihmisten, eläinten tai ympäristön terveyttä </a:t>
            </a:r>
          </a:p>
          <a:p>
            <a:pPr lvl="1">
              <a:buFontTx/>
              <a:buChar char="-"/>
            </a:pPr>
            <a:r>
              <a:rPr lang="fi-FI" sz="2500" dirty="0"/>
              <a:t>korostaa yhteistyötä yhteisen terveyden hyväksi </a:t>
            </a:r>
          </a:p>
          <a:p>
            <a:pPr lvl="1">
              <a:buFontTx/>
              <a:buChar char="-"/>
            </a:pPr>
            <a:r>
              <a:rPr lang="fi-FI" sz="2500" dirty="0"/>
              <a:t>voidaan soveltaa esim. pandemioiden leviämisen estämiseen ja mikrobilääkeresistenssiongelman vähentämiseen  </a:t>
            </a:r>
          </a:p>
          <a:p>
            <a:pPr lvl="1">
              <a:buFontTx/>
              <a:buChar char="-"/>
            </a:pPr>
            <a:r>
              <a:rPr lang="fi-FI" sz="2500" dirty="0"/>
              <a:t>laajentunut tieteiden väliseksi ympäristön, ihmisten ja eläinten suhdetta tarkastelevaksi monialaiseksi terveyden ja hyvinvoinnin lähestymistavaksi</a:t>
            </a:r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247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884" y="505775"/>
            <a:ext cx="711372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Kansainvälinen yhteistyö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12920" y="1595501"/>
            <a:ext cx="7733653" cy="5130764"/>
          </a:xfrm>
        </p:spPr>
        <p:txBody>
          <a:bodyPr>
            <a:normAutofit fontScale="85000" lnSpcReduction="10000"/>
          </a:bodyPr>
          <a:lstStyle/>
          <a:p>
            <a:r>
              <a:rPr lang="fi-FI" b="1" dirty="0"/>
              <a:t>Yhdistyneet kansakunnat YK </a:t>
            </a:r>
            <a:r>
              <a:rPr lang="fi-FI" dirty="0"/>
              <a:t>ylläpitää kansainvälistä rauhaa ja turvallisuutta sekä toimii niitä vaarantavien uhkien poistamiseksi</a:t>
            </a:r>
          </a:p>
          <a:p>
            <a:pPr lvl="1">
              <a:buFontTx/>
              <a:buChar char="-"/>
            </a:pPr>
            <a:r>
              <a:rPr lang="fi-FI" sz="2500" dirty="0"/>
              <a:t>yleiskokous on tärkeä foorumi, jolla valtiot voivat neuvotella kansainvälisesti merkittävistä ajankohtaisista kysymyksistä</a:t>
            </a:r>
          </a:p>
          <a:p>
            <a:pPr lvl="1">
              <a:buFontTx/>
              <a:buChar char="-"/>
            </a:pPr>
            <a:r>
              <a:rPr lang="fi-FI" sz="2500" dirty="0"/>
              <a:t>erityisjärjestöt, kuten </a:t>
            </a:r>
            <a:r>
              <a:rPr lang="fi-FI" sz="2500" b="1" dirty="0"/>
              <a:t>Unicef</a:t>
            </a:r>
            <a:r>
              <a:rPr lang="fi-FI" sz="2500" dirty="0"/>
              <a:t> ja </a:t>
            </a:r>
            <a:r>
              <a:rPr lang="fi-FI" sz="2500" b="1" dirty="0"/>
              <a:t>WHO</a:t>
            </a:r>
            <a:r>
              <a:rPr lang="fi-FI" sz="2500" dirty="0"/>
              <a:t> ovat globaalin terveyden kannalta merkittäviä toimijoita</a:t>
            </a:r>
          </a:p>
          <a:p>
            <a:r>
              <a:rPr lang="fi-FI" b="1" dirty="0"/>
              <a:t>Euroopan Unioni EU </a:t>
            </a:r>
            <a:r>
              <a:rPr lang="fi-FI" dirty="0"/>
              <a:t>tukee terveyskysymyksissä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WHO:ta </a:t>
            </a:r>
            <a:r>
              <a:rPr lang="fi-FI" dirty="0"/>
              <a:t>ja on vahvasti sitoutunut maailmanlaajuiseen terveyteen</a:t>
            </a:r>
          </a:p>
          <a:p>
            <a:pPr lvl="1">
              <a:buFontTx/>
              <a:buChar char="-"/>
            </a:pPr>
            <a:r>
              <a:rPr lang="fi-FI" sz="2500" dirty="0"/>
              <a:t>täydentää jäsenvaltioiden kansallista terveyspolitiikkaa</a:t>
            </a:r>
          </a:p>
          <a:p>
            <a:pPr lvl="1">
              <a:buFontTx/>
              <a:buChar char="-"/>
            </a:pPr>
            <a:r>
              <a:rPr lang="fi-FI" sz="2500" dirty="0"/>
              <a:t>terveyspolitiikkafoorumi tarjoaa mm. puitteet vuoropuhelulle ja lisää tietoa kansanterveysasioista ja elintarviketurvallisuudesta </a:t>
            </a:r>
          </a:p>
          <a:p>
            <a:pPr lvl="1">
              <a:buFontTx/>
              <a:buChar char="-"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9297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962" y="660759"/>
            <a:ext cx="8353584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Globaalin terveyden tulevaisuus (1/2)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1410" y="1719487"/>
            <a:ext cx="7733653" cy="4805299"/>
          </a:xfrm>
        </p:spPr>
        <p:txBody>
          <a:bodyPr>
            <a:normAutofit lnSpcReduction="10000"/>
          </a:bodyPr>
          <a:lstStyle/>
          <a:p>
            <a:r>
              <a:rPr lang="fi-FI" dirty="0"/>
              <a:t>ennustaminen on vaikeaa, mutta vaihtoehtoisia tulevaisuusvisioita täytyy kuitenkin rakentaa mm. päätöksenteon pohjaksi</a:t>
            </a:r>
          </a:p>
          <a:p>
            <a:r>
              <a:rPr lang="fi-FI" dirty="0"/>
              <a:t>Sitran eli Suomen itsenäisyyden juhlarahaston mukaan globaaleja megatrendejä </a:t>
            </a:r>
            <a:r>
              <a:rPr lang="fi-FI" dirty="0" smtClean="0"/>
              <a:t>ovat seuraavat:</a:t>
            </a:r>
            <a:endParaRPr lang="fi-FI" dirty="0"/>
          </a:p>
          <a:p>
            <a:pPr lvl="1">
              <a:buFontTx/>
              <a:buChar char="-"/>
            </a:pPr>
            <a:r>
              <a:rPr lang="fi-FI" sz="2500" dirty="0"/>
              <a:t>työn maailman muuttuminen: automatisaatio, </a:t>
            </a:r>
            <a:r>
              <a:rPr lang="fi-FI" sz="2500" dirty="0" err="1"/>
              <a:t>robotisaatio</a:t>
            </a:r>
            <a:r>
              <a:rPr lang="fi-FI" sz="2500" dirty="0"/>
              <a:t> ja keinoäly muokkaavat kaikkia aloja</a:t>
            </a:r>
          </a:p>
          <a:p>
            <a:pPr lvl="1">
              <a:buFontTx/>
              <a:buChar char="-"/>
            </a:pPr>
            <a:r>
              <a:rPr lang="fi-FI" sz="2500" dirty="0"/>
              <a:t>demokratia kaipaa vahvistamista ja uusia toimintatapoja</a:t>
            </a:r>
          </a:p>
          <a:p>
            <a:pPr lvl="1">
              <a:buFontTx/>
              <a:buChar char="-"/>
            </a:pPr>
            <a:r>
              <a:rPr lang="fi-FI" sz="2500" dirty="0"/>
              <a:t>luonnonvarojen ylikulutukseen perustuva talouskasvu on ristiriidassa maapallon kantokyvyn kanssa</a:t>
            </a:r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230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962" y="722753"/>
            <a:ext cx="8353584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Globaalin terveyden tulevaisuus (2/2)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6908" y="1936464"/>
            <a:ext cx="7733653" cy="3983890"/>
          </a:xfrm>
        </p:spPr>
        <p:txBody>
          <a:bodyPr>
            <a:normAutofit/>
          </a:bodyPr>
          <a:lstStyle/>
          <a:p>
            <a:r>
              <a:rPr lang="fi-FI" u="sng" dirty="0"/>
              <a:t>terveyspalvelujen tuottaminen ja tarjonta </a:t>
            </a:r>
            <a:r>
              <a:rPr lang="fi-FI" dirty="0"/>
              <a:t>sekä terveyspalveluihin </a:t>
            </a:r>
            <a:r>
              <a:rPr lang="fi-FI" u="sng" dirty="0"/>
              <a:t>hakeutuminen</a:t>
            </a:r>
            <a:r>
              <a:rPr lang="fi-FI" dirty="0"/>
              <a:t> ovat globalisoitumassa </a:t>
            </a:r>
          </a:p>
          <a:p>
            <a:r>
              <a:rPr lang="fi-FI" u="sng" dirty="0"/>
              <a:t>etätyöskentely</a:t>
            </a:r>
            <a:r>
              <a:rPr lang="fi-FI" dirty="0"/>
              <a:t> lisääntynee voimakkaasti ja osa esim. diagnoosin määrityksestä voidaan tehdä toisesta maasta käsin </a:t>
            </a:r>
          </a:p>
          <a:p>
            <a:r>
              <a:rPr lang="fi-FI" u="sng" dirty="0"/>
              <a:t>terveysturismi</a:t>
            </a:r>
            <a:r>
              <a:rPr lang="fi-FI" dirty="0"/>
              <a:t> on kasvava ala myös Suomessa ja lähialueilla</a:t>
            </a: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9681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386" y="676257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Muuttuva terveys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8936" y="1734987"/>
            <a:ext cx="8136611" cy="4712309"/>
          </a:xfrm>
        </p:spPr>
        <p:txBody>
          <a:bodyPr>
            <a:normAutofit fontScale="85000" lnSpcReduction="20000"/>
          </a:bodyPr>
          <a:lstStyle/>
          <a:p>
            <a:r>
              <a:rPr lang="fi-FI" sz="3000" dirty="0"/>
              <a:t>terveydentila on </a:t>
            </a:r>
            <a:r>
              <a:rPr lang="fi-FI" sz="3000" u="sng" dirty="0"/>
              <a:t>kohentunut kaikkialla maailmassa </a:t>
            </a:r>
            <a:r>
              <a:rPr lang="fi-FI" sz="3000" dirty="0"/>
              <a:t>viimeisen sadan ja erityisesti parinkymmenen vuoden aikana </a:t>
            </a:r>
          </a:p>
          <a:p>
            <a:r>
              <a:rPr lang="fi-FI" sz="3000" dirty="0"/>
              <a:t>maailmassa on edelleen monia erilaisia terveys-kysymyksiä, jotka koskevat laajoja ihmisjoukkoja tai jopa kaikkia maapallon ihmisiä:</a:t>
            </a:r>
          </a:p>
          <a:p>
            <a:pPr lvl="1">
              <a:buFontTx/>
              <a:buChar char="-"/>
            </a:pPr>
            <a:r>
              <a:rPr lang="fi-FI" sz="2700" dirty="0"/>
              <a:t>köyhyys			   - onnettomuudet</a:t>
            </a:r>
          </a:p>
          <a:p>
            <a:pPr lvl="1">
              <a:buFontTx/>
              <a:buChar char="-"/>
            </a:pPr>
            <a:r>
              <a:rPr lang="fi-FI" sz="2700" dirty="0"/>
              <a:t>pitkäaikaissairaudet	   - ilmastonmuutos</a:t>
            </a:r>
          </a:p>
          <a:p>
            <a:r>
              <a:rPr lang="fi-FI" sz="3000" b="1" dirty="0"/>
              <a:t>globalisaatio</a:t>
            </a:r>
            <a:r>
              <a:rPr lang="fi-FI" sz="3000" dirty="0"/>
              <a:t> eli lisääntynyt vuorovaikutus maailman eri alueiden ja ihmisten välillä voi muuttaa ja tuoda uusia terveyteen liittyviä haasteita  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881" y="629762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Muuttuva terveys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9932" y="1704814"/>
            <a:ext cx="7935131" cy="4819973"/>
          </a:xfrm>
        </p:spPr>
        <p:txBody>
          <a:bodyPr>
            <a:normAutofit fontScale="92500"/>
          </a:bodyPr>
          <a:lstStyle/>
          <a:p>
            <a:r>
              <a:rPr lang="fi-FI" dirty="0"/>
              <a:t>terveysongelmat ovat erilaisia eri valtioissa riippuen </a:t>
            </a:r>
            <a:r>
              <a:rPr lang="fi-FI" u="sng" dirty="0"/>
              <a:t>valtion kehitysasteesta</a:t>
            </a:r>
          </a:p>
          <a:p>
            <a:r>
              <a:rPr lang="fi-FI" b="1" dirty="0"/>
              <a:t>epidemiologinen transitio = </a:t>
            </a:r>
            <a:r>
              <a:rPr lang="fi-FI" dirty="0"/>
              <a:t>pitkän ajan kuluessa tapahtuva vaiheittainen muutos jonkin valtion sairauskirjossa</a:t>
            </a:r>
            <a:r>
              <a:rPr lang="fi-FI" b="1" dirty="0"/>
              <a:t> </a:t>
            </a:r>
          </a:p>
          <a:p>
            <a:pPr lvl="1">
              <a:buFontTx/>
              <a:buChar char="-"/>
            </a:pPr>
            <a:r>
              <a:rPr lang="fi-FI" sz="2500" dirty="0"/>
              <a:t>liittyy väestölliseen muuntumiseen eli syntyvyyden ja kuolleisuuden sekä väkiluvun muuttumiseen </a:t>
            </a:r>
          </a:p>
          <a:p>
            <a:pPr lvl="1">
              <a:buFontTx/>
              <a:buChar char="-"/>
            </a:pPr>
            <a:r>
              <a:rPr lang="fi-FI" sz="2500" dirty="0"/>
              <a:t>korkeasta syntyvyydestä ja kuolleisuudesta siirrytään vaiheittain matalaan syntyvyyteen ja kuolleisuuteen</a:t>
            </a:r>
          </a:p>
          <a:p>
            <a:pPr lvl="1">
              <a:buFontTx/>
              <a:buChar char="-"/>
            </a:pPr>
            <a:r>
              <a:rPr lang="fi-FI" sz="2500" dirty="0"/>
              <a:t>jokainen valtio etenee omaa tahtiaan</a:t>
            </a:r>
          </a:p>
          <a:p>
            <a:pPr lvl="1">
              <a:buFontTx/>
              <a:buChar char="-"/>
            </a:pPr>
            <a:r>
              <a:rPr lang="fi-FI" sz="2500" dirty="0"/>
              <a:t>väestön tautitaakka muuttuu </a:t>
            </a:r>
            <a:r>
              <a:rPr lang="fi-FI" sz="2500" u="sng" dirty="0"/>
              <a:t>lasten tartuntataudeista ikääntyvien elintasosairauksiksi  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864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1" y="535949"/>
            <a:ext cx="6747333" cy="780583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Terveyserojen mittareita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73438" y="1471514"/>
            <a:ext cx="7997125" cy="5146262"/>
          </a:xfrm>
        </p:spPr>
        <p:txBody>
          <a:bodyPr>
            <a:normAutofit fontScale="85000" lnSpcReduction="10000"/>
          </a:bodyPr>
          <a:lstStyle/>
          <a:p>
            <a:r>
              <a:rPr lang="fi-FI" sz="2600" dirty="0"/>
              <a:t>monet terveyskysymykset liittyvät suoraan tai epä-suorasti </a:t>
            </a:r>
            <a:r>
              <a:rPr lang="fi-FI" sz="2600" u="sng" dirty="0"/>
              <a:t>yhteiskunnan taloudelliseen ja sosiaaliseen kehitystasoon</a:t>
            </a:r>
          </a:p>
          <a:p>
            <a:r>
              <a:rPr lang="fi-FI" sz="2600" dirty="0"/>
              <a:t>kehittyneisyyttä voidaan mitata erilaisilla mittareilla</a:t>
            </a:r>
          </a:p>
          <a:p>
            <a:r>
              <a:rPr lang="fi-FI" sz="2600" b="1" dirty="0"/>
              <a:t>bruttokansantuote, BKT</a:t>
            </a:r>
            <a:r>
              <a:rPr lang="fi-FI" b="1" dirty="0"/>
              <a:t> </a:t>
            </a:r>
          </a:p>
          <a:p>
            <a:pPr lvl="1">
              <a:buFontTx/>
              <a:buChar char="-"/>
            </a:pPr>
            <a:r>
              <a:rPr lang="fi-FI" sz="2300" dirty="0"/>
              <a:t>jossakin valtiossa vuoden aikana tuotettujen lopputuotteiden ja -palveluiden yhteisarvo asukasta kohden</a:t>
            </a:r>
          </a:p>
          <a:p>
            <a:pPr lvl="1">
              <a:buFontTx/>
              <a:buChar char="-"/>
            </a:pPr>
            <a:r>
              <a:rPr lang="fi-FI" sz="2300" dirty="0"/>
              <a:t>jako matalan, keskitason ja korkean tulotason valtioihin</a:t>
            </a:r>
          </a:p>
          <a:p>
            <a:r>
              <a:rPr lang="fi-FI" sz="2600" b="1" dirty="0"/>
              <a:t>i</a:t>
            </a:r>
            <a:r>
              <a:rPr lang="fi-FI" sz="2600" b="1" dirty="0" smtClean="0"/>
              <a:t>nhimillisen </a:t>
            </a:r>
            <a:r>
              <a:rPr lang="fi-FI" sz="2600" b="1" dirty="0"/>
              <a:t>kehityksen indeksi, HDI</a:t>
            </a:r>
          </a:p>
          <a:p>
            <a:pPr lvl="1">
              <a:buFontTx/>
              <a:buChar char="-"/>
            </a:pPr>
            <a:r>
              <a:rPr lang="fi-FI" sz="2300" dirty="0"/>
              <a:t>huomioi vastasyntyneen elinajanodotteen, koulutuksen keston ja ostovoimakorjatun BKT: n  asukasta kohden</a:t>
            </a:r>
          </a:p>
          <a:p>
            <a:pPr lvl="1">
              <a:buFontTx/>
              <a:buChar char="-"/>
            </a:pPr>
            <a:r>
              <a:rPr lang="fi-FI" sz="2300" dirty="0"/>
              <a:t>jako matalan, keskitason, korkean ja hyvin korkean  	     tulotason valtioihin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367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900" y="867906"/>
            <a:ext cx="7160219" cy="1022063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Köyhyyden vaikutuksia terveyteen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9416" y="2292921"/>
            <a:ext cx="8012623" cy="4216365"/>
          </a:xfrm>
        </p:spPr>
        <p:txBody>
          <a:bodyPr>
            <a:normAutofit fontScale="92500" lnSpcReduction="10000"/>
          </a:bodyPr>
          <a:lstStyle/>
          <a:p>
            <a:r>
              <a:rPr lang="fi-FI" sz="2900" b="1" dirty="0"/>
              <a:t>a</a:t>
            </a:r>
            <a:r>
              <a:rPr lang="fi-FI" sz="2900" b="1" dirty="0" smtClean="0"/>
              <a:t>bsoluuttinen </a:t>
            </a:r>
            <a:r>
              <a:rPr lang="fi-FI" sz="2900" b="1" dirty="0"/>
              <a:t>eli äärimmäinen köyhyys = </a:t>
            </a:r>
            <a:r>
              <a:rPr lang="fi-FI" sz="2900" b="1" dirty="0" smtClean="0"/>
              <a:t/>
            </a:r>
            <a:br>
              <a:rPr lang="fi-FI" sz="2900" b="1" dirty="0" smtClean="0"/>
            </a:br>
            <a:r>
              <a:rPr lang="fi-FI" sz="2900" dirty="0" smtClean="0"/>
              <a:t>tilanne</a:t>
            </a:r>
            <a:r>
              <a:rPr lang="fi-FI" sz="2900" dirty="0"/>
              <a:t>, jossa ravinnon, vaatetuksen ja asumisen vähimmäisedellytykset eivät täyty</a:t>
            </a:r>
          </a:p>
          <a:p>
            <a:r>
              <a:rPr lang="fi-FI" sz="2900" b="1" dirty="0"/>
              <a:t>s</a:t>
            </a:r>
            <a:r>
              <a:rPr lang="fi-FI" sz="2900" b="1" dirty="0" smtClean="0"/>
              <a:t>uhteellinen </a:t>
            </a:r>
            <a:r>
              <a:rPr lang="fi-FI" sz="2900" b="1" dirty="0"/>
              <a:t>köyhyys = </a:t>
            </a:r>
            <a:r>
              <a:rPr lang="fi-FI" sz="2900" b="1" dirty="0" smtClean="0"/>
              <a:t/>
            </a:r>
            <a:br>
              <a:rPr lang="fi-FI" sz="2900" b="1" dirty="0" smtClean="0"/>
            </a:br>
            <a:r>
              <a:rPr lang="fi-FI" sz="2900" dirty="0" smtClean="0"/>
              <a:t>yksilön </a:t>
            </a:r>
            <a:r>
              <a:rPr lang="fi-FI" sz="2900" dirty="0"/>
              <a:t>tai väestöryhmän selkeä huono-osaisuus saman valtion keskimääräiseen tasoon verrattuna</a:t>
            </a:r>
          </a:p>
          <a:p>
            <a:r>
              <a:rPr lang="fi-FI" sz="2900" dirty="0"/>
              <a:t>köyhyyden eri muotoja tavataan kaikkialla maailmassa sekä korkean että alhaisen kehitystason valtioissa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521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900" y="588936"/>
            <a:ext cx="7160219" cy="1022063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Köyhyyden vaikutuksia terveyteen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72697" y="1999281"/>
            <a:ext cx="8361337" cy="4680489"/>
          </a:xfrm>
        </p:spPr>
        <p:txBody>
          <a:bodyPr>
            <a:normAutofit fontScale="92500" lnSpcReduction="10000"/>
          </a:bodyPr>
          <a:lstStyle/>
          <a:p>
            <a:r>
              <a:rPr lang="fi-FI" sz="2600" dirty="0"/>
              <a:t>köyhyys </a:t>
            </a:r>
            <a:r>
              <a:rPr lang="fi-FI" sz="2600" u="sng" dirty="0"/>
              <a:t>lisää nälkää ja tartuntatauteja</a:t>
            </a:r>
          </a:p>
          <a:p>
            <a:pPr lvl="1">
              <a:buFontTx/>
              <a:buChar char="-"/>
            </a:pPr>
            <a:r>
              <a:rPr lang="fi-FI" sz="2300" dirty="0"/>
              <a:t>tartuntataudit vaarantavat terveyttä ja aiheuttavat aliravitsemuksen ohella suuren osan kuolleisuudesta matalan tulotason maissa  </a:t>
            </a:r>
          </a:p>
          <a:p>
            <a:r>
              <a:rPr lang="fi-FI" sz="2600" dirty="0"/>
              <a:t>köyhyys ja aliravitsemus </a:t>
            </a:r>
            <a:r>
              <a:rPr lang="fi-FI" sz="2600" u="sng" dirty="0"/>
              <a:t>vaikuttavat yhdessä yhteiskuntaan</a:t>
            </a:r>
            <a:r>
              <a:rPr lang="fi-FI" sz="2600" dirty="0"/>
              <a:t> sen kaikilla tasoilla</a:t>
            </a:r>
          </a:p>
          <a:p>
            <a:pPr lvl="1">
              <a:buFontTx/>
              <a:buChar char="-"/>
            </a:pPr>
            <a:r>
              <a:rPr lang="fi-FI" sz="2300" dirty="0"/>
              <a:t>esim. lasten kasvun ja kehityksen häiriöt, kuten oppimis-vaikeudet, voivat johtaa koulunkäynnin keskeyttämiseen ja ylläpitää siten väestön alhaista koulutustasoa  </a:t>
            </a:r>
          </a:p>
          <a:p>
            <a:r>
              <a:rPr lang="fi-FI" sz="2600" dirty="0"/>
              <a:t>köyhyys voi </a:t>
            </a:r>
            <a:r>
              <a:rPr lang="fi-FI" sz="2600" u="sng" dirty="0"/>
              <a:t>vähentää yksilön mahdollisuuksia huolehtia omasta terveydestään</a:t>
            </a:r>
          </a:p>
          <a:p>
            <a:pPr lvl="1">
              <a:buFontTx/>
              <a:buChar char="-"/>
            </a:pPr>
            <a:r>
              <a:rPr lang="fi-FI" sz="2300" dirty="0"/>
              <a:t>kroonisten tautien ehkäisy ja hoito voi olla riittämätöntä      myös korkean tulotason maissa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6677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952" y="588935"/>
            <a:ext cx="8291591" cy="1004142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Vaurastumisen vaikutuksia terveyteen 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45396" y="1951960"/>
            <a:ext cx="7609667" cy="4371347"/>
          </a:xfrm>
        </p:spPr>
        <p:txBody>
          <a:bodyPr>
            <a:normAutofit/>
          </a:bodyPr>
          <a:lstStyle/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BED0D22C-152D-4FCA-AF99-A42644AB72A0}"/>
              </a:ext>
            </a:extLst>
          </p:cNvPr>
          <p:cNvSpPr/>
          <p:nvPr/>
        </p:nvSpPr>
        <p:spPr>
          <a:xfrm>
            <a:off x="433952" y="1951134"/>
            <a:ext cx="8353585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600" dirty="0"/>
              <a:t>mitä vauraampi ja kehittyneempi valtio on, sitä paremmin se pystyy </a:t>
            </a:r>
            <a:r>
              <a:rPr lang="fi-FI" sz="2600" u="sng" dirty="0"/>
              <a:t>edistämään ja ylläpitämään </a:t>
            </a:r>
            <a:r>
              <a:rPr lang="fi-FI" sz="2600" dirty="0"/>
              <a:t>kansalaistensa terveyttä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600" dirty="0"/>
              <a:t>hyvä ravitsemus ja terveydenhuolto sekä </a:t>
            </a:r>
            <a:r>
              <a:rPr lang="fi-FI" sz="2600" dirty="0" err="1"/>
              <a:t>sanitaatio</a:t>
            </a:r>
            <a:r>
              <a:rPr lang="fi-FI" sz="2600" dirty="0"/>
              <a:t> ja terveyteen liittyvän tiedon lisääntyminen </a:t>
            </a:r>
            <a:r>
              <a:rPr lang="fi-FI" sz="2600" u="sng" dirty="0"/>
              <a:t>pidentävät keskimääräistä elinikää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600" dirty="0"/>
              <a:t>vaurastuminen </a:t>
            </a:r>
            <a:r>
              <a:rPr lang="fi-FI" sz="2600" u="sng" dirty="0"/>
              <a:t>voi aiheuttaa elintasosairauksia</a:t>
            </a:r>
          </a:p>
          <a:p>
            <a:pPr lvl="1"/>
            <a:r>
              <a:rPr lang="fi-FI" sz="2300" dirty="0"/>
              <a:t>   -  krooniset taudit vaarantavat terveyttä ja aiheuttavat suuren 	osan kuolleisuudesta keskitason ja korkean tulotason maissa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600" dirty="0"/>
              <a:t>  lihavuus </a:t>
            </a:r>
            <a:r>
              <a:rPr lang="fi-FI" sz="2600" u="sng" dirty="0"/>
              <a:t>lisää yhteiskunnan ja terveydenhuollon </a:t>
            </a:r>
          </a:p>
          <a:p>
            <a:r>
              <a:rPr lang="fi-FI" sz="2600" dirty="0"/>
              <a:t>       </a:t>
            </a:r>
            <a:r>
              <a:rPr lang="fi-FI" sz="2600" u="sng" dirty="0"/>
              <a:t>kustannuksia</a:t>
            </a:r>
            <a:r>
              <a:rPr lang="fi-FI" sz="2600" dirty="0"/>
              <a:t> erityisesti matalan ja keskitulotason maissa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fi-FI" sz="23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sz="2300" dirty="0"/>
          </a:p>
        </p:txBody>
      </p:sp>
    </p:spTree>
    <p:extLst>
      <p:ext uri="{BB962C8B-B14F-4D97-AF65-F5344CB8AC3E}">
        <p14:creationId xmlns:p14="http://schemas.microsoft.com/office/powerpoint/2010/main" val="244374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036" y="583267"/>
            <a:ext cx="7423689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Konfliktit ja onnettomuudet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2036" y="1789230"/>
            <a:ext cx="7923511" cy="4673564"/>
          </a:xfrm>
        </p:spPr>
        <p:txBody>
          <a:bodyPr>
            <a:normAutofit fontScale="70000" lnSpcReduction="20000"/>
          </a:bodyPr>
          <a:lstStyle/>
          <a:p>
            <a:r>
              <a:rPr lang="fi-FI" sz="3300" dirty="0"/>
              <a:t>voimakas väestönkasvu ja globalisaatio ovat johtaneet tilanteeseen, jossa eri kulttuurit kohtaavat yhä useammin </a:t>
            </a:r>
          </a:p>
          <a:p>
            <a:pPr marL="0" indent="0">
              <a:buNone/>
            </a:pPr>
            <a:r>
              <a:rPr lang="fi-FI" sz="3300" dirty="0"/>
              <a:t>      	→ voi syntyä konflikteja yksilöiden ja ihmis-		     ryhmien välille</a:t>
            </a:r>
          </a:p>
          <a:p>
            <a:r>
              <a:rPr lang="fi-FI" sz="3300" dirty="0"/>
              <a:t>konfliktien taustalla on yleensä useita tekijöitä, jotka kytkeytyvät toisiinsa:</a:t>
            </a:r>
          </a:p>
          <a:p>
            <a:pPr lvl="1">
              <a:buFontTx/>
              <a:buChar char="-"/>
            </a:pPr>
            <a:r>
              <a:rPr lang="fi-FI" sz="2900" dirty="0"/>
              <a:t>varallisuuserot</a:t>
            </a:r>
          </a:p>
          <a:p>
            <a:pPr lvl="1">
              <a:buFontTx/>
              <a:buChar char="-"/>
            </a:pPr>
            <a:r>
              <a:rPr lang="fi-FI" sz="2900" dirty="0"/>
              <a:t>arvoristiriidat ja luottamuksen puute</a:t>
            </a:r>
          </a:p>
          <a:p>
            <a:pPr lvl="1">
              <a:buFontTx/>
              <a:buChar char="-"/>
            </a:pPr>
            <a:r>
              <a:rPr lang="fi-FI" sz="2900" dirty="0"/>
              <a:t>ihmisoikeuksien loukkaaminen</a:t>
            </a:r>
          </a:p>
          <a:p>
            <a:pPr lvl="1">
              <a:buFontTx/>
              <a:buChar char="-"/>
            </a:pPr>
            <a:r>
              <a:rPr lang="fi-FI" sz="2900" dirty="0"/>
              <a:t>eriarvoisuus</a:t>
            </a:r>
          </a:p>
          <a:p>
            <a:r>
              <a:rPr lang="fi-FI" sz="3300" dirty="0"/>
              <a:t>väkivalta ja aseelliset yhteenotot </a:t>
            </a:r>
            <a:r>
              <a:rPr lang="fi-FI" sz="3300" u="sng" dirty="0"/>
              <a:t>aiheuttavat kuolemia ja vakavia vammoja</a:t>
            </a:r>
          </a:p>
          <a:p>
            <a:pPr marL="0" indent="0">
              <a:buNone/>
            </a:pPr>
            <a:endParaRPr lang="fi-FI" sz="3400" b="1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5051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022" y="397288"/>
            <a:ext cx="7423689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Konfliktit ja onnettomuudet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43177" y="1479264"/>
            <a:ext cx="7989377" cy="4890539"/>
          </a:xfrm>
        </p:spPr>
        <p:txBody>
          <a:bodyPr>
            <a:normAutofit/>
          </a:bodyPr>
          <a:lstStyle/>
          <a:p>
            <a:r>
              <a:rPr lang="fi-FI" dirty="0"/>
              <a:t>konfliktit ja niiden uhka voivat vaikuttaa psyykkiseen terveyteen ja </a:t>
            </a:r>
            <a:r>
              <a:rPr lang="fi-FI" u="sng" dirty="0"/>
              <a:t>vaarantaa mielenterveyttä</a:t>
            </a:r>
          </a:p>
          <a:p>
            <a:r>
              <a:rPr lang="fi-FI" dirty="0"/>
              <a:t>konfliktien ja terrorismin aiheuttamat kuolemat ja terveyden menetykset ovat lisääntyneet 2000-luvulla</a:t>
            </a:r>
          </a:p>
          <a:p>
            <a:r>
              <a:rPr lang="fi-FI" dirty="0"/>
              <a:t>myös erilaisten onnettomuuksien riski on kasvanut etenkin väestörikkaissa valtioissa ja luonnon-onnettomuuksille alttiilla alueilla, kuten rannikoilla </a:t>
            </a:r>
          </a:p>
          <a:p>
            <a:r>
              <a:rPr lang="fi-FI" dirty="0"/>
              <a:t>onnettomuuksien taustalla on mm. liikennemäärien kasvu ja ympäristön kemikalisoituminen</a:t>
            </a:r>
          </a:p>
          <a:p>
            <a:r>
              <a:rPr lang="fi-FI" dirty="0"/>
              <a:t>konfliktit ja onnettomuudet voivat johtaa </a:t>
            </a:r>
            <a:r>
              <a:rPr lang="fi-FI" b="1" dirty="0"/>
              <a:t>pakolaisuuteen</a:t>
            </a:r>
            <a:r>
              <a:rPr lang="fi-FI" dirty="0"/>
              <a:t>   </a:t>
            </a:r>
          </a:p>
          <a:p>
            <a:pPr marL="0" indent="0">
              <a:buNone/>
            </a:pPr>
            <a:endParaRPr lang="fi-FI" sz="3400" b="1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243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9614</TotalTime>
  <Words>670</Words>
  <Application>Microsoft Office PowerPoint</Application>
  <PresentationFormat>Näytössä katseltava diaesitys (4:3)</PresentationFormat>
  <Paragraphs>94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Ioni</vt:lpstr>
      <vt:lpstr>Terve 3: Terveyttä tutkimassa</vt:lpstr>
      <vt:lpstr>Muuttuva terveys (1/2)</vt:lpstr>
      <vt:lpstr>Muuttuva terveys (2/2)</vt:lpstr>
      <vt:lpstr>Terveyserojen mittareita</vt:lpstr>
      <vt:lpstr>Köyhyyden vaikutuksia terveyteen (1/2) </vt:lpstr>
      <vt:lpstr>Köyhyyden vaikutuksia terveyteen (2/2) </vt:lpstr>
      <vt:lpstr>Vaurastumisen vaikutuksia terveyteen  </vt:lpstr>
      <vt:lpstr>Konfliktit ja onnettomuudet (1/2)</vt:lpstr>
      <vt:lpstr>Konfliktit ja onnettomuudet (2/2)</vt:lpstr>
      <vt:lpstr>Ilmastonmuutos (1/2) </vt:lpstr>
      <vt:lpstr>Ilmastonmuutos (2/2) </vt:lpstr>
      <vt:lpstr>Kansainvälinen yhteistyö (1/2)</vt:lpstr>
      <vt:lpstr>Kansainvälinen yhteistyö (2/2)</vt:lpstr>
      <vt:lpstr>Globaalin terveyden tulevaisuus (1/2)  </vt:lpstr>
      <vt:lpstr>Globaalin terveyden tulevaisuus (2/2)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Valkeakosken kaupunki</cp:lastModifiedBy>
  <cp:revision>69</cp:revision>
  <dcterms:created xsi:type="dcterms:W3CDTF">2017-11-23T17:23:47Z</dcterms:created>
  <dcterms:modified xsi:type="dcterms:W3CDTF">2018-08-15T18:45:15Z</dcterms:modified>
</cp:coreProperties>
</file>