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79" r:id="rId7"/>
    <p:sldId id="280" r:id="rId8"/>
    <p:sldId id="281" r:id="rId9"/>
    <p:sldId id="277" r:id="rId10"/>
    <p:sldId id="266" r:id="rId11"/>
    <p:sldId id="273" r:id="rId12"/>
    <p:sldId id="282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154" d="100"/>
          <a:sy n="154" d="100"/>
        </p:scale>
        <p:origin x="127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E2FB8C-F61F-48D0-877D-BFE8193DEC5B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3EA5348-B697-4D2E-882C-16A2E17FAECC}">
      <dgm:prSet/>
      <dgm:spPr/>
      <dgm:t>
        <a:bodyPr/>
        <a:lstStyle/>
        <a:p>
          <a:r>
            <a:rPr lang="fi-FI" u="sng"/>
            <a:t>yksilö</a:t>
          </a:r>
          <a:r>
            <a:rPr lang="fi-FI"/>
            <a:t>: subjektiivinen kokemus hyvästä elämänlaadusta</a:t>
          </a:r>
          <a:endParaRPr lang="en-US"/>
        </a:p>
      </dgm:t>
    </dgm:pt>
    <dgm:pt modelId="{FE2FB9D9-B7AB-488A-8D9F-2639274C2B92}" type="parTrans" cxnId="{384A28D2-AF75-4149-A100-CDBD683ACD04}">
      <dgm:prSet/>
      <dgm:spPr/>
      <dgm:t>
        <a:bodyPr/>
        <a:lstStyle/>
        <a:p>
          <a:endParaRPr lang="en-US"/>
        </a:p>
      </dgm:t>
    </dgm:pt>
    <dgm:pt modelId="{3D9122C1-036A-492F-9D4B-D52669A86690}" type="sibTrans" cxnId="{384A28D2-AF75-4149-A100-CDBD683ACD04}">
      <dgm:prSet/>
      <dgm:spPr/>
      <dgm:t>
        <a:bodyPr/>
        <a:lstStyle/>
        <a:p>
          <a:endParaRPr lang="en-US"/>
        </a:p>
      </dgm:t>
    </dgm:pt>
    <dgm:pt modelId="{8317F08C-E1CD-42BD-9917-D6C8FAA6B5E4}">
      <dgm:prSet/>
      <dgm:spPr/>
      <dgm:t>
        <a:bodyPr/>
        <a:lstStyle/>
        <a:p>
          <a:r>
            <a:rPr lang="fi-FI"/>
            <a:t>terveys ja toimintakyky</a:t>
          </a:r>
          <a:endParaRPr lang="en-US"/>
        </a:p>
      </dgm:t>
    </dgm:pt>
    <dgm:pt modelId="{D4AB614E-46AD-4B63-B0BD-132B3FF76F3E}" type="parTrans" cxnId="{40028B7F-5B27-4925-9A80-6556F92D36B0}">
      <dgm:prSet/>
      <dgm:spPr/>
      <dgm:t>
        <a:bodyPr/>
        <a:lstStyle/>
        <a:p>
          <a:endParaRPr lang="en-US"/>
        </a:p>
      </dgm:t>
    </dgm:pt>
    <dgm:pt modelId="{019D6C4F-9B6B-4739-B1E3-5DD509928433}" type="sibTrans" cxnId="{40028B7F-5B27-4925-9A80-6556F92D36B0}">
      <dgm:prSet/>
      <dgm:spPr/>
      <dgm:t>
        <a:bodyPr/>
        <a:lstStyle/>
        <a:p>
          <a:endParaRPr lang="en-US"/>
        </a:p>
      </dgm:t>
    </dgm:pt>
    <dgm:pt modelId="{F5F17363-3729-48A3-8FDA-73DC32FE5382}">
      <dgm:prSet/>
      <dgm:spPr/>
      <dgm:t>
        <a:bodyPr/>
        <a:lstStyle/>
        <a:p>
          <a:r>
            <a:rPr lang="fi-FI"/>
            <a:t>riittävä toimeentulo ja elintaso </a:t>
          </a:r>
          <a:endParaRPr lang="en-US"/>
        </a:p>
      </dgm:t>
    </dgm:pt>
    <dgm:pt modelId="{9B8F6309-662D-460C-BD81-51CE2650CD23}" type="parTrans" cxnId="{4AD67A36-D011-4AD6-810A-9555738605B0}">
      <dgm:prSet/>
      <dgm:spPr/>
      <dgm:t>
        <a:bodyPr/>
        <a:lstStyle/>
        <a:p>
          <a:endParaRPr lang="en-US"/>
        </a:p>
      </dgm:t>
    </dgm:pt>
    <dgm:pt modelId="{859C8476-F5B8-404D-981D-27708F80D6CE}" type="sibTrans" cxnId="{4AD67A36-D011-4AD6-810A-9555738605B0}">
      <dgm:prSet/>
      <dgm:spPr/>
      <dgm:t>
        <a:bodyPr/>
        <a:lstStyle/>
        <a:p>
          <a:endParaRPr lang="en-US"/>
        </a:p>
      </dgm:t>
    </dgm:pt>
    <dgm:pt modelId="{6B55FCC2-4857-429F-A794-BCBD0A66536C}">
      <dgm:prSet/>
      <dgm:spPr/>
      <dgm:t>
        <a:bodyPr/>
        <a:lstStyle/>
        <a:p>
          <a:r>
            <a:rPr lang="fi-FI"/>
            <a:t>mahdollisuus kokea yhteenkuuluvuutta, osallisuutta ja rakkautta</a:t>
          </a:r>
          <a:endParaRPr lang="en-US"/>
        </a:p>
      </dgm:t>
    </dgm:pt>
    <dgm:pt modelId="{82854440-3FA2-45B3-BE11-35088D81B6D3}" type="parTrans" cxnId="{ED39E43E-3BE9-4E28-9F4C-94C6CBE8612D}">
      <dgm:prSet/>
      <dgm:spPr/>
      <dgm:t>
        <a:bodyPr/>
        <a:lstStyle/>
        <a:p>
          <a:endParaRPr lang="en-US"/>
        </a:p>
      </dgm:t>
    </dgm:pt>
    <dgm:pt modelId="{AAFEB3AD-258B-488F-92C7-8FB3696177D6}" type="sibTrans" cxnId="{ED39E43E-3BE9-4E28-9F4C-94C6CBE8612D}">
      <dgm:prSet/>
      <dgm:spPr/>
      <dgm:t>
        <a:bodyPr/>
        <a:lstStyle/>
        <a:p>
          <a:endParaRPr lang="en-US"/>
        </a:p>
      </dgm:t>
    </dgm:pt>
    <dgm:pt modelId="{FF1A51E0-BD7A-4068-8804-F446AAC1702B}">
      <dgm:prSet/>
      <dgm:spPr/>
      <dgm:t>
        <a:bodyPr/>
        <a:lstStyle/>
        <a:p>
          <a:r>
            <a:rPr lang="fi-FI" u="sng"/>
            <a:t>yhteiskunta</a:t>
          </a:r>
          <a:r>
            <a:rPr lang="fi-FI"/>
            <a:t>: kuvaa koko väestön elämänlaatua</a:t>
          </a:r>
          <a:endParaRPr lang="en-US"/>
        </a:p>
      </dgm:t>
    </dgm:pt>
    <dgm:pt modelId="{34505D83-737A-4B03-BF68-54D33449E1F2}" type="parTrans" cxnId="{B61287E7-0CDF-4C93-BA79-8390DFE31ABF}">
      <dgm:prSet/>
      <dgm:spPr/>
      <dgm:t>
        <a:bodyPr/>
        <a:lstStyle/>
        <a:p>
          <a:endParaRPr lang="en-US"/>
        </a:p>
      </dgm:t>
    </dgm:pt>
    <dgm:pt modelId="{6D51FAFE-24D2-45E7-A7B0-E8530463BEED}" type="sibTrans" cxnId="{B61287E7-0CDF-4C93-BA79-8390DFE31ABF}">
      <dgm:prSet/>
      <dgm:spPr/>
      <dgm:t>
        <a:bodyPr/>
        <a:lstStyle/>
        <a:p>
          <a:endParaRPr lang="en-US"/>
        </a:p>
      </dgm:t>
    </dgm:pt>
    <dgm:pt modelId="{A54EA724-569D-4E7D-905A-96657B6DF39B}">
      <dgm:prSet/>
      <dgm:spPr/>
      <dgm:t>
        <a:bodyPr/>
        <a:lstStyle/>
        <a:p>
          <a:r>
            <a:rPr lang="fi-FI"/>
            <a:t>ympäröivän yhteiskunnan elinolot, esim. työllisyys, toimeentulo ja elinympäristö eli terveyden </a:t>
          </a:r>
          <a:r>
            <a:rPr lang="fi-FI" b="1"/>
            <a:t>yhteiskunnalliset taustatekijät </a:t>
          </a:r>
          <a:r>
            <a:rPr lang="fi-FI"/>
            <a:t>vaikuttavat</a:t>
          </a:r>
          <a:endParaRPr lang="en-US"/>
        </a:p>
      </dgm:t>
    </dgm:pt>
    <dgm:pt modelId="{1E311AA1-A01E-4E90-AFA0-74AF6FCFC9BB}" type="parTrans" cxnId="{510BB810-F0FD-44E3-91ED-5A603AB94D52}">
      <dgm:prSet/>
      <dgm:spPr/>
      <dgm:t>
        <a:bodyPr/>
        <a:lstStyle/>
        <a:p>
          <a:endParaRPr lang="en-US"/>
        </a:p>
      </dgm:t>
    </dgm:pt>
    <dgm:pt modelId="{9F5E39B1-7B88-482F-AF3E-FEDDA3EBC83C}" type="sibTrans" cxnId="{510BB810-F0FD-44E3-91ED-5A603AB94D52}">
      <dgm:prSet/>
      <dgm:spPr/>
      <dgm:t>
        <a:bodyPr/>
        <a:lstStyle/>
        <a:p>
          <a:endParaRPr lang="en-US"/>
        </a:p>
      </dgm:t>
    </dgm:pt>
    <dgm:pt modelId="{BB3923E7-4568-41FF-9A93-56DBD10CC923}" type="pres">
      <dgm:prSet presAssocID="{31E2FB8C-F61F-48D0-877D-BFE8193DEC5B}" presName="linear" presStyleCnt="0">
        <dgm:presLayoutVars>
          <dgm:dir/>
          <dgm:animLvl val="lvl"/>
          <dgm:resizeHandles val="exact"/>
        </dgm:presLayoutVars>
      </dgm:prSet>
      <dgm:spPr/>
    </dgm:pt>
    <dgm:pt modelId="{C2951D9E-7537-4380-A295-62382E81195C}" type="pres">
      <dgm:prSet presAssocID="{33EA5348-B697-4D2E-882C-16A2E17FAECC}" presName="parentLin" presStyleCnt="0"/>
      <dgm:spPr/>
    </dgm:pt>
    <dgm:pt modelId="{5A2C279B-4BDC-4408-A6C0-8300CDC72EC1}" type="pres">
      <dgm:prSet presAssocID="{33EA5348-B697-4D2E-882C-16A2E17FAECC}" presName="parentLeftMargin" presStyleLbl="node1" presStyleIdx="0" presStyleCnt="2"/>
      <dgm:spPr/>
    </dgm:pt>
    <dgm:pt modelId="{90200B47-B0E1-41FB-8FEE-DDC4AF291AA0}" type="pres">
      <dgm:prSet presAssocID="{33EA5348-B697-4D2E-882C-16A2E17FAEC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524C11A-523C-4246-95B5-E68B03762E98}" type="pres">
      <dgm:prSet presAssocID="{33EA5348-B697-4D2E-882C-16A2E17FAECC}" presName="negativeSpace" presStyleCnt="0"/>
      <dgm:spPr/>
    </dgm:pt>
    <dgm:pt modelId="{74418868-615A-470C-84C2-34A48D563F7F}" type="pres">
      <dgm:prSet presAssocID="{33EA5348-B697-4D2E-882C-16A2E17FAECC}" presName="childText" presStyleLbl="conFgAcc1" presStyleIdx="0" presStyleCnt="2">
        <dgm:presLayoutVars>
          <dgm:bulletEnabled val="1"/>
        </dgm:presLayoutVars>
      </dgm:prSet>
      <dgm:spPr/>
    </dgm:pt>
    <dgm:pt modelId="{D9CC54E3-C033-4FAD-8D94-1AFFDEBDD466}" type="pres">
      <dgm:prSet presAssocID="{3D9122C1-036A-492F-9D4B-D52669A86690}" presName="spaceBetweenRectangles" presStyleCnt="0"/>
      <dgm:spPr/>
    </dgm:pt>
    <dgm:pt modelId="{5A88C34B-04E0-45E7-9224-19CC9906F762}" type="pres">
      <dgm:prSet presAssocID="{FF1A51E0-BD7A-4068-8804-F446AAC1702B}" presName="parentLin" presStyleCnt="0"/>
      <dgm:spPr/>
    </dgm:pt>
    <dgm:pt modelId="{44E85193-A9C6-431D-8C94-372F9817B0A8}" type="pres">
      <dgm:prSet presAssocID="{FF1A51E0-BD7A-4068-8804-F446AAC1702B}" presName="parentLeftMargin" presStyleLbl="node1" presStyleIdx="0" presStyleCnt="2"/>
      <dgm:spPr/>
    </dgm:pt>
    <dgm:pt modelId="{BA5672A8-BF0D-4BC0-8EEE-E565C68961DB}" type="pres">
      <dgm:prSet presAssocID="{FF1A51E0-BD7A-4068-8804-F446AAC1702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486BC97-FF4B-423A-9DD0-E0603304D275}" type="pres">
      <dgm:prSet presAssocID="{FF1A51E0-BD7A-4068-8804-F446AAC1702B}" presName="negativeSpace" presStyleCnt="0"/>
      <dgm:spPr/>
    </dgm:pt>
    <dgm:pt modelId="{00BFFD33-5FC8-4012-B7CA-7660B0AEBD0B}" type="pres">
      <dgm:prSet presAssocID="{FF1A51E0-BD7A-4068-8804-F446AAC1702B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10BB810-F0FD-44E3-91ED-5A603AB94D52}" srcId="{FF1A51E0-BD7A-4068-8804-F446AAC1702B}" destId="{A54EA724-569D-4E7D-905A-96657B6DF39B}" srcOrd="0" destOrd="0" parTransId="{1E311AA1-A01E-4E90-AFA0-74AF6FCFC9BB}" sibTransId="{9F5E39B1-7B88-482F-AF3E-FEDDA3EBC83C}"/>
    <dgm:cxn modelId="{4AD67A36-D011-4AD6-810A-9555738605B0}" srcId="{33EA5348-B697-4D2E-882C-16A2E17FAECC}" destId="{F5F17363-3729-48A3-8FDA-73DC32FE5382}" srcOrd="1" destOrd="0" parTransId="{9B8F6309-662D-460C-BD81-51CE2650CD23}" sibTransId="{859C8476-F5B8-404D-981D-27708F80D6CE}"/>
    <dgm:cxn modelId="{98771638-57C6-44D4-8A3D-62E5D5D34966}" type="presOf" srcId="{33EA5348-B697-4D2E-882C-16A2E17FAECC}" destId="{90200B47-B0E1-41FB-8FEE-DDC4AF291AA0}" srcOrd="1" destOrd="0" presId="urn:microsoft.com/office/officeart/2005/8/layout/list1"/>
    <dgm:cxn modelId="{ED39E43E-3BE9-4E28-9F4C-94C6CBE8612D}" srcId="{33EA5348-B697-4D2E-882C-16A2E17FAECC}" destId="{6B55FCC2-4857-429F-A794-BCBD0A66536C}" srcOrd="2" destOrd="0" parTransId="{82854440-3FA2-45B3-BE11-35088D81B6D3}" sibTransId="{AAFEB3AD-258B-488F-92C7-8FB3696177D6}"/>
    <dgm:cxn modelId="{7FBE2E64-70C3-463A-A937-E4EECD96C837}" type="presOf" srcId="{6B55FCC2-4857-429F-A794-BCBD0A66536C}" destId="{74418868-615A-470C-84C2-34A48D563F7F}" srcOrd="0" destOrd="2" presId="urn:microsoft.com/office/officeart/2005/8/layout/list1"/>
    <dgm:cxn modelId="{38344166-EC1F-433B-AD70-3C747CBEA873}" type="presOf" srcId="{FF1A51E0-BD7A-4068-8804-F446AAC1702B}" destId="{BA5672A8-BF0D-4BC0-8EEE-E565C68961DB}" srcOrd="1" destOrd="0" presId="urn:microsoft.com/office/officeart/2005/8/layout/list1"/>
    <dgm:cxn modelId="{40028B7F-5B27-4925-9A80-6556F92D36B0}" srcId="{33EA5348-B697-4D2E-882C-16A2E17FAECC}" destId="{8317F08C-E1CD-42BD-9917-D6C8FAA6B5E4}" srcOrd="0" destOrd="0" parTransId="{D4AB614E-46AD-4B63-B0BD-132B3FF76F3E}" sibTransId="{019D6C4F-9B6B-4739-B1E3-5DD509928433}"/>
    <dgm:cxn modelId="{D54F7F86-DEC0-4827-9640-10EBB47416A6}" type="presOf" srcId="{FF1A51E0-BD7A-4068-8804-F446AAC1702B}" destId="{44E85193-A9C6-431D-8C94-372F9817B0A8}" srcOrd="0" destOrd="0" presId="urn:microsoft.com/office/officeart/2005/8/layout/list1"/>
    <dgm:cxn modelId="{A6D9D0B3-FD0D-4DE5-B69B-E93C72647BD5}" type="presOf" srcId="{8317F08C-E1CD-42BD-9917-D6C8FAA6B5E4}" destId="{74418868-615A-470C-84C2-34A48D563F7F}" srcOrd="0" destOrd="0" presId="urn:microsoft.com/office/officeart/2005/8/layout/list1"/>
    <dgm:cxn modelId="{3F22B2C2-3152-4D8C-B22F-1A6EB9960987}" type="presOf" srcId="{A54EA724-569D-4E7D-905A-96657B6DF39B}" destId="{00BFFD33-5FC8-4012-B7CA-7660B0AEBD0B}" srcOrd="0" destOrd="0" presId="urn:microsoft.com/office/officeart/2005/8/layout/list1"/>
    <dgm:cxn modelId="{384A28D2-AF75-4149-A100-CDBD683ACD04}" srcId="{31E2FB8C-F61F-48D0-877D-BFE8193DEC5B}" destId="{33EA5348-B697-4D2E-882C-16A2E17FAECC}" srcOrd="0" destOrd="0" parTransId="{FE2FB9D9-B7AB-488A-8D9F-2639274C2B92}" sibTransId="{3D9122C1-036A-492F-9D4B-D52669A86690}"/>
    <dgm:cxn modelId="{281B88E2-E26F-40A8-AA94-0AB81437A3F6}" type="presOf" srcId="{33EA5348-B697-4D2E-882C-16A2E17FAECC}" destId="{5A2C279B-4BDC-4408-A6C0-8300CDC72EC1}" srcOrd="0" destOrd="0" presId="urn:microsoft.com/office/officeart/2005/8/layout/list1"/>
    <dgm:cxn modelId="{B61287E7-0CDF-4C93-BA79-8390DFE31ABF}" srcId="{31E2FB8C-F61F-48D0-877D-BFE8193DEC5B}" destId="{FF1A51E0-BD7A-4068-8804-F446AAC1702B}" srcOrd="1" destOrd="0" parTransId="{34505D83-737A-4B03-BF68-54D33449E1F2}" sibTransId="{6D51FAFE-24D2-45E7-A7B0-E8530463BEED}"/>
    <dgm:cxn modelId="{840A4DF0-0BBF-4118-A61D-45651A6AB445}" type="presOf" srcId="{31E2FB8C-F61F-48D0-877D-BFE8193DEC5B}" destId="{BB3923E7-4568-41FF-9A93-56DBD10CC923}" srcOrd="0" destOrd="0" presId="urn:microsoft.com/office/officeart/2005/8/layout/list1"/>
    <dgm:cxn modelId="{036541FB-2651-4E92-8477-75666BFC358E}" type="presOf" srcId="{F5F17363-3729-48A3-8FDA-73DC32FE5382}" destId="{74418868-615A-470C-84C2-34A48D563F7F}" srcOrd="0" destOrd="1" presId="urn:microsoft.com/office/officeart/2005/8/layout/list1"/>
    <dgm:cxn modelId="{5D67986F-9501-4124-91CB-F3112311550C}" type="presParOf" srcId="{BB3923E7-4568-41FF-9A93-56DBD10CC923}" destId="{C2951D9E-7537-4380-A295-62382E81195C}" srcOrd="0" destOrd="0" presId="urn:microsoft.com/office/officeart/2005/8/layout/list1"/>
    <dgm:cxn modelId="{BAD47BBA-686D-4FBA-AD5C-B68B88BBFCFE}" type="presParOf" srcId="{C2951D9E-7537-4380-A295-62382E81195C}" destId="{5A2C279B-4BDC-4408-A6C0-8300CDC72EC1}" srcOrd="0" destOrd="0" presId="urn:microsoft.com/office/officeart/2005/8/layout/list1"/>
    <dgm:cxn modelId="{1382E3DF-C927-4449-9CFE-4407FF734740}" type="presParOf" srcId="{C2951D9E-7537-4380-A295-62382E81195C}" destId="{90200B47-B0E1-41FB-8FEE-DDC4AF291AA0}" srcOrd="1" destOrd="0" presId="urn:microsoft.com/office/officeart/2005/8/layout/list1"/>
    <dgm:cxn modelId="{D71CD64A-0B1B-4F7A-AB51-41C451F46A78}" type="presParOf" srcId="{BB3923E7-4568-41FF-9A93-56DBD10CC923}" destId="{D524C11A-523C-4246-95B5-E68B03762E98}" srcOrd="1" destOrd="0" presId="urn:microsoft.com/office/officeart/2005/8/layout/list1"/>
    <dgm:cxn modelId="{7B5036DB-8372-4DDC-B7C3-B6D7C9A49775}" type="presParOf" srcId="{BB3923E7-4568-41FF-9A93-56DBD10CC923}" destId="{74418868-615A-470C-84C2-34A48D563F7F}" srcOrd="2" destOrd="0" presId="urn:microsoft.com/office/officeart/2005/8/layout/list1"/>
    <dgm:cxn modelId="{35D53941-3640-4609-8217-174ED070B4EF}" type="presParOf" srcId="{BB3923E7-4568-41FF-9A93-56DBD10CC923}" destId="{D9CC54E3-C033-4FAD-8D94-1AFFDEBDD466}" srcOrd="3" destOrd="0" presId="urn:microsoft.com/office/officeart/2005/8/layout/list1"/>
    <dgm:cxn modelId="{84C50A14-E60E-458A-AEE0-CF7E30BA7FBE}" type="presParOf" srcId="{BB3923E7-4568-41FF-9A93-56DBD10CC923}" destId="{5A88C34B-04E0-45E7-9224-19CC9906F762}" srcOrd="4" destOrd="0" presId="urn:microsoft.com/office/officeart/2005/8/layout/list1"/>
    <dgm:cxn modelId="{796EFD86-718B-4ECC-8186-F0250A0300AF}" type="presParOf" srcId="{5A88C34B-04E0-45E7-9224-19CC9906F762}" destId="{44E85193-A9C6-431D-8C94-372F9817B0A8}" srcOrd="0" destOrd="0" presId="urn:microsoft.com/office/officeart/2005/8/layout/list1"/>
    <dgm:cxn modelId="{40CF5EA0-59A6-4956-9E5B-56B01B72367D}" type="presParOf" srcId="{5A88C34B-04E0-45E7-9224-19CC9906F762}" destId="{BA5672A8-BF0D-4BC0-8EEE-E565C68961DB}" srcOrd="1" destOrd="0" presId="urn:microsoft.com/office/officeart/2005/8/layout/list1"/>
    <dgm:cxn modelId="{D7288B5B-4ED2-4898-9F76-A4BBC63EBC4C}" type="presParOf" srcId="{BB3923E7-4568-41FF-9A93-56DBD10CC923}" destId="{1486BC97-FF4B-423A-9DD0-E0603304D275}" srcOrd="5" destOrd="0" presId="urn:microsoft.com/office/officeart/2005/8/layout/list1"/>
    <dgm:cxn modelId="{661B4D82-6195-4556-B98F-6AD58E870524}" type="presParOf" srcId="{BB3923E7-4568-41FF-9A93-56DBD10CC923}" destId="{00BFFD33-5FC8-4012-B7CA-7660B0AEBD0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8868-615A-470C-84C2-34A48D563F7F}">
      <dsp:nvSpPr>
        <dsp:cNvPr id="0" name=""/>
        <dsp:cNvSpPr/>
      </dsp:nvSpPr>
      <dsp:spPr>
        <a:xfrm>
          <a:off x="0" y="1969609"/>
          <a:ext cx="5000124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229108" rIns="388065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100" kern="1200"/>
            <a:t>terveys ja toimintakyky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100" kern="1200"/>
            <a:t>riittävä toimeentulo ja elintaso 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100" kern="1200"/>
            <a:t>mahdollisuus kokea yhteenkuuluvuutta, osallisuutta ja rakkautta</a:t>
          </a:r>
          <a:endParaRPr lang="en-US" sz="1100" kern="1200"/>
        </a:p>
      </dsp:txBody>
      <dsp:txXfrm>
        <a:off x="0" y="1969609"/>
        <a:ext cx="5000124" cy="831600"/>
      </dsp:txXfrm>
    </dsp:sp>
    <dsp:sp modelId="{90200B47-B0E1-41FB-8FEE-DDC4AF291AA0}">
      <dsp:nvSpPr>
        <dsp:cNvPr id="0" name=""/>
        <dsp:cNvSpPr/>
      </dsp:nvSpPr>
      <dsp:spPr>
        <a:xfrm>
          <a:off x="250006" y="1807249"/>
          <a:ext cx="3500086" cy="3247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u="sng" kern="1200"/>
            <a:t>yksilö</a:t>
          </a:r>
          <a:r>
            <a:rPr lang="fi-FI" sz="1100" kern="1200"/>
            <a:t>: subjektiivinen kokemus hyvästä elämänlaadusta</a:t>
          </a:r>
          <a:endParaRPr lang="en-US" sz="1100" kern="1200"/>
        </a:p>
      </dsp:txBody>
      <dsp:txXfrm>
        <a:off x="265858" y="1823101"/>
        <a:ext cx="3468382" cy="293016"/>
      </dsp:txXfrm>
    </dsp:sp>
    <dsp:sp modelId="{00BFFD33-5FC8-4012-B7CA-7660B0AEBD0B}">
      <dsp:nvSpPr>
        <dsp:cNvPr id="0" name=""/>
        <dsp:cNvSpPr/>
      </dsp:nvSpPr>
      <dsp:spPr>
        <a:xfrm>
          <a:off x="0" y="3022970"/>
          <a:ext cx="5000124" cy="623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229108" rIns="388065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100" kern="1200"/>
            <a:t>ympäröivän yhteiskunnan elinolot, esim. työllisyys, toimeentulo ja elinympäristö eli terveyden </a:t>
          </a:r>
          <a:r>
            <a:rPr lang="fi-FI" sz="1100" b="1" kern="1200"/>
            <a:t>yhteiskunnalliset taustatekijät </a:t>
          </a:r>
          <a:r>
            <a:rPr lang="fi-FI" sz="1100" kern="1200"/>
            <a:t>vaikuttavat</a:t>
          </a:r>
          <a:endParaRPr lang="en-US" sz="1100" kern="1200"/>
        </a:p>
      </dsp:txBody>
      <dsp:txXfrm>
        <a:off x="0" y="3022970"/>
        <a:ext cx="5000124" cy="623700"/>
      </dsp:txXfrm>
    </dsp:sp>
    <dsp:sp modelId="{BA5672A8-BF0D-4BC0-8EEE-E565C68961DB}">
      <dsp:nvSpPr>
        <dsp:cNvPr id="0" name=""/>
        <dsp:cNvSpPr/>
      </dsp:nvSpPr>
      <dsp:spPr>
        <a:xfrm>
          <a:off x="250006" y="2860609"/>
          <a:ext cx="3500086" cy="32472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u="sng" kern="1200"/>
            <a:t>yhteiskunta</a:t>
          </a:r>
          <a:r>
            <a:rPr lang="fi-FI" sz="1100" kern="1200"/>
            <a:t>: kuvaa koko väestön elämänlaatua</a:t>
          </a:r>
          <a:endParaRPr lang="en-US" sz="1100" kern="1200"/>
        </a:p>
      </dsp:txBody>
      <dsp:txXfrm>
        <a:off x="265858" y="2876461"/>
        <a:ext cx="3468382" cy="29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49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6.10.2021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asvi versoo betonissa olevasta halkeamasta">
            <a:extLst>
              <a:ext uri="{FF2B5EF4-FFF2-40B4-BE49-F238E27FC236}">
                <a16:creationId xmlns:a16="http://schemas.microsoft.com/office/drawing/2014/main" id="{4E9C92B1-1800-44A0-9B7E-3E80D5C595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10999" b="-2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159404"/>
            <a:ext cx="6858000" cy="1098395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Luku 1: Hyvinvointi ja ympäristö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fi-FI" sz="3500" b="1">
                <a:solidFill>
                  <a:srgbClr val="FFFFFF"/>
                </a:solidFill>
              </a:rPr>
              <a:t>Hyvinvointi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225B63F-6556-4673-A988-3F00A96478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292021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901FCF-1B59-48A3-BA3D-2201A665ADDA}"/>
              </a:ext>
            </a:extLst>
          </p:cNvPr>
          <p:cNvSpPr txBox="1">
            <a:spLocks/>
          </p:cNvSpPr>
          <p:nvPr/>
        </p:nvSpPr>
        <p:spPr>
          <a:xfrm>
            <a:off x="619797" y="586855"/>
            <a:ext cx="3172575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Toimintakyky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064421F7-F126-4428-B795-90FDFC1DD1AD}"/>
              </a:ext>
            </a:extLst>
          </p:cNvPr>
          <p:cNvSpPr txBox="1">
            <a:spLocks/>
          </p:cNvSpPr>
          <p:nvPr/>
        </p:nvSpPr>
        <p:spPr>
          <a:xfrm>
            <a:off x="4877368" y="649480"/>
            <a:ext cx="3646835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600"/>
              <a:t>jaotellaan </a:t>
            </a:r>
            <a:r>
              <a:rPr lang="en-US" sz="1600" b="1"/>
              <a:t>fyysiseen, psyykkiseen, sosiaaliseen </a:t>
            </a:r>
            <a:r>
              <a:rPr lang="en-US" sz="1600"/>
              <a:t>ja </a:t>
            </a:r>
            <a:r>
              <a:rPr lang="en-US" sz="1600" b="1"/>
              <a:t>kognitiiviseen</a:t>
            </a:r>
            <a:endParaRPr lang="en-US" sz="1600"/>
          </a:p>
          <a:p>
            <a:pPr indent="-228600">
              <a:lnSpc>
                <a:spcPct val="90000"/>
              </a:lnSpc>
            </a:pPr>
            <a:r>
              <a:rPr lang="en-US" sz="1600"/>
              <a:t>ihmisen kyky suoriutua välttämättömistä päivittäisistä toimista ja hänelle tärkeistä tehtävistä omassa elinympäristössään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/>
              <a:t>yksilön terveydentila ja </a:t>
            </a:r>
            <a:r>
              <a:rPr lang="en-US" sz="1600" b="1"/>
              <a:t>voimavarat </a:t>
            </a:r>
            <a:r>
              <a:rPr lang="en-US" sz="1600"/>
              <a:t>(ominaisuudet ja tekijät, jotka auttavat häntä sopeutumaan ja selviytymään haasteista) luovat perustan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/>
              <a:t>fyysinen ja psykososiaalinen ympäristö vaikuttaa positiivisesti tai negatiivisesti 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/>
              <a:t>voi rajoittua tai heikentyä esim. ikääntymisen, sairauden tai vamman seurauksena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/>
              <a:t>fyysisen ympäristön hyvät toimintamahdollisuudet ja psykososiaalisen ympäristön tuki ja kannustus voivat tukea ja edistää</a:t>
            </a:r>
          </a:p>
        </p:txBody>
      </p:sp>
    </p:spTree>
    <p:extLst>
      <p:ext uri="{BB962C8B-B14F-4D97-AF65-F5344CB8AC3E}">
        <p14:creationId xmlns:p14="http://schemas.microsoft.com/office/powerpoint/2010/main" val="2058704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BC5EFA-5302-4046-9685-2F1DBB600543}"/>
              </a:ext>
            </a:extLst>
          </p:cNvPr>
          <p:cNvSpPr txBox="1">
            <a:spLocks/>
          </p:cNvSpPr>
          <p:nvPr/>
        </p:nvSpPr>
        <p:spPr>
          <a:xfrm>
            <a:off x="1028699" y="294538"/>
            <a:ext cx="7421963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Ympäristötekijät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05C142C7-A6A3-4C67-BD82-8B7EA2113E01}"/>
              </a:ext>
            </a:extLst>
          </p:cNvPr>
          <p:cNvSpPr txBox="1">
            <a:spLocks/>
          </p:cNvSpPr>
          <p:nvPr/>
        </p:nvSpPr>
        <p:spPr>
          <a:xfrm>
            <a:off x="1028699" y="2318197"/>
            <a:ext cx="7293023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700"/>
              <a:t>vaikutukset </a:t>
            </a:r>
            <a:r>
              <a:rPr lang="en-US" sz="1700" u="sng"/>
              <a:t>myönteisiä tai kielteisiä</a:t>
            </a:r>
            <a:r>
              <a:rPr lang="en-US" sz="1700"/>
              <a:t>: 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/>
              <a:t>terveellinen ja turvallinen ympäristö tukee ja edistää terveyttä ja toimintakykyä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/>
              <a:t>terveydelle haitallinen ja turvaton ympäristö rajoittaa ja heikentää terveyttä ja toimintakykyä</a:t>
            </a:r>
          </a:p>
          <a:p>
            <a:pPr indent="-228600">
              <a:lnSpc>
                <a:spcPct val="90000"/>
              </a:lnSpc>
            </a:pPr>
            <a:r>
              <a:rPr lang="en-US" sz="1700" b="1"/>
              <a:t>suoraan vaikuttavat tekijät</a:t>
            </a:r>
            <a:r>
              <a:rPr lang="en-US" sz="1700"/>
              <a:t>: liittyvät usein fyysiseen ympäristöön (esim. melu, saasteet ja siitepöly)</a:t>
            </a:r>
          </a:p>
          <a:p>
            <a:pPr lvl="2">
              <a:lnSpc>
                <a:spcPct val="90000"/>
              </a:lnSpc>
            </a:pPr>
            <a:r>
              <a:rPr lang="en-US" sz="1700"/>
              <a:t>voidaan mitata ja arvioida niiden aiheuttamaa terveysriskiä </a:t>
            </a:r>
          </a:p>
          <a:p>
            <a:pPr indent="-228600">
              <a:lnSpc>
                <a:spcPct val="90000"/>
              </a:lnSpc>
            </a:pPr>
            <a:r>
              <a:rPr lang="en-US" sz="1700" b="1"/>
              <a:t>epäsuorasti vaikuttavat tekijät</a:t>
            </a:r>
            <a:r>
              <a:rPr lang="en-US" sz="1700"/>
              <a:t>: liittyvät usein psykososiaaliseen ympäristöön (esim. opiskeluilmapiiri ja elinympäristön viihtyisyys)  </a:t>
            </a:r>
          </a:p>
          <a:p>
            <a:pPr lvl="2">
              <a:lnSpc>
                <a:spcPct val="90000"/>
              </a:lnSpc>
            </a:pPr>
            <a:r>
              <a:rPr lang="en-US" sz="1700"/>
              <a:t>haasteellista tutkia ja arvioida, koska vaikuttavat ajatteluun, tunteisiin ja kokemuksiin </a:t>
            </a:r>
            <a:endParaRPr lang="en-US" sz="1700" b="1"/>
          </a:p>
          <a:p>
            <a:pPr marL="914400" lvl="2">
              <a:lnSpc>
                <a:spcPct val="90000"/>
              </a:lnSpc>
            </a:pPr>
            <a:endParaRPr lang="en-US" sz="1700"/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59808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853473-CF95-4964-B841-81E38254ECD6}"/>
              </a:ext>
            </a:extLst>
          </p:cNvPr>
          <p:cNvSpPr txBox="1">
            <a:spLocks/>
          </p:cNvSpPr>
          <p:nvPr/>
        </p:nvSpPr>
        <p:spPr>
          <a:xfrm>
            <a:off x="1028699" y="294538"/>
            <a:ext cx="7421963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Ympäristötekijöiden vaikutustavat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DE11542C-DE4B-4FBA-BD12-E5515E980E40}"/>
              </a:ext>
            </a:extLst>
          </p:cNvPr>
          <p:cNvSpPr txBox="1">
            <a:spLocks/>
          </p:cNvSpPr>
          <p:nvPr/>
        </p:nvSpPr>
        <p:spPr>
          <a:xfrm>
            <a:off x="1028699" y="2318197"/>
            <a:ext cx="7293023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700"/>
              <a:t>jotkut ovat erittäin merkittäviä ja vaikuttavat terveyden kaikkiin osa-alueisiin 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/>
              <a:t>esim. vanhempien vastasyntyneelle osoittama huolenpito ja rakkaus tukevat kokonaisvaltaisesti lapsen fyysistä, psyykkistä, sosiaalista ja henkistä terveyttä, mikä luo hyvän pohjan myöhemmälle kehitykselle  </a:t>
            </a:r>
          </a:p>
          <a:p>
            <a:pPr indent="-228600">
              <a:lnSpc>
                <a:spcPct val="90000"/>
              </a:lnSpc>
            </a:pPr>
            <a:r>
              <a:rPr lang="en-US" sz="1700"/>
              <a:t>voivat vaihdella ajallisesti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/>
              <a:t>esim. hetkellinen säätilan muutos ja pitkäkestoinen ilmansaastekuormitus</a:t>
            </a:r>
          </a:p>
          <a:p>
            <a:pPr indent="-228600">
              <a:lnSpc>
                <a:spcPct val="90000"/>
              </a:lnSpc>
            </a:pPr>
            <a:r>
              <a:rPr lang="en-US" sz="1700"/>
              <a:t>voivat heikentää tai voimistaa toistensa vaikutusta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/>
              <a:t>esim. heikko koulutustaso, työttömyys ja köyhyys lisäävät yhdessä syrjäytymisriskiä eli vaikuttavat </a:t>
            </a:r>
            <a:r>
              <a:rPr lang="en-US" sz="1700" b="1"/>
              <a:t>kumulatiivisesti </a:t>
            </a:r>
          </a:p>
          <a:p>
            <a:pPr indent="-228600">
              <a:lnSpc>
                <a:spcPct val="90000"/>
              </a:lnSpc>
            </a:pPr>
            <a:r>
              <a:rPr lang="en-US" sz="1700"/>
              <a:t>voi olla yllättäviä yhteisvaikutuksia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/>
              <a:t>esim. jotkut lääkeaineet ja UV-säteily aiheuttavat yhdessä iho-oireita</a:t>
            </a:r>
          </a:p>
          <a:p>
            <a:pPr lvl="2">
              <a:lnSpc>
                <a:spcPct val="90000"/>
              </a:lnSpc>
            </a:pPr>
            <a:endParaRPr lang="en-US" sz="1700"/>
          </a:p>
          <a:p>
            <a:pPr marL="914400" lvl="2">
              <a:lnSpc>
                <a:spcPct val="90000"/>
              </a:lnSpc>
            </a:pPr>
            <a:endParaRPr lang="en-US" sz="1700"/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1626665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1028699" y="294538"/>
            <a:ext cx="7421963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Kulttuuriympäristö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1028699" y="2318197"/>
            <a:ext cx="7293023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400"/>
              <a:t>sisältää </a:t>
            </a:r>
            <a:r>
              <a:rPr lang="en-US" sz="1400" u="sng"/>
              <a:t>jollakin alueella elävien ihmisten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/>
              <a:t>yhtenäisen tavan ajatella ja toimia (mm. arvot, asenteet, tavat ja perinteet)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/>
              <a:t>sivistyksen tason (koulutus, tieteet ja taiteet)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/>
              <a:t>rakentaman ja muokkaaman ympäristön</a:t>
            </a:r>
            <a:endParaRPr lang="en-US" sz="1400" b="1"/>
          </a:p>
          <a:p>
            <a:pPr indent="-228600">
              <a:lnSpc>
                <a:spcPct val="90000"/>
              </a:lnSpc>
            </a:pPr>
            <a:r>
              <a:rPr lang="en-US" sz="1400"/>
              <a:t>vaikuttaa terveyteen yleensä epäsuorasti, terveysvaikutuksia vaikea mitata 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/>
              <a:t>esim. omien kulttuuristen sukujuurien tunnistaminen voimaannuttaa ja usko ja uskontoon liittyvät arvot ja tavat tukevat yhteisöllisyyttä ja voivat liittyä terveellisiin elämäntapoihin, kuten vähäiseen päihteiden käyttöön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/>
              <a:t>uskomukset ja käyttäytymistä rajoittavat normit voidaan kokea ahdistavaksi ja näin terveydelle haitalliseksi </a:t>
            </a:r>
          </a:p>
          <a:p>
            <a:pPr indent="-228600">
              <a:lnSpc>
                <a:spcPct val="90000"/>
              </a:lnSpc>
            </a:pPr>
            <a:r>
              <a:rPr lang="en-US" sz="1400"/>
              <a:t>taide ja aktiivinen kulttuurin harrastaminen voivat edistää terveyttä ja hyvinvointia monella eri tavalla: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/>
              <a:t>tarjoavat mahdollisuuden kokea elämyksiä ja käsitellä haastavia tunteita ja kokemuksia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/>
              <a:t>tarjoavat mahdollisuuden sosiaaliseen kanssakäymiseen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/>
              <a:t>voivat olla yhteiskunnallisen vaikuttamisen keino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/>
              <a:t>voidaan käyttää hoito- ja terapiamuotoina</a:t>
            </a:r>
          </a:p>
          <a:p>
            <a:pPr indent="-228600">
              <a:lnSpc>
                <a:spcPct val="90000"/>
              </a:lnSpc>
            </a:pPr>
            <a:endParaRPr lang="en-US" sz="1400"/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/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116358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Terveyden sosiaaliset määrittäjät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700"/>
              <a:t>väestön terveys, toimintakyky ja hyvinvointi muodostuvat vuorovaikutuksessa toisiin ihmisiin ja ympäröivään yhteiskuntaan</a:t>
            </a:r>
          </a:p>
          <a:p>
            <a:pPr lvl="1">
              <a:lnSpc>
                <a:spcPct val="90000"/>
              </a:lnSpc>
            </a:pPr>
            <a:r>
              <a:rPr lang="fi-FI" sz="1700" u="sng"/>
              <a:t>yksilöön</a:t>
            </a:r>
            <a:r>
              <a:rPr lang="fi-FI" sz="1700"/>
              <a:t> liittyviä tekijöitä: ikä, sukupuoli ja perimä</a:t>
            </a:r>
          </a:p>
          <a:p>
            <a:pPr lvl="1">
              <a:lnSpc>
                <a:spcPct val="90000"/>
              </a:lnSpc>
            </a:pPr>
            <a:r>
              <a:rPr lang="fi-FI" sz="1700" u="sng"/>
              <a:t>yhteisöön</a:t>
            </a:r>
            <a:r>
              <a:rPr lang="fi-FI" sz="1700"/>
              <a:t> liittyviä tekijöitä: elämäntavat, sosiaalinen tuki</a:t>
            </a:r>
          </a:p>
          <a:p>
            <a:pPr lvl="1">
              <a:lnSpc>
                <a:spcPct val="90000"/>
              </a:lnSpc>
            </a:pPr>
            <a:r>
              <a:rPr lang="fi-FI" sz="1700" u="sng"/>
              <a:t>yhteiskunnallisia</a:t>
            </a:r>
            <a:r>
              <a:rPr lang="fi-FI" sz="1700"/>
              <a:t> taustatekijöitä:  hygienia, ravinnontuotanto, koulutus, työ, turvallisuus, terveyspalvelut ja asuinolot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1700"/>
              <a:t> </a:t>
            </a:r>
          </a:p>
          <a:p>
            <a:pPr>
              <a:lnSpc>
                <a:spcPct val="90000"/>
              </a:lnSpc>
            </a:pPr>
            <a:r>
              <a:rPr lang="fi-FI" sz="1700"/>
              <a:t>väestön hyvä terveys ja toimintakyky ovat yhteiskunnan näkökulmasta voimavaroja ja luovat edellytykset yhteisöjen ja koko yhteiskunnan hyvinvoinnille </a:t>
            </a:r>
          </a:p>
          <a:p>
            <a:pPr>
              <a:lnSpc>
                <a:spcPct val="90000"/>
              </a:lnSpc>
            </a:pPr>
            <a:endParaRPr lang="fi-FI" sz="1700"/>
          </a:p>
          <a:p>
            <a:pPr>
              <a:lnSpc>
                <a:spcPct val="90000"/>
              </a:lnSpc>
            </a:pPr>
            <a:r>
              <a:rPr lang="fi-FI" sz="1700"/>
              <a:t>hyvinvoiva yhteiskunta voi tarjota kansalaisilleen terveyttä ja toimintakykyä ja turvallisuutta tukevan ympäristön </a:t>
            </a:r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Muutosilmiöt – kestävä kehitys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/>
              <a:t>ympäristöongelmat, globalisaatio, tekniikan kehittyminen nostaneet esiin </a:t>
            </a:r>
            <a:r>
              <a:rPr lang="fi-FI" sz="1400" u="sng"/>
              <a:t>maailmanlaajuisia muutosilmiöitä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vaikuttaneet terveyden yhteiskunnallisiin taustatekijöihin siten, että mm. elinolot, ravinnontuotanto, koulutus ja tapa tehdä työtä sekä olla sosiaalisessa kanssakäymisessä ovat muuttuneet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osa muutoksista edistää terveyttä ja hyvinvointia, osa tuo haasteita</a:t>
            </a:r>
          </a:p>
          <a:p>
            <a:pPr lvl="1">
              <a:lnSpc>
                <a:spcPct val="90000"/>
              </a:lnSpc>
            </a:pPr>
            <a:endParaRPr lang="fi-FI" sz="1400"/>
          </a:p>
          <a:p>
            <a:pPr>
              <a:lnSpc>
                <a:spcPct val="90000"/>
              </a:lnSpc>
            </a:pPr>
            <a:r>
              <a:rPr lang="fi-FI" sz="1400"/>
              <a:t>muutoksiin sopeutuminen edellyttää </a:t>
            </a:r>
            <a:r>
              <a:rPr lang="fi-FI" sz="1400" b="1"/>
              <a:t>kestävää kehitystä</a:t>
            </a:r>
            <a:r>
              <a:rPr lang="fi-FI" sz="1400"/>
              <a:t>, joka huomioi sekä nykyhetken tarpeet että tulevat sukupolvet 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tavoitteena, että ihmiset oppivat elämään sopusoinnussa luonnon ja toistensa kanssa</a:t>
            </a:r>
          </a:p>
          <a:p>
            <a:pPr lvl="1">
              <a:lnSpc>
                <a:spcPct val="90000"/>
              </a:lnSpc>
            </a:pPr>
            <a:r>
              <a:rPr lang="fi-FI" sz="1400" b="1"/>
              <a:t>sosiaalinen kestävyys</a:t>
            </a:r>
            <a:r>
              <a:rPr lang="fi-FI" sz="1400"/>
              <a:t>: resurssit ja toimintamahdollisuudet jaetaan oikeudenmukaisesti, yhteiskunta tukee yhteisöllisyyttä</a:t>
            </a:r>
          </a:p>
          <a:p>
            <a:pPr lvl="1">
              <a:lnSpc>
                <a:spcPct val="90000"/>
              </a:lnSpc>
            </a:pPr>
            <a:r>
              <a:rPr lang="fi-FI" sz="1400" b="1"/>
              <a:t>kulttuurinen kestävyys</a:t>
            </a:r>
            <a:r>
              <a:rPr lang="fi-FI" sz="1400"/>
              <a:t>: vahvistaa kulttuuri-identiteettiä, lisää kulttuurien tuntemusta ja arvostusta </a:t>
            </a:r>
          </a:p>
          <a:p>
            <a:pPr lvl="1">
              <a:lnSpc>
                <a:spcPct val="90000"/>
              </a:lnSpc>
            </a:pPr>
            <a:r>
              <a:rPr lang="fi-FI" sz="1400" b="1"/>
              <a:t>taloudellinen kestävyys</a:t>
            </a:r>
            <a:r>
              <a:rPr lang="fi-FI" sz="1400"/>
              <a:t>: arvioi mikä on kannattavaa pitkällä aikavälillä</a:t>
            </a:r>
          </a:p>
          <a:p>
            <a:pPr lvl="1">
              <a:lnSpc>
                <a:spcPct val="90000"/>
              </a:lnSpc>
            </a:pPr>
            <a:r>
              <a:rPr lang="fi-FI" sz="1400" b="1"/>
              <a:t>ekologinen kestävyys</a:t>
            </a:r>
            <a:r>
              <a:rPr lang="fi-FI" sz="1400"/>
              <a:t>: turvaa luonnonvarojen riittävyyden ja elinolojen säilymisen</a:t>
            </a:r>
          </a:p>
          <a:p>
            <a:pPr lvl="1">
              <a:lnSpc>
                <a:spcPct val="90000"/>
              </a:lnSpc>
            </a:pPr>
            <a:endParaRPr lang="fi-FI" sz="1400"/>
          </a:p>
          <a:p>
            <a:pPr>
              <a:lnSpc>
                <a:spcPct val="90000"/>
              </a:lnSpc>
            </a:pP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35187-2DA9-4FA6-BDC6-E8C12050AB37}"/>
              </a:ext>
            </a:extLst>
          </p:cNvPr>
          <p:cNvSpPr txBox="1">
            <a:spLocks/>
          </p:cNvSpPr>
          <p:nvPr/>
        </p:nvSpPr>
        <p:spPr>
          <a:xfrm>
            <a:off x="619797" y="586855"/>
            <a:ext cx="3172575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Kestävä kehitys 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01EF8788-2286-4818-87BB-C684833C0993}"/>
              </a:ext>
            </a:extLst>
          </p:cNvPr>
          <p:cNvSpPr/>
          <p:nvPr/>
        </p:nvSpPr>
        <p:spPr>
          <a:xfrm>
            <a:off x="4877368" y="649480"/>
            <a:ext cx="3646835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kestävän kehityksen toteutuminen vaatii paikallista, alueellista ja maailmanlaajuista </a:t>
            </a:r>
            <a:r>
              <a:rPr lang="en-US" sz="1700" u="sng"/>
              <a:t>yhteistyötä</a:t>
            </a:r>
            <a:r>
              <a:rPr lang="en-US" sz="1700"/>
              <a:t> 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/>
              <a:t>kestävä elämäntapa </a:t>
            </a:r>
            <a:r>
              <a:rPr lang="en-US" sz="1700"/>
              <a:t>on vastuun kantamista itsestä, muista ihmisistä, ympäristöstä, koko maapallosta ja tulevista sukupolvista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       ─ omilla jokapäiväisillä valinnoillaan ja käyttäytymisellään voi tukea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           kestävää kehitystä </a:t>
            </a:r>
          </a:p>
        </p:txBody>
      </p:sp>
    </p:spTree>
    <p:extLst>
      <p:ext uri="{BB962C8B-B14F-4D97-AF65-F5344CB8AC3E}">
        <p14:creationId xmlns:p14="http://schemas.microsoft.com/office/powerpoint/2010/main" val="1846699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FF393C5DCE39849841340C4AAFA810E" ma:contentTypeVersion="12" ma:contentTypeDescription="Luo uusi asiakirja." ma:contentTypeScope="" ma:versionID="b72b926bca75539d69fd0a60560cb998">
  <xsd:schema xmlns:xsd="http://www.w3.org/2001/XMLSchema" xmlns:xs="http://www.w3.org/2001/XMLSchema" xmlns:p="http://schemas.microsoft.com/office/2006/metadata/properties" xmlns:ns3="085a8d24-0fb1-4ba2-93c4-29d43f15bfbc" xmlns:ns4="a95e183c-3b42-4dc8-b6fd-490d22c28ac1" targetNamespace="http://schemas.microsoft.com/office/2006/metadata/properties" ma:root="true" ma:fieldsID="17554c5fba8367ee71a8af0bcade908b" ns3:_="" ns4:_="">
    <xsd:import namespace="085a8d24-0fb1-4ba2-93c4-29d43f15bfbc"/>
    <xsd:import namespace="a95e183c-3b42-4dc8-b6fd-490d22c28ac1"/>
    <xsd:element name="properties">
      <xsd:complexType>
        <xsd:sequence>
          <xsd:element name="documentManagement">
            <xsd:complexType>
              <xsd:all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5a8d24-0fb1-4ba2-93c4-29d43f15bfbc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5e183c-3b42-4dc8-b6fd-490d22c28a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DocumentLibraryPermissions xmlns="085a8d24-0fb1-4ba2-93c4-29d43f15bfbc" xsi:nil="true"/>
    <MigrationWizId xmlns="085a8d24-0fb1-4ba2-93c4-29d43f15bfbc" xsi:nil="true"/>
    <MigrationWizIdPermissions xmlns="085a8d24-0fb1-4ba2-93c4-29d43f15bfbc" xsi:nil="true"/>
    <MigrationWizIdPermissionLevels xmlns="085a8d24-0fb1-4ba2-93c4-29d43f15bfbc" xsi:nil="true"/>
    <MigrationWizIdSecurityGroups xmlns="085a8d24-0fb1-4ba2-93c4-29d43f15bfbc" xsi:nil="true"/>
  </documentManagement>
</p:properties>
</file>

<file path=customXml/itemProps1.xml><?xml version="1.0" encoding="utf-8"?>
<ds:datastoreItem xmlns:ds="http://schemas.openxmlformats.org/officeDocument/2006/customXml" ds:itemID="{D189BD8B-C4B9-4581-871A-475E2C4B12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5a8d24-0fb1-4ba2-93c4-29d43f15bfbc"/>
    <ds:schemaRef ds:uri="a95e183c-3b42-4dc8-b6fd-490d22c28a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6592F8-3B3C-4FC9-9B61-659918743D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7D3624-1C83-4A3B-BC3D-B62E711F4AA5}">
  <ds:schemaRefs>
    <ds:schemaRef ds:uri="http://purl.org/dc/elements/1.1/"/>
    <ds:schemaRef ds:uri="http://purl.org/dc/terms/"/>
    <ds:schemaRef ds:uri="a95e183c-3b42-4dc8-b6fd-490d22c28ac1"/>
    <ds:schemaRef ds:uri="085a8d24-0fb1-4ba2-93c4-29d43f15bfbc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646</Words>
  <Application>Microsoft Office PowerPoint</Application>
  <PresentationFormat>Näytössä katseltava diaesitys (4:3)</PresentationFormat>
  <Paragraphs>75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Terve 2: Ihminen, ympäristö ja terveys</vt:lpstr>
      <vt:lpstr>Hyvinvointi</vt:lpstr>
      <vt:lpstr>PowerPoint-esitys</vt:lpstr>
      <vt:lpstr>PowerPoint-esitys</vt:lpstr>
      <vt:lpstr>PowerPoint-esitys</vt:lpstr>
      <vt:lpstr>PowerPoint-esitys</vt:lpstr>
      <vt:lpstr>Terveyden sosiaaliset määrittäjät </vt:lpstr>
      <vt:lpstr>Muutosilmiöt – kestävä kehitys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146</cp:revision>
  <dcterms:created xsi:type="dcterms:W3CDTF">2017-06-09T06:02:13Z</dcterms:created>
  <dcterms:modified xsi:type="dcterms:W3CDTF">2021-10-06T04:40:30Z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0x0101008FF393C5DCE39849841340C4AAFA810E</vt:lpwstr>
  </property>
</Properties>
</file>