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095E-740C-4233-92C1-DB6EDEFCB40C}" type="datetimeFigureOut">
              <a:rPr lang="sv-FI" smtClean="0"/>
              <a:pPr/>
              <a:t>23.8.2015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9BC4-D5FC-4146-A6B9-594CEEA8A8BA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095E-740C-4233-92C1-DB6EDEFCB40C}" type="datetimeFigureOut">
              <a:rPr lang="sv-FI" smtClean="0"/>
              <a:pPr/>
              <a:t>23.8.2015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9BC4-D5FC-4146-A6B9-594CEEA8A8BA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095E-740C-4233-92C1-DB6EDEFCB40C}" type="datetimeFigureOut">
              <a:rPr lang="sv-FI" smtClean="0"/>
              <a:pPr/>
              <a:t>23.8.2015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9BC4-D5FC-4146-A6B9-594CEEA8A8BA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095E-740C-4233-92C1-DB6EDEFCB40C}" type="datetimeFigureOut">
              <a:rPr lang="sv-FI" smtClean="0"/>
              <a:pPr/>
              <a:t>23.8.2015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9BC4-D5FC-4146-A6B9-594CEEA8A8BA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095E-740C-4233-92C1-DB6EDEFCB40C}" type="datetimeFigureOut">
              <a:rPr lang="sv-FI" smtClean="0"/>
              <a:pPr/>
              <a:t>23.8.2015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9BC4-D5FC-4146-A6B9-594CEEA8A8BA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095E-740C-4233-92C1-DB6EDEFCB40C}" type="datetimeFigureOut">
              <a:rPr lang="sv-FI" smtClean="0"/>
              <a:pPr/>
              <a:t>23.8.2015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9BC4-D5FC-4146-A6B9-594CEEA8A8BA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095E-740C-4233-92C1-DB6EDEFCB40C}" type="datetimeFigureOut">
              <a:rPr lang="sv-FI" smtClean="0"/>
              <a:pPr/>
              <a:t>23.8.2015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9BC4-D5FC-4146-A6B9-594CEEA8A8BA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095E-740C-4233-92C1-DB6EDEFCB40C}" type="datetimeFigureOut">
              <a:rPr lang="sv-FI" smtClean="0"/>
              <a:pPr/>
              <a:t>23.8.2015</a:t>
            </a:fld>
            <a:endParaRPr lang="sv-FI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9BC4-D5FC-4146-A6B9-594CEEA8A8BA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095E-740C-4233-92C1-DB6EDEFCB40C}" type="datetimeFigureOut">
              <a:rPr lang="sv-FI" smtClean="0"/>
              <a:pPr/>
              <a:t>23.8.2015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9BC4-D5FC-4146-A6B9-594CEEA8A8BA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095E-740C-4233-92C1-DB6EDEFCB40C}" type="datetimeFigureOut">
              <a:rPr lang="sv-FI" smtClean="0"/>
              <a:pPr/>
              <a:t>23.8.2015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9BC4-D5FC-4146-A6B9-594CEEA8A8BA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095E-740C-4233-92C1-DB6EDEFCB40C}" type="datetimeFigureOut">
              <a:rPr lang="sv-FI" smtClean="0"/>
              <a:pPr/>
              <a:t>23.8.2015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39BC4-D5FC-4146-A6B9-594CEEA8A8BA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5095E-740C-4233-92C1-DB6EDEFCB40C}" type="datetimeFigureOut">
              <a:rPr lang="sv-FI" smtClean="0"/>
              <a:pPr/>
              <a:t>23.8.2015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39BC4-D5FC-4146-A6B9-594CEEA8A8BA}" type="slidenum">
              <a:rPr lang="sv-FI" smtClean="0"/>
              <a:pPr/>
              <a:t>‹#›</a:t>
            </a:fld>
            <a:endParaRPr lang="sv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656183"/>
          </a:xfrm>
        </p:spPr>
        <p:txBody>
          <a:bodyPr>
            <a:normAutofit/>
          </a:bodyPr>
          <a:lstStyle/>
          <a:p>
            <a:r>
              <a:rPr lang="sv-FI" sz="3600" dirty="0" smtClean="0"/>
              <a:t>Finland – ett land med många ansikten</a:t>
            </a:r>
            <a:endParaRPr lang="sv-FI" sz="36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FI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060848"/>
            <a:ext cx="5573268" cy="3695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sv-FI" dirty="0" smtClean="0"/>
              <a:t>Finländarna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sv-FI" dirty="0" smtClean="0"/>
              <a:t>Finland har enligt lag två nationalspråk, </a:t>
            </a:r>
            <a:r>
              <a:rPr lang="sv-FI" u="sng" dirty="0" smtClean="0"/>
              <a:t>finska </a:t>
            </a:r>
            <a:r>
              <a:rPr lang="sv-FI" dirty="0" smtClean="0"/>
              <a:t>och </a:t>
            </a:r>
            <a:r>
              <a:rPr lang="sv-FI" u="sng" dirty="0" smtClean="0"/>
              <a:t>svenska</a:t>
            </a:r>
          </a:p>
          <a:p>
            <a:pPr lvl="1"/>
            <a:r>
              <a:rPr lang="sv-FI" dirty="0"/>
              <a:t>Vid sidan av </a:t>
            </a:r>
            <a:r>
              <a:rPr lang="sv-FI" dirty="0" smtClean="0"/>
              <a:t>nationalspråken har </a:t>
            </a:r>
            <a:r>
              <a:rPr lang="sv-FI" u="sng" dirty="0" smtClean="0"/>
              <a:t>samiska</a:t>
            </a:r>
            <a:r>
              <a:rPr lang="sv-FI" dirty="0" smtClean="0"/>
              <a:t>, </a:t>
            </a:r>
            <a:r>
              <a:rPr lang="sv-FI" u="sng" dirty="0" smtClean="0"/>
              <a:t>romani</a:t>
            </a:r>
            <a:r>
              <a:rPr lang="sv-FI" dirty="0" smtClean="0"/>
              <a:t> och </a:t>
            </a:r>
            <a:r>
              <a:rPr lang="sv-FI" u="sng" dirty="0" smtClean="0"/>
              <a:t>finskt teckenspråk</a:t>
            </a:r>
            <a:r>
              <a:rPr lang="sv-FI" dirty="0" smtClean="0"/>
              <a:t> en i grundlagen erkänd särställning</a:t>
            </a:r>
          </a:p>
          <a:p>
            <a:endParaRPr lang="sv-FI" dirty="0" smtClean="0"/>
          </a:p>
          <a:p>
            <a:r>
              <a:rPr lang="sv-FI" dirty="0" smtClean="0"/>
              <a:t>Finlands befolkning ändrar </a:t>
            </a:r>
            <a:r>
              <a:rPr lang="sv-FI" u="sng" dirty="0" smtClean="0"/>
              <a:t>hela tiden</a:t>
            </a:r>
            <a:endParaRPr lang="sv-FI" u="sng" dirty="0"/>
          </a:p>
          <a:p>
            <a:endParaRPr lang="sv-FI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sv-FI" dirty="0" smtClean="0"/>
              <a:t>Uppg.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sv-FI" dirty="0" smtClean="0"/>
              <a:t>Läs s. 14-15 om Svenskfinland och Åland</a:t>
            </a:r>
          </a:p>
          <a:p>
            <a:endParaRPr lang="sv-FI" dirty="0" smtClean="0"/>
          </a:p>
          <a:p>
            <a:r>
              <a:rPr lang="sv-FI" dirty="0" smtClean="0"/>
              <a:t>1. På vilka olika sätt kan man se att Åland är ett </a:t>
            </a:r>
            <a:r>
              <a:rPr lang="sv-FI" u="sng" dirty="0" smtClean="0"/>
              <a:t>självstyrande landskap</a:t>
            </a:r>
            <a:r>
              <a:rPr lang="sv-FI" dirty="0" smtClean="0"/>
              <a:t>?</a:t>
            </a:r>
          </a:p>
          <a:p>
            <a:endParaRPr lang="sv-FI" u="sng" dirty="0"/>
          </a:p>
          <a:p>
            <a:r>
              <a:rPr lang="sv-FI" dirty="0" smtClean="0"/>
              <a:t>2. Vilka kommuner i Finland är</a:t>
            </a:r>
          </a:p>
          <a:p>
            <a:pPr marL="971550" lvl="1" indent="-514350">
              <a:buFont typeface="+mj-lt"/>
              <a:buAutoNum type="alphaLcParenR"/>
            </a:pPr>
            <a:r>
              <a:rPr lang="sv-FI" dirty="0" smtClean="0"/>
              <a:t>Tvåspråkiga med finsk majoritet</a:t>
            </a:r>
          </a:p>
          <a:p>
            <a:pPr marL="971550" lvl="1" indent="-514350">
              <a:buFont typeface="+mj-lt"/>
              <a:buAutoNum type="alphaLcParenR"/>
            </a:pPr>
            <a:r>
              <a:rPr lang="sv-FI" dirty="0" smtClean="0"/>
              <a:t>Tvåspråkiga med svensk majoritet</a:t>
            </a:r>
          </a:p>
          <a:p>
            <a:pPr marL="971550" lvl="1" indent="-514350">
              <a:buFont typeface="+mj-lt"/>
              <a:buAutoNum type="alphaLcParenR"/>
            </a:pPr>
            <a:r>
              <a:rPr lang="sv-FI" dirty="0" smtClean="0"/>
              <a:t>Enspråkigt svenska</a:t>
            </a:r>
            <a:endParaRPr lang="sv-FI" dirty="0"/>
          </a:p>
        </p:txBody>
      </p:sp>
      <p:pic>
        <p:nvPicPr>
          <p:cNvPr id="4" name="Bildobjekt 3" descr="Svenskfinland-painottama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3933056"/>
            <a:ext cx="2555776" cy="26883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Svar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1. </a:t>
            </a:r>
            <a:r>
              <a:rPr lang="sv-FI" u="sng" dirty="0" smtClean="0"/>
              <a:t>Hembygdsrätten</a:t>
            </a:r>
            <a:r>
              <a:rPr lang="sv-FI" dirty="0" smtClean="0"/>
              <a:t>, åländska män </a:t>
            </a:r>
            <a:r>
              <a:rPr lang="sv-FI" u="sng" dirty="0" smtClean="0"/>
              <a:t>är befriade från värnplikten</a:t>
            </a:r>
            <a:r>
              <a:rPr lang="sv-FI" dirty="0" smtClean="0"/>
              <a:t>, det svenska språket </a:t>
            </a:r>
            <a:r>
              <a:rPr lang="sv-FI" u="sng" dirty="0" smtClean="0"/>
              <a:t>skyddas</a:t>
            </a:r>
            <a:r>
              <a:rPr lang="sv-FI" dirty="0" smtClean="0"/>
              <a:t> genom olika bestämmelser, ålänningarna företräds av </a:t>
            </a:r>
            <a:r>
              <a:rPr lang="sv-FI" u="sng" dirty="0" smtClean="0"/>
              <a:t>lagtinget</a:t>
            </a:r>
            <a:r>
              <a:rPr lang="sv-FI" dirty="0" smtClean="0"/>
              <a:t> som fungerar som en </a:t>
            </a:r>
            <a:r>
              <a:rPr lang="sv-FI" u="sng" dirty="0" smtClean="0"/>
              <a:t>riksdag</a:t>
            </a:r>
            <a:r>
              <a:rPr lang="sv-FI" dirty="0" smtClean="0"/>
              <a:t>, Åland </a:t>
            </a:r>
            <a:r>
              <a:rPr lang="sv-FI" u="sng" dirty="0" smtClean="0"/>
              <a:t>bestämmer</a:t>
            </a:r>
            <a:r>
              <a:rPr lang="sv-FI" dirty="0" smtClean="0"/>
              <a:t> hur de </a:t>
            </a:r>
            <a:r>
              <a:rPr lang="sv-FI" u="sng" dirty="0" smtClean="0"/>
              <a:t>skattepengar</a:t>
            </a:r>
            <a:r>
              <a:rPr lang="sv-FI" dirty="0" smtClean="0"/>
              <a:t> som bärs upp i landskapet </a:t>
            </a:r>
            <a:r>
              <a:rPr lang="sv-FI" u="sng" dirty="0" smtClean="0"/>
              <a:t>av den finska staten</a:t>
            </a:r>
            <a:r>
              <a:rPr lang="sv-FI" dirty="0" smtClean="0"/>
              <a:t> ska </a:t>
            </a:r>
            <a:r>
              <a:rPr lang="sv-FI" u="sng" dirty="0" smtClean="0"/>
              <a:t>fördelas</a:t>
            </a:r>
            <a:endParaRPr lang="sv-FI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2. </a:t>
            </a:r>
          </a:p>
          <a:p>
            <a:pPr marL="971550" lvl="1" indent="-514350">
              <a:buFont typeface="+mj-lt"/>
              <a:buAutoNum type="alphaLcParenR"/>
            </a:pPr>
            <a:r>
              <a:rPr lang="sv-FI" dirty="0" smtClean="0"/>
              <a:t>Pyttis, Lappträsk, Lovisa, Mörskom, Borgå, Sibbo, Vanda, Helsingfors, Grankulla, Esbo, Kyrkslätt, </a:t>
            </a:r>
            <a:r>
              <a:rPr lang="sv-FI" dirty="0" smtClean="0"/>
              <a:t>Sjundeå, Lojo</a:t>
            </a:r>
            <a:r>
              <a:rPr lang="sv-FI" dirty="0" smtClean="0"/>
              <a:t>, Hangö, Åbo, Kaskö, Vasa, </a:t>
            </a:r>
            <a:r>
              <a:rPr lang="sv-FI" dirty="0" smtClean="0"/>
              <a:t>Karleby</a:t>
            </a:r>
            <a:endParaRPr lang="sv-FI" dirty="0" smtClean="0"/>
          </a:p>
          <a:p>
            <a:pPr marL="971550" lvl="1" indent="-514350">
              <a:buFont typeface="+mj-lt"/>
              <a:buAutoNum type="alphaLcParenR"/>
            </a:pPr>
            <a:r>
              <a:rPr lang="sv-FI" dirty="0" smtClean="0"/>
              <a:t>Ingå, Raseborg, Kimitoön</a:t>
            </a:r>
            <a:r>
              <a:rPr lang="sv-FI" dirty="0" smtClean="0"/>
              <a:t>, Pargas </a:t>
            </a:r>
            <a:r>
              <a:rPr lang="sv-FI" dirty="0" smtClean="0"/>
              <a:t>Kristinestad, Malax, Korsholm, Vörå, Nykarleby, Jakobstad, Pedersöre, Kronoby, </a:t>
            </a:r>
            <a:r>
              <a:rPr lang="sv-FI" u="sng" dirty="0" smtClean="0"/>
              <a:t>Närpes (!!)</a:t>
            </a:r>
          </a:p>
          <a:p>
            <a:pPr marL="971550" lvl="1" indent="-514350">
              <a:buFont typeface="+mj-lt"/>
              <a:buAutoNum type="alphaLcParenR"/>
            </a:pPr>
            <a:r>
              <a:rPr lang="sv-FI" dirty="0" smtClean="0"/>
              <a:t>Korsnäs, Larsmo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Invandring till Finland</a:t>
            </a:r>
            <a:endParaRPr lang="sv-FI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63688" y="1916832"/>
            <a:ext cx="6036278" cy="394354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Antalet utlänningar i Finland har </a:t>
            </a:r>
            <a:r>
              <a:rPr lang="sv-FI" u="sng" dirty="0" smtClean="0"/>
              <a:t>ökat</a:t>
            </a:r>
          </a:p>
          <a:p>
            <a:pPr lvl="1"/>
            <a:r>
              <a:rPr lang="sv-FI" dirty="0" smtClean="0"/>
              <a:t>Invandrarna utgör ca 3,8 % av befolkningen</a:t>
            </a:r>
          </a:p>
          <a:p>
            <a:pPr lvl="1"/>
            <a:r>
              <a:rPr lang="sv-FI" u="sng" dirty="0" smtClean="0"/>
              <a:t>Arbete</a:t>
            </a:r>
            <a:r>
              <a:rPr lang="sv-FI" dirty="0" smtClean="0"/>
              <a:t>, </a:t>
            </a:r>
            <a:r>
              <a:rPr lang="sv-FI" u="sng" dirty="0" smtClean="0"/>
              <a:t>äktenskap</a:t>
            </a:r>
            <a:r>
              <a:rPr lang="sv-FI" dirty="0" smtClean="0"/>
              <a:t> eller </a:t>
            </a:r>
            <a:r>
              <a:rPr lang="sv-FI" u="sng" dirty="0" smtClean="0"/>
              <a:t>studier</a:t>
            </a:r>
            <a:r>
              <a:rPr lang="sv-FI" dirty="0" smtClean="0"/>
              <a:t> är de vanligaste orsakerna för att komma till Finland</a:t>
            </a:r>
          </a:p>
          <a:p>
            <a:endParaRPr lang="sv-FI" dirty="0" smtClean="0"/>
          </a:p>
          <a:p>
            <a:r>
              <a:rPr lang="sv-FI" dirty="0" smtClean="0"/>
              <a:t>Till Finland kommer också </a:t>
            </a:r>
            <a:r>
              <a:rPr lang="sv-FI" u="sng" dirty="0" smtClean="0"/>
              <a:t>kvotflyktingar</a:t>
            </a:r>
            <a:r>
              <a:rPr lang="sv-FI" dirty="0" smtClean="0"/>
              <a:t> och </a:t>
            </a:r>
            <a:r>
              <a:rPr lang="sv-FI" u="sng" dirty="0" smtClean="0"/>
              <a:t>asylsökande</a:t>
            </a:r>
            <a:endParaRPr lang="sv-FI" dirty="0" smtClean="0"/>
          </a:p>
          <a:p>
            <a:pPr>
              <a:buNone/>
            </a:pPr>
            <a:endParaRPr lang="sv-FI" dirty="0" smtClean="0"/>
          </a:p>
          <a:p>
            <a:endParaRPr lang="sv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Diskutera!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Hur upplever ni att Finländarna förhåller sig till invandring i dagsläget?</a:t>
            </a:r>
            <a:endParaRPr lang="sv-FI" dirty="0"/>
          </a:p>
        </p:txBody>
      </p:sp>
      <p:pic>
        <p:nvPicPr>
          <p:cNvPr id="4" name="Bildobjekt 3" descr="Innovativa_manniskor_940-461x19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3501008"/>
            <a:ext cx="4391025" cy="1866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244</Words>
  <Application>Microsoft Office PowerPoint</Application>
  <PresentationFormat>Bildspel på skärmen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9" baseType="lpstr">
      <vt:lpstr>Office-tema</vt:lpstr>
      <vt:lpstr>Finland – ett land med många ansikten</vt:lpstr>
      <vt:lpstr>Finländarna</vt:lpstr>
      <vt:lpstr>Uppg.</vt:lpstr>
      <vt:lpstr>Svar</vt:lpstr>
      <vt:lpstr>Bild 5</vt:lpstr>
      <vt:lpstr>Invandring till Finland</vt:lpstr>
      <vt:lpstr>Bild 7</vt:lpstr>
      <vt:lpstr>Diskutera!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Finland – ett land med många ansikten</dc:title>
  <dc:creator>Christian</dc:creator>
  <cp:lastModifiedBy>Christian</cp:lastModifiedBy>
  <cp:revision>9</cp:revision>
  <dcterms:created xsi:type="dcterms:W3CDTF">2015-08-13T17:55:51Z</dcterms:created>
  <dcterms:modified xsi:type="dcterms:W3CDTF">2015-08-23T18:51:03Z</dcterms:modified>
</cp:coreProperties>
</file>