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22"/>
  </p:notesMasterIdLst>
  <p:handoutMasterIdLst>
    <p:handoutMasterId r:id="rId23"/>
  </p:handoutMasterIdLst>
  <p:sldIdLst>
    <p:sldId id="280" r:id="rId5"/>
    <p:sldId id="299" r:id="rId6"/>
    <p:sldId id="309" r:id="rId7"/>
    <p:sldId id="303" r:id="rId8"/>
    <p:sldId id="304" r:id="rId9"/>
    <p:sldId id="305" r:id="rId10"/>
    <p:sldId id="308" r:id="rId11"/>
    <p:sldId id="306" r:id="rId12"/>
    <p:sldId id="307" r:id="rId13"/>
    <p:sldId id="302" r:id="rId14"/>
    <p:sldId id="300" r:id="rId15"/>
    <p:sldId id="301" r:id="rId16"/>
    <p:sldId id="310" r:id="rId17"/>
    <p:sldId id="311" r:id="rId18"/>
    <p:sldId id="283" r:id="rId19"/>
    <p:sldId id="287" r:id="rId20"/>
    <p:sldId id="286" r:id="rId21"/>
  </p:sldIdLst>
  <p:sldSz cx="9144000" cy="6858000" type="screen4x3"/>
  <p:notesSz cx="6743700" cy="9875838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83"/>
    <a:srgbClr val="D9640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87" autoAdjust="0"/>
    <p:restoredTop sz="92891" autoAdjust="0"/>
  </p:normalViewPr>
  <p:slideViewPr>
    <p:cSldViewPr>
      <p:cViewPr varScale="1">
        <p:scale>
          <a:sx n="68" d="100"/>
          <a:sy n="68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266" y="-120"/>
      </p:cViewPr>
      <p:guideLst>
        <p:guide orient="horz" pos="3110"/>
        <p:guide pos="212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56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664" tIns="43832" rIns="87664" bIns="43832" numCol="1" anchor="t" anchorCtr="0" compatLnSpc="1">
            <a:prstTxWarp prst="textNoShape">
              <a:avLst/>
            </a:prstTxWarp>
          </a:bodyPr>
          <a:lstStyle>
            <a:lvl1pPr defTabSz="876300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6988" y="0"/>
            <a:ext cx="2894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664" tIns="43832" rIns="87664" bIns="43832" numCol="1" anchor="t" anchorCtr="0" compatLnSpc="1">
            <a:prstTxWarp prst="textNoShape">
              <a:avLst/>
            </a:prstTxWarp>
          </a:bodyPr>
          <a:lstStyle>
            <a:lvl1pPr algn="r" defTabSz="876300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2288"/>
            <a:ext cx="2895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664" tIns="43832" rIns="87664" bIns="43832" numCol="1" anchor="b" anchorCtr="0" compatLnSpc="1">
            <a:prstTxWarp prst="textNoShape">
              <a:avLst/>
            </a:prstTxWarp>
          </a:bodyPr>
          <a:lstStyle>
            <a:lvl1pPr defTabSz="876300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6988" y="9412288"/>
            <a:ext cx="2894012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664" tIns="43832" rIns="87664" bIns="43832" numCol="1" anchor="b" anchorCtr="0" compatLnSpc="1">
            <a:prstTxWarp prst="textNoShape">
              <a:avLst/>
            </a:prstTxWarp>
          </a:bodyPr>
          <a:lstStyle>
            <a:lvl1pPr algn="r" defTabSz="876300">
              <a:defRPr sz="1200">
                <a:cs typeface="+mn-cs"/>
              </a:defRPr>
            </a:lvl1pPr>
          </a:lstStyle>
          <a:p>
            <a:pPr>
              <a:defRPr/>
            </a:pPr>
            <a:fld id="{427D5255-CF73-492F-B10F-955D90C448C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57" tIns="47479" rIns="94957" bIns="47479" numCol="1" anchor="t" anchorCtr="0" compatLnSpc="1">
            <a:prstTxWarp prst="textNoShape">
              <a:avLst/>
            </a:prstTxWarp>
          </a:bodyPr>
          <a:lstStyle>
            <a:lvl1pPr defTabSz="949325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525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57" tIns="47479" rIns="94957" bIns="47479" numCol="1" anchor="t" anchorCtr="0" compatLnSpc="1">
            <a:prstTxWarp prst="textNoShape">
              <a:avLst/>
            </a:prstTxWarp>
          </a:bodyPr>
          <a:lstStyle>
            <a:lvl1pPr algn="r" defTabSz="949325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9950" y="768350"/>
            <a:ext cx="4940300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691063"/>
            <a:ext cx="5394325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57" tIns="47479" rIns="94957" bIns="474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538"/>
            <a:ext cx="29225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57" tIns="47479" rIns="94957" bIns="47479" numCol="1" anchor="b" anchorCtr="0" compatLnSpc="1">
            <a:prstTxWarp prst="textNoShape">
              <a:avLst/>
            </a:prstTxWarp>
          </a:bodyPr>
          <a:lstStyle>
            <a:lvl1pPr defTabSz="949325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525" y="9380538"/>
            <a:ext cx="29225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57" tIns="47479" rIns="94957" bIns="47479" numCol="1" anchor="b" anchorCtr="0" compatLnSpc="1">
            <a:prstTxWarp prst="textNoShape">
              <a:avLst/>
            </a:prstTxWarp>
          </a:bodyPr>
          <a:lstStyle>
            <a:lvl1pPr algn="r" defTabSz="949325">
              <a:defRPr sz="1200">
                <a:cs typeface="+mn-cs"/>
              </a:defRPr>
            </a:lvl1pPr>
          </a:lstStyle>
          <a:p>
            <a:pPr>
              <a:defRPr/>
            </a:pPr>
            <a:fld id="{5312E06E-8A9D-4E03-A5FC-18B53F18C2A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99592" y="2924944"/>
            <a:ext cx="5976664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99592" y="4581128"/>
            <a:ext cx="5976664" cy="144016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419872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3E4B43C-E405-4271-85DD-5BE3A0CD0BA5}" type="datetime1">
              <a:rPr lang="fi-FI" smtClean="0"/>
              <a:pPr/>
              <a:t>15.5.2013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899592" y="6021288"/>
            <a:ext cx="597666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8" name="Kuva 7" descr="sipuli_blue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53359" y="3933056"/>
            <a:ext cx="1290641" cy="2924944"/>
          </a:xfrm>
          <a:prstGeom prst="rect">
            <a:avLst/>
          </a:prstGeom>
        </p:spPr>
      </p:pic>
      <p:sp>
        <p:nvSpPr>
          <p:cNvPr id="11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11" name="Kuva 10" descr="sipuli_green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73505" y="3978713"/>
            <a:ext cx="1270495" cy="2879287"/>
          </a:xfrm>
          <a:prstGeom prst="rect">
            <a:avLst/>
          </a:prstGeom>
        </p:spPr>
      </p:pic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8" name="Kuva 7" descr="sipuli_orange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60266" y="3948708"/>
            <a:ext cx="1283734" cy="2909290"/>
          </a:xfrm>
          <a:prstGeom prst="rect">
            <a:avLst/>
          </a:prstGeom>
        </p:spPr>
      </p:pic>
      <p:sp>
        <p:nvSpPr>
          <p:cNvPr id="10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590465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11" name="Platshållare för bild 2"/>
          <p:cNvSpPr>
            <a:spLocks noGrp="1"/>
          </p:cNvSpPr>
          <p:nvPr>
            <p:ph type="pic" idx="1"/>
          </p:nvPr>
        </p:nvSpPr>
        <p:spPr>
          <a:xfrm>
            <a:off x="7056784" y="0"/>
            <a:ext cx="205172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590465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_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1600" y="4947046"/>
            <a:ext cx="6480720" cy="49817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971600" y="1268760"/>
            <a:ext cx="6480720" cy="360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71600" y="5511354"/>
            <a:ext cx="648072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51520" y="260648"/>
            <a:ext cx="8640960" cy="53285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1520" y="5661248"/>
            <a:ext cx="864096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 otsikko ja sisältöloke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352928" cy="1143000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51520" y="2564904"/>
            <a:ext cx="8373616" cy="326896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 Otsikko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980728"/>
            <a:ext cx="8568952" cy="1008112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251520" y="1988841"/>
            <a:ext cx="4254624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0" y="1988841"/>
            <a:ext cx="4248472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SE" dirty="0" smtClean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83568" y="2924944"/>
            <a:ext cx="6048672" cy="1584176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83568" y="4509120"/>
            <a:ext cx="6048672" cy="1584176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203848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95B96160-477E-4C56-93A9-AFEB34CADFEE}" type="datetime1">
              <a:rPr lang="fi-FI" smtClean="0"/>
              <a:pPr/>
              <a:t>15.5.2013</a:t>
            </a:fld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683568" y="6093296"/>
            <a:ext cx="6048672" cy="28803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_ Otsikot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640960" cy="576064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51520" y="1988840"/>
            <a:ext cx="4248472" cy="72008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251520" y="2894955"/>
            <a:ext cx="4248472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buClr>
                <a:schemeClr val="accent6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4008" y="1988840"/>
            <a:ext cx="4248472" cy="71177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894955"/>
            <a:ext cx="4247455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5_ Otsikko ja kaksi erikokoista 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4032448" cy="79208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0" y="404665"/>
            <a:ext cx="4320480" cy="576064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1520" y="2204864"/>
            <a:ext cx="4032448" cy="39604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83568" y="2924944"/>
            <a:ext cx="5976664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83568" y="4581128"/>
            <a:ext cx="5976664" cy="144016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203848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2617F29-EB51-4C92-9093-89AC304DB813}" type="datetime1">
              <a:rPr lang="fi-FI" smtClean="0"/>
              <a:pPr/>
              <a:t>15.5.2013</a:t>
            </a:fld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683568" y="6021288"/>
            <a:ext cx="597666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776864" cy="64294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56350"/>
            <a:ext cx="4000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 hankelogoi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776864" cy="642942"/>
          </a:xfrm>
          <a:prstGeom prst="rect">
            <a:avLst/>
          </a:prstGeom>
        </p:spPr>
        <p:txBody>
          <a:bodyPr/>
          <a:lstStyle>
            <a:lvl1pPr>
              <a:defRPr lang="fi-FI" sz="3000" dirty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10" name="Kuva 11" descr="sosiaali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6278" y="260350"/>
            <a:ext cx="90328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Kuva 12" descr="vipuvoimaaEU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803" y="260350"/>
            <a:ext cx="1163637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tsikko ja sisältö_ilman log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11560" y="548680"/>
            <a:ext cx="7776864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11560" y="1556792"/>
            <a:ext cx="7782694" cy="4536504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 ja sisältö_keskitet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27584" y="1988840"/>
            <a:ext cx="7344816" cy="1470025"/>
          </a:xfrm>
          <a:prstGeom prst="rect">
            <a:avLst/>
          </a:prstGeom>
        </p:spPr>
        <p:txBody>
          <a:bodyPr/>
          <a:lstStyle>
            <a:lvl1pPr algn="ctr"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344816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 smtClean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Vain iso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992888" cy="44644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323850" y="6021388"/>
            <a:ext cx="19446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i-FI">
              <a:cs typeface="+mn-cs"/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>
          <a:xfrm>
            <a:off x="6713538" y="6357938"/>
            <a:ext cx="8107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dirty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376C01DB-020D-41A1-AB12-9B021A8F534D}" type="datetime1">
              <a:rPr lang="fi-FI" smtClean="0"/>
              <a:pPr>
                <a:defRPr/>
              </a:pPr>
              <a:t>15.5.2013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284163" y="6357938"/>
            <a:ext cx="63579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4"/>
          </p:nvPr>
        </p:nvSpPr>
        <p:spPr>
          <a:xfrm>
            <a:off x="7740352" y="6381328"/>
            <a:ext cx="400050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1F70512E-3501-4C97-9457-F6C16E24E41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8" name="Kuva 7" descr="ELY_LB01_FiSvEn_3L_B3___RGB_tresprak.jpg"/>
          <p:cNvPicPr>
            <a:picLocks noChangeAspect="1"/>
          </p:cNvPicPr>
          <p:nvPr/>
        </p:nvPicPr>
        <p:blipFill>
          <a:blip r:embed="rId24" cstate="print"/>
          <a:stretch>
            <a:fillRect/>
          </a:stretch>
        </p:blipFill>
        <p:spPr>
          <a:xfrm>
            <a:off x="179512" y="116632"/>
            <a:ext cx="4055487" cy="8640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748" r:id="rId2"/>
    <p:sldLayoutId id="2147483749" r:id="rId3"/>
    <p:sldLayoutId id="2147483735" r:id="rId4"/>
    <p:sldLayoutId id="2147483750" r:id="rId5"/>
    <p:sldLayoutId id="2147483736" r:id="rId6"/>
    <p:sldLayoutId id="2147483734" r:id="rId7"/>
    <p:sldLayoutId id="2147483725" r:id="rId8"/>
    <p:sldLayoutId id="2147483738" r:id="rId9"/>
    <p:sldLayoutId id="2147483739" r:id="rId10"/>
    <p:sldLayoutId id="2147483740" r:id="rId11"/>
    <p:sldLayoutId id="2147483742" r:id="rId12"/>
    <p:sldLayoutId id="2147483743" r:id="rId13"/>
    <p:sldLayoutId id="2147483744" r:id="rId14"/>
    <p:sldLayoutId id="2147483745" r:id="rId15"/>
    <p:sldLayoutId id="2147483728" r:id="rId16"/>
    <p:sldLayoutId id="2147483737" r:id="rId17"/>
    <p:sldLayoutId id="2147483721" r:id="rId18"/>
    <p:sldLayoutId id="2147483723" r:id="rId19"/>
    <p:sldLayoutId id="2147483724" r:id="rId20"/>
    <p:sldLayoutId id="2147483727" r:id="rId21"/>
    <p:sldLayoutId id="2147483726" r:id="rId2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50000"/>
        <a:buFont typeface="Wingdings" pitchFamily="2" charset="2"/>
        <a:buChar char="§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15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nuorisotakuu.etela-savo@ely-keskus.fi" TargetMode="External"/><Relationship Id="rId7" Type="http://schemas.openxmlformats.org/officeDocument/2006/relationships/hyperlink" Target="http://www.nuorisotakuu.fi/" TargetMode="External"/><Relationship Id="rId2" Type="http://schemas.openxmlformats.org/officeDocument/2006/relationships/hyperlink" Target="mailto:tuija.toivakainen@ely-keskus.fi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lansi-savo.fi/" TargetMode="External"/><Relationship Id="rId5" Type="http://schemas.openxmlformats.org/officeDocument/2006/relationships/hyperlink" Target="mailto:kirjaamo.etel&#228;-savo@ely-keskus.fi" TargetMode="External"/><Relationship Id="rId4" Type="http://schemas.openxmlformats.org/officeDocument/2006/relationships/hyperlink" Target="http://www.ely-keskus.fi/etela-savo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99592" y="1628800"/>
            <a:ext cx="5976664" cy="1368152"/>
          </a:xfrm>
        </p:spPr>
        <p:txBody>
          <a:bodyPr/>
          <a:lstStyle/>
          <a:p>
            <a:r>
              <a:rPr lang="fi-FI" dirty="0" smtClean="0"/>
              <a:t>Nuorisotakuusta </a:t>
            </a:r>
            <a:br>
              <a:rPr lang="fi-FI" dirty="0" smtClean="0"/>
            </a:br>
            <a:r>
              <a:rPr lang="fi-FI" dirty="0" smtClean="0"/>
              <a:t>Etelä-Savossa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2195736" y="4797152"/>
            <a:ext cx="3312368" cy="1224136"/>
          </a:xfrm>
        </p:spPr>
        <p:txBody>
          <a:bodyPr/>
          <a:lstStyle/>
          <a:p>
            <a:endParaRPr lang="fi-FI" dirty="0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i-FI" dirty="0" smtClean="0"/>
              <a:t>Tuija Toivakainen 16.5.2013  Nuorisotakuu – ohjausyhteistyöllä tuloksiin -koulutuksessa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BBF7CD28-96B3-481D-AA07-D5627190FDE6}" type="datetime1">
              <a:rPr lang="fi-FI" smtClean="0"/>
              <a:pPr/>
              <a:t>15.5.2013</a:t>
            </a:fld>
            <a:endParaRPr lang="fi-FI" dirty="0"/>
          </a:p>
        </p:txBody>
      </p:sp>
      <p:pic>
        <p:nvPicPr>
          <p:cNvPr id="7" name="Picture 2" descr="V:\ELY Etelä-Savo\TE-keskus\TYO-yksikkö\Nuoret\Nuorisotakuu\Viestinta_nuorisotakuu\Nuorisotakuun_logot_tunnukset_kortit\nuorisotakuu_tennarit_ne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3356992"/>
            <a:ext cx="3333750" cy="2476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chemeClr val="accent1"/>
                </a:solidFill>
              </a:rPr>
              <a:t>Nuorisotakuun verkostoista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Ministeriöiden mukaan (kirje toimijoille 12.3.2013) nuorisotakuussa on olemassa </a:t>
            </a:r>
          </a:p>
          <a:p>
            <a:r>
              <a:rPr lang="fi-FI" dirty="0" smtClean="0"/>
              <a:t>1. nuorisotakuun toimeenpanevat tahot ja</a:t>
            </a:r>
          </a:p>
          <a:p>
            <a:r>
              <a:rPr lang="fi-FI" dirty="0" smtClean="0"/>
              <a:t>2. lisäksi oleelliset verkoston jäsenet. 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10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chemeClr val="accent1"/>
                </a:solidFill>
              </a:rPr>
              <a:t>Nuorisotakuun verkostoista</a:t>
            </a:r>
            <a:endParaRPr lang="fi-FI" b="1" dirty="0">
              <a:solidFill>
                <a:schemeClr val="accent1"/>
              </a:solidFill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827584" y="1916832"/>
            <a:ext cx="7782694" cy="4464496"/>
          </a:xfrm>
        </p:spPr>
        <p:txBody>
          <a:bodyPr/>
          <a:lstStyle/>
          <a:p>
            <a:r>
              <a:rPr lang="fi-FI" dirty="0" err="1" smtClean="0"/>
              <a:t>ELYssä</a:t>
            </a:r>
            <a:r>
              <a:rPr lang="fi-FI" dirty="0" smtClean="0"/>
              <a:t> koordinointi: monialainen ja -hallinnollinen</a:t>
            </a:r>
          </a:p>
          <a:p>
            <a:r>
              <a:rPr lang="fi-FI" dirty="0" smtClean="0"/>
              <a:t>TEM, OKM, STM</a:t>
            </a:r>
          </a:p>
          <a:p>
            <a:r>
              <a:rPr lang="fi-FI" dirty="0" smtClean="0"/>
              <a:t>Sitoutuneet ministeriöt, työmarkkinajärjestöt, Suomen Kuntaliitto, Suomen Nuorisoyhteistyö – Allianssi ry.</a:t>
            </a:r>
          </a:p>
          <a:p>
            <a:r>
              <a:rPr lang="fi-FI" dirty="0" smtClean="0"/>
              <a:t>Koko koulutusjärjestelmän verkostot</a:t>
            </a:r>
          </a:p>
          <a:p>
            <a:r>
              <a:rPr lang="fi-FI" dirty="0" smtClean="0"/>
              <a:t>Oppisopimuskoulutus</a:t>
            </a:r>
          </a:p>
          <a:p>
            <a:r>
              <a:rPr lang="fi-FI" dirty="0" smtClean="0"/>
              <a:t>Nuorten aikuisten osaamisohjelma</a:t>
            </a:r>
          </a:p>
          <a:p>
            <a:r>
              <a:rPr lang="fi-FI" dirty="0" err="1" smtClean="0"/>
              <a:t>TE-hallinto</a:t>
            </a:r>
            <a:r>
              <a:rPr lang="fi-FI" dirty="0" smtClean="0"/>
              <a:t> (TEM, ELY, </a:t>
            </a:r>
            <a:r>
              <a:rPr lang="fi-FI" dirty="0" err="1" smtClean="0"/>
              <a:t>TE-toimisto</a:t>
            </a:r>
            <a:r>
              <a:rPr lang="fi-FI" dirty="0" smtClean="0"/>
              <a:t>) ja yhteistyö muiden viranomaisten sekä työnantajien ja yritysten kanssa</a:t>
            </a:r>
          </a:p>
          <a:p>
            <a:r>
              <a:rPr lang="fi-FI" dirty="0" smtClean="0"/>
              <a:t>Kuntien elinkeinotoimi, sosiaali- ja terveystoimi, nuoriso-, liikunta-, kulttuuri- ja opetustoimi &gt; nuorisolain mukainen nuorten ohjaus- ja palveluverkosto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11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chemeClr val="accent1"/>
                </a:solidFill>
              </a:rPr>
              <a:t>Nuorisotakuun verkostoista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 smtClean="0"/>
              <a:t>Kuntien monialainen yhteistyö, esim. etsivä nuorisotyö ja työpajat, sosiaali- ja terveydenhuolto sekä kuntoutuspalvelut</a:t>
            </a:r>
          </a:p>
          <a:p>
            <a:r>
              <a:rPr lang="fi-FI" dirty="0" smtClean="0"/>
              <a:t>Kansaneläkelaitos: nuorten kuntoutustarve</a:t>
            </a:r>
          </a:p>
          <a:p>
            <a:r>
              <a:rPr lang="fi-FI" dirty="0" smtClean="0"/>
              <a:t>Puolustusvoimat, varuskunnat ja siviilipalvelukeskukset</a:t>
            </a:r>
          </a:p>
          <a:p>
            <a:r>
              <a:rPr lang="fi-FI" dirty="0" smtClean="0"/>
              <a:t>Rikosseuraamuslaitoksen alueyksikkö</a:t>
            </a:r>
          </a:p>
          <a:p>
            <a:r>
              <a:rPr lang="fi-FI" dirty="0" smtClean="0"/>
              <a:t>Elinkeinoelämä: EK, Suomen Yrittäjät, SAK, STTK, Akava</a:t>
            </a:r>
          </a:p>
          <a:p>
            <a:r>
              <a:rPr lang="fi-FI" dirty="0" smtClean="0"/>
              <a:t>Kolmas sektori: Suomen Nuorisoyhteistyö – Allianssi ry., nuorisojärjestöt, sosiaali- ja terveysalan järjestöt, Raha-automaattiyhdistys</a:t>
            </a:r>
          </a:p>
          <a:p>
            <a:r>
              <a:rPr lang="fi-FI" dirty="0" smtClean="0"/>
              <a:t>Lisäksi lukuisia muita, eritasoisia ja eri-ikäisiä verkostoja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12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chemeClr val="accent1"/>
                </a:solidFill>
              </a:rPr>
              <a:t>Nuorisotakuun verkostoista </a:t>
            </a:r>
            <a:r>
              <a:rPr lang="fi-FI" b="1" dirty="0" err="1" smtClean="0">
                <a:solidFill>
                  <a:schemeClr val="accent1"/>
                </a:solidFill>
              </a:rPr>
              <a:t>E-Savossa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 smtClean="0"/>
              <a:t>Maakuntaliitto</a:t>
            </a:r>
          </a:p>
          <a:p>
            <a:r>
              <a:rPr lang="fi-FI" dirty="0" smtClean="0"/>
              <a:t>AVI</a:t>
            </a:r>
          </a:p>
          <a:p>
            <a:r>
              <a:rPr lang="fi-FI" dirty="0" smtClean="0"/>
              <a:t>Oppilaitokset: vapaa sivistystyö, kaikki II ja III asteen oppilaitokset, erityisoppilaitokset</a:t>
            </a:r>
          </a:p>
          <a:p>
            <a:r>
              <a:rPr lang="fi-FI" dirty="0" smtClean="0"/>
              <a:t>Järjestöt, </a:t>
            </a:r>
            <a:r>
              <a:rPr lang="fi-FI" dirty="0" err="1" smtClean="0"/>
              <a:t>Leader-toimintaohjelmat</a:t>
            </a:r>
            <a:r>
              <a:rPr lang="fi-FI" dirty="0" smtClean="0"/>
              <a:t>: 4H, ESLI, SPR, Martat</a:t>
            </a:r>
          </a:p>
          <a:p>
            <a:r>
              <a:rPr lang="fi-FI" dirty="0" err="1" smtClean="0"/>
              <a:t>E-S:n</a:t>
            </a:r>
            <a:r>
              <a:rPr lang="fi-FI" dirty="0" smtClean="0"/>
              <a:t> Yrittäjät ja seutujen yrittäjäjärjestöt</a:t>
            </a:r>
          </a:p>
          <a:p>
            <a:r>
              <a:rPr lang="fi-FI" dirty="0" err="1" smtClean="0"/>
              <a:t>E-S:n</a:t>
            </a:r>
            <a:r>
              <a:rPr lang="fi-FI" dirty="0" smtClean="0"/>
              <a:t> kauppakamari ja EK, STTK, SAK, Akava, seutujen nuorkauppakamarit</a:t>
            </a:r>
          </a:p>
          <a:p>
            <a:r>
              <a:rPr lang="fi-FI" dirty="0" smtClean="0"/>
              <a:t>Yritykset</a:t>
            </a:r>
          </a:p>
          <a:p>
            <a:r>
              <a:rPr lang="fi-FI" dirty="0" err="1" smtClean="0"/>
              <a:t>Yritys-Suomi</a:t>
            </a:r>
            <a:r>
              <a:rPr lang="fi-FI" dirty="0" smtClean="0"/>
              <a:t>, seudulliset yrityspalvelut</a:t>
            </a:r>
          </a:p>
          <a:p>
            <a:r>
              <a:rPr lang="fi-FI" dirty="0" smtClean="0"/>
              <a:t>Etelä-Savon ohjausväki </a:t>
            </a:r>
          </a:p>
          <a:p>
            <a:endParaRPr lang="fi-FI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13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chemeClr val="accent1"/>
                </a:solidFill>
              </a:rPr>
              <a:t>Nuorisotakuun verkostoista </a:t>
            </a:r>
            <a:r>
              <a:rPr lang="fi-FI" b="1" dirty="0" err="1" smtClean="0">
                <a:solidFill>
                  <a:schemeClr val="accent1"/>
                </a:solidFill>
              </a:rPr>
              <a:t>E-Savossa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 smtClean="0"/>
              <a:t>Seurakunnat</a:t>
            </a:r>
          </a:p>
          <a:p>
            <a:r>
              <a:rPr lang="fi-FI" dirty="0" smtClean="0"/>
              <a:t>Poliisitoimi</a:t>
            </a:r>
          </a:p>
          <a:p>
            <a:r>
              <a:rPr lang="fi-FI" dirty="0" smtClean="0"/>
              <a:t>Sairaanhoitopiirit ja erikoissairaanhoito</a:t>
            </a:r>
          </a:p>
          <a:p>
            <a:r>
              <a:rPr lang="fi-FI" dirty="0" smtClean="0"/>
              <a:t>Mielenterveyskuntoutus</a:t>
            </a:r>
          </a:p>
          <a:p>
            <a:r>
              <a:rPr lang="fi-FI" dirty="0" smtClean="0"/>
              <a:t>Neuvolat</a:t>
            </a:r>
          </a:p>
          <a:p>
            <a:r>
              <a:rPr lang="fi-FI" dirty="0" smtClean="0"/>
              <a:t>Nuorisovaltuustot</a:t>
            </a:r>
          </a:p>
          <a:p>
            <a:r>
              <a:rPr lang="fi-FI" dirty="0" smtClean="0"/>
              <a:t>Opiskelijajärjestöt</a:t>
            </a:r>
          </a:p>
          <a:p>
            <a:r>
              <a:rPr lang="fi-FI" dirty="0" smtClean="0"/>
              <a:t>Etelä-Savon aluetoimisto (puolustusvoimat)</a:t>
            </a:r>
          </a:p>
          <a:p>
            <a:r>
              <a:rPr lang="fi-FI" smtClean="0"/>
              <a:t>Hankkeet verkostoineen </a:t>
            </a:r>
            <a:endParaRPr lang="fi-FI" dirty="0" smtClean="0"/>
          </a:p>
          <a:p>
            <a:r>
              <a:rPr lang="fi-FI" dirty="0" smtClean="0"/>
              <a:t>HUOM! Lista on puutteellinen, mutta antaa suuntaa!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14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Nuorisotakuun strategiasta</a:t>
            </a:r>
            <a:endParaRPr lang="fi-FI" b="1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827584" y="1916832"/>
            <a:ext cx="7782694" cy="4320480"/>
          </a:xfrm>
        </p:spPr>
        <p:txBody>
          <a:bodyPr/>
          <a:lstStyle/>
          <a:p>
            <a:r>
              <a:rPr lang="fi-FI" dirty="0" smtClean="0"/>
              <a:t>Voisiko tulos sisältää seuraavia asioita?</a:t>
            </a:r>
          </a:p>
          <a:p>
            <a:pPr lvl="1">
              <a:buFont typeface="Arial" pitchFamily="34" charset="0"/>
              <a:buChar char="•"/>
            </a:pPr>
            <a:r>
              <a:rPr lang="fi-FI" sz="2000" dirty="0" smtClean="0"/>
              <a:t>Yhteinen kokonaiskäsitys siitä, mitä ja miten tehtynä tahdomme nuorisotakuusta</a:t>
            </a:r>
          </a:p>
          <a:p>
            <a:pPr lvl="1">
              <a:buFont typeface="Arial" pitchFamily="34" charset="0"/>
              <a:buChar char="•"/>
            </a:pPr>
            <a:r>
              <a:rPr lang="fi-FI" sz="2000" dirty="0" smtClean="0"/>
              <a:t>Käytännön toimien suunnitelma kolmella keskeisellä tasolla: maakuntataso (</a:t>
            </a:r>
            <a:r>
              <a:rPr lang="fi-FI" sz="2000" dirty="0" smtClean="0"/>
              <a:t>osittain </a:t>
            </a:r>
            <a:r>
              <a:rPr lang="fi-FI" sz="2000" dirty="0" smtClean="0"/>
              <a:t>maakuntaohjelmassa, läpikäyvä taso), </a:t>
            </a:r>
            <a:r>
              <a:rPr lang="fi-FI" sz="2000" b="1" dirty="0" smtClean="0">
                <a:solidFill>
                  <a:srgbClr val="FF0000"/>
                </a:solidFill>
              </a:rPr>
              <a:t>verkostot</a:t>
            </a:r>
            <a:r>
              <a:rPr lang="fi-FI" sz="2000" dirty="0" smtClean="0"/>
              <a:t> ja organisaatiot (organisaatioiden ja verkostojen sitoutuminen) ja nuoret (palvelujen ja tekemisen laatu ja toimivuus nuoren näkökulmasta)</a:t>
            </a:r>
          </a:p>
          <a:p>
            <a:pPr lvl="1">
              <a:buFont typeface="Arial" pitchFamily="34" charset="0"/>
              <a:buChar char="•"/>
            </a:pPr>
            <a:r>
              <a:rPr lang="fi-FI" sz="2000" dirty="0" smtClean="0"/>
              <a:t>Visiosta yksittäisiin toimiin organisaatioissa</a:t>
            </a:r>
          </a:p>
          <a:p>
            <a:pPr lvl="1">
              <a:buFont typeface="Arial" pitchFamily="34" charset="0"/>
              <a:buChar char="•"/>
            </a:pPr>
            <a:r>
              <a:rPr lang="fi-FI" sz="2000" dirty="0" smtClean="0"/>
              <a:t>Testausta ja palautetta nuorilta</a:t>
            </a:r>
          </a:p>
          <a:p>
            <a:pPr lvl="1">
              <a:buFont typeface="Arial" pitchFamily="34" charset="0"/>
              <a:buChar char="•"/>
            </a:pPr>
            <a:r>
              <a:rPr lang="fi-FI" sz="2000" dirty="0" smtClean="0"/>
              <a:t>Koulutusta ja arviointia sekä jatkokehitystä ja seurantaa</a:t>
            </a:r>
          </a:p>
          <a:p>
            <a:pPr lvl="1">
              <a:buFont typeface="Arial" pitchFamily="34" charset="0"/>
              <a:buChar char="•"/>
            </a:pPr>
            <a:r>
              <a:rPr lang="fi-FI" sz="2000" dirty="0" smtClean="0"/>
              <a:t>Nuorten polut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15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Strategian kulkuesimerkki</a:t>
            </a:r>
            <a:endParaRPr lang="fi-FI" b="1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 smtClean="0"/>
              <a:t>Tilanne- ja toimintaympäristön analyysit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Arvot</a:t>
            </a:r>
          </a:p>
          <a:p>
            <a:r>
              <a:rPr lang="fi-FI" dirty="0" smtClean="0"/>
              <a:t>Tavoitteet</a:t>
            </a:r>
          </a:p>
          <a:p>
            <a:r>
              <a:rPr lang="fi-FI" dirty="0" smtClean="0"/>
              <a:t>Strategia</a:t>
            </a:r>
          </a:p>
          <a:p>
            <a:r>
              <a:rPr lang="fi-FI" dirty="0" smtClean="0"/>
              <a:t>Toimintasuunnitelma </a:t>
            </a:r>
            <a:r>
              <a:rPr lang="fi-FI" b="1" dirty="0" smtClean="0"/>
              <a:t>verkostoittain</a:t>
            </a:r>
            <a:r>
              <a:rPr lang="fi-FI" dirty="0" smtClean="0"/>
              <a:t>, organisaatioittain</a:t>
            </a:r>
          </a:p>
          <a:p>
            <a:r>
              <a:rPr lang="fi-FI" dirty="0" smtClean="0"/>
              <a:t>Ydinpalvelut (joka voi sisältää ”liikeidean”)</a:t>
            </a:r>
          </a:p>
          <a:p>
            <a:r>
              <a:rPr lang="fi-FI" dirty="0" smtClean="0"/>
              <a:t>Ydinosaamiset</a:t>
            </a:r>
          </a:p>
          <a:p>
            <a:r>
              <a:rPr lang="fi-FI" dirty="0" smtClean="0"/>
              <a:t>(Yksittäisin tehtävittäin omissa verkostoissa ja organisaatiossa)</a:t>
            </a:r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776864" cy="576064"/>
          </a:xfrm>
        </p:spPr>
        <p:txBody>
          <a:bodyPr/>
          <a:lstStyle/>
          <a:p>
            <a:r>
              <a:rPr lang="fi-FI" dirty="0" smtClean="0"/>
              <a:t>Lisätietoja 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827584" y="2060848"/>
            <a:ext cx="7782694" cy="3960440"/>
          </a:xfrm>
        </p:spPr>
        <p:txBody>
          <a:bodyPr/>
          <a:lstStyle/>
          <a:p>
            <a:r>
              <a:rPr lang="fi-FI" sz="1200" dirty="0" smtClean="0"/>
              <a:t>Tuija Toivakainen</a:t>
            </a:r>
          </a:p>
          <a:p>
            <a:r>
              <a:rPr lang="fi-FI" sz="1200" dirty="0" smtClean="0"/>
              <a:t>Puh. +358 29 502 4220, </a:t>
            </a:r>
            <a:r>
              <a:rPr lang="fi-FI" sz="1200" dirty="0" err="1" smtClean="0"/>
              <a:t>alanro</a:t>
            </a:r>
            <a:r>
              <a:rPr lang="fi-FI" sz="1200" dirty="0" smtClean="0"/>
              <a:t> 222 249</a:t>
            </a:r>
          </a:p>
          <a:p>
            <a:r>
              <a:rPr lang="fi-FI" sz="1200" dirty="0" err="1" smtClean="0"/>
              <a:t>Sähköp</a:t>
            </a:r>
            <a:r>
              <a:rPr lang="fi-FI" sz="1200" dirty="0" smtClean="0"/>
              <a:t>. </a:t>
            </a:r>
            <a:r>
              <a:rPr lang="fi-FI" sz="1200" u="sng" dirty="0" err="1" smtClean="0">
                <a:hlinkClick r:id="rId2"/>
              </a:rPr>
              <a:t>tuija.toivakainen@ely-keskus.fi</a:t>
            </a:r>
            <a:r>
              <a:rPr lang="fi-FI" sz="1200" dirty="0" smtClean="0"/>
              <a:t> </a:t>
            </a:r>
          </a:p>
          <a:p>
            <a:r>
              <a:rPr lang="fi-FI" sz="1200" u="sng" dirty="0" err="1" smtClean="0">
                <a:hlinkClick r:id="rId3"/>
              </a:rPr>
              <a:t>nuorisotakuu.etela-savo@ely-keskus.fi</a:t>
            </a:r>
            <a:r>
              <a:rPr lang="fi-FI" sz="1200" dirty="0" smtClean="0"/>
              <a:t>      </a:t>
            </a:r>
          </a:p>
          <a:p>
            <a:r>
              <a:rPr lang="fi-FI" sz="1200" dirty="0" smtClean="0"/>
              <a:t>Kehityspäällikkö</a:t>
            </a:r>
          </a:p>
          <a:p>
            <a:r>
              <a:rPr lang="fi-FI" sz="1200" dirty="0" smtClean="0"/>
              <a:t> </a:t>
            </a:r>
          </a:p>
          <a:p>
            <a:r>
              <a:rPr lang="fi-FI" sz="1000" dirty="0" smtClean="0"/>
              <a:t>Etelä-Savon elinkeino-, liikenne- ja ympäristökeskus</a:t>
            </a:r>
          </a:p>
          <a:p>
            <a:r>
              <a:rPr lang="fi-FI" sz="1000" u="sng" dirty="0" err="1" smtClean="0">
                <a:hlinkClick r:id="rId4"/>
              </a:rPr>
              <a:t>www.ely-keskus.fi/etela-savo</a:t>
            </a:r>
            <a:r>
              <a:rPr lang="fi-FI" sz="1000" dirty="0" smtClean="0"/>
              <a:t> &gt; Nuorisotakuu Etelä-Savossa</a:t>
            </a:r>
          </a:p>
          <a:p>
            <a:r>
              <a:rPr lang="fi-FI" sz="1000" dirty="0" smtClean="0"/>
              <a:t>Puh. vaihde +358 29 502 4000</a:t>
            </a:r>
          </a:p>
          <a:p>
            <a:r>
              <a:rPr lang="fi-FI" sz="1000" dirty="0" smtClean="0"/>
              <a:t>Kirjaamon </a:t>
            </a:r>
            <a:r>
              <a:rPr lang="fi-FI" sz="1000" dirty="0" err="1" smtClean="0"/>
              <a:t>sähköp</a:t>
            </a:r>
            <a:r>
              <a:rPr lang="fi-FI" sz="1000" dirty="0" smtClean="0"/>
              <a:t>. </a:t>
            </a:r>
            <a:r>
              <a:rPr lang="fi-FI" sz="1000" u="sng" dirty="0" err="1" smtClean="0">
                <a:hlinkClick r:id="rId5"/>
              </a:rPr>
              <a:t>kirjaamo.etelä-savo@ely-keskus.fi</a:t>
            </a:r>
            <a:endParaRPr lang="fi-FI" sz="1000" dirty="0" smtClean="0"/>
          </a:p>
          <a:p>
            <a:r>
              <a:rPr lang="fi-FI" sz="1000" dirty="0" smtClean="0"/>
              <a:t> </a:t>
            </a:r>
          </a:p>
          <a:p>
            <a:r>
              <a:rPr lang="fi-FI" sz="1000" dirty="0" err="1" smtClean="0"/>
              <a:t>Käyntios</a:t>
            </a:r>
            <a:r>
              <a:rPr lang="fi-FI" sz="1000" dirty="0" smtClean="0"/>
              <a:t>. Jääkärinkatu 14, Mikkeli </a:t>
            </a:r>
          </a:p>
          <a:p>
            <a:r>
              <a:rPr lang="fi-FI" sz="1000" dirty="0" err="1" smtClean="0"/>
              <a:t>Postios</a:t>
            </a:r>
            <a:r>
              <a:rPr lang="fi-FI" sz="1000" dirty="0" smtClean="0"/>
              <a:t>. PL 164, 50101 Mikkeli</a:t>
            </a:r>
          </a:p>
          <a:p>
            <a:r>
              <a:rPr lang="fi-FI" sz="1200" dirty="0" smtClean="0"/>
              <a:t> </a:t>
            </a:r>
          </a:p>
          <a:p>
            <a:r>
              <a:rPr lang="fi-FI" sz="1200" dirty="0" smtClean="0"/>
              <a:t>Katso kampanjaamme </a:t>
            </a:r>
            <a:r>
              <a:rPr lang="fi-FI" sz="1200" b="1" dirty="0" smtClean="0"/>
              <a:t>Nuori duuniin!</a:t>
            </a:r>
            <a:endParaRPr lang="fi-FI" sz="1200" dirty="0" smtClean="0"/>
          </a:p>
          <a:p>
            <a:r>
              <a:rPr lang="fi-FI" sz="1200" u="sng" dirty="0" err="1" smtClean="0">
                <a:hlinkClick r:id="rId6"/>
              </a:rPr>
              <a:t>www.lansi-savo.fi</a:t>
            </a:r>
            <a:r>
              <a:rPr lang="fi-FI" sz="1200" dirty="0" smtClean="0"/>
              <a:t> &gt; Teemat &gt; Nuori duuniin!</a:t>
            </a:r>
          </a:p>
          <a:p>
            <a:r>
              <a:rPr lang="fi-FI" sz="1200" dirty="0" smtClean="0"/>
              <a:t> </a:t>
            </a:r>
          </a:p>
          <a:p>
            <a:r>
              <a:rPr lang="fi-FI" sz="1200" u="sng" dirty="0" err="1" smtClean="0">
                <a:hlinkClick r:id="rId7"/>
              </a:rPr>
              <a:t>www.nuorisotakuu.fi</a:t>
            </a:r>
            <a:r>
              <a:rPr lang="fi-FI" sz="1200" dirty="0" smtClean="0"/>
              <a:t>   </a:t>
            </a:r>
          </a:p>
          <a:p>
            <a:endParaRPr lang="fi-FI" sz="1200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chemeClr val="accent1"/>
                </a:solidFill>
              </a:rPr>
              <a:t>Mikä on nuorisotakuu Etelä-Savossa?</a:t>
            </a:r>
            <a:endParaRPr lang="fi-FI" b="1" dirty="0">
              <a:solidFill>
                <a:schemeClr val="accent1"/>
              </a:solidFill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 smtClean="0"/>
              <a:t>Tärkeää luoda yhteistä strategista pohjaa ja käytännön toimia koko maakuntaan: tavoitteeksi on muotoutumassa yhteinen maakunnallinen toimintatapa ja ohjausmalli, joka on edelläkävijä Suomessa ja Euroopassa</a:t>
            </a:r>
          </a:p>
          <a:p>
            <a:r>
              <a:rPr lang="fi-FI" dirty="0" smtClean="0"/>
              <a:t>Ks. valtakunnallisia nuorisotakuun verkkosivuja sekä kampanjamme ja </a:t>
            </a:r>
            <a:r>
              <a:rPr lang="fi-FI" dirty="0" err="1" smtClean="0"/>
              <a:t>ELYn</a:t>
            </a:r>
            <a:r>
              <a:rPr lang="fi-FI" dirty="0" smtClean="0"/>
              <a:t> verkkosivuja, osoitteet lopussa</a:t>
            </a:r>
          </a:p>
          <a:p>
            <a:r>
              <a:rPr lang="fi-FI" dirty="0" smtClean="0"/>
              <a:t>Kirje alueellisille toimijoille määrittää osin tehtäviä ja rooleja</a:t>
            </a:r>
          </a:p>
          <a:p>
            <a:r>
              <a:rPr lang="fi-FI" b="1" dirty="0" smtClean="0"/>
              <a:t>Nuori duuniin! </a:t>
            </a:r>
            <a:r>
              <a:rPr lang="fi-FI" dirty="0" smtClean="0"/>
              <a:t>on yksi keino verkostoitua, samoin esim. </a:t>
            </a:r>
            <a:r>
              <a:rPr lang="fi-FI" b="1" dirty="0" smtClean="0"/>
              <a:t>Digitaalinen kaupunkiseikkailu </a:t>
            </a:r>
            <a:r>
              <a:rPr lang="fi-FI" dirty="0" smtClean="0"/>
              <a:t>2. – 7.9.2013</a:t>
            </a:r>
          </a:p>
          <a:p>
            <a:r>
              <a:rPr lang="fi-FI" dirty="0" smtClean="0"/>
              <a:t>Tiekarttamme näyttää verkostojemme moninaisuudet ja lukuisat toimet nuorisotakuussa, liitteenä lyhyt koonti tiekartasta</a:t>
            </a:r>
          </a:p>
          <a:p>
            <a:endParaRPr lang="fi-FI" dirty="0" smtClean="0"/>
          </a:p>
          <a:p>
            <a:endParaRPr lang="fi-FI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2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chemeClr val="accent1"/>
                </a:solidFill>
              </a:rPr>
              <a:t>Mikä on nuorisotakuu Etelä-Savossa?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 smtClean="0"/>
              <a:t>Verkostoilla mahdollisuuksia ja valtuuksia laatia strategiaa ja sen mukaisesti yhteistyötä ja työnjakoa toimintaohjelmaksi – meillä on vapaus luoda uutta</a:t>
            </a:r>
          </a:p>
          <a:p>
            <a:r>
              <a:rPr lang="fi-FI" dirty="0" smtClean="0"/>
              <a:t>Verkostoissa sitoudumme yhteistyöhön ja toimintaan sekä budjetointiin – vastuu on meillä kaikilla toimijoilla</a:t>
            </a:r>
          </a:p>
          <a:p>
            <a:r>
              <a:rPr lang="fi-FI" dirty="0" smtClean="0"/>
              <a:t>Kehitämme nuorisotakuuta</a:t>
            </a:r>
          </a:p>
          <a:p>
            <a:r>
              <a:rPr lang="fi-FI" dirty="0" smtClean="0"/>
              <a:t>Seuraamme edistymistä</a:t>
            </a:r>
          </a:p>
          <a:p>
            <a:r>
              <a:rPr lang="fi-FI" dirty="0" smtClean="0"/>
              <a:t>Miksi meillä kaikilla on vastuu alueemme yhteistyöstä nuorisotakuussa? Valtakunnallinen strategia ja toimenpideohjelma puuttuu – kuitenkin yhteinen iso tavoite on ja muutamia keinoja - ja nuorisotakuun tehtävä on annettu suoraan toimijoille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chemeClr val="accent1"/>
                </a:solidFill>
              </a:rPr>
              <a:t>Mikä on nuorisotakuu?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 smtClean="0"/>
              <a:t>Verkosto koostuu toimijoista, joiden kohteena nuoret</a:t>
            </a:r>
          </a:p>
          <a:p>
            <a:pPr lvl="1">
              <a:buFont typeface="Arial" pitchFamily="34" charset="0"/>
              <a:buChar char="•"/>
            </a:pPr>
            <a:r>
              <a:rPr lang="fi-FI" dirty="0" smtClean="0"/>
              <a:t>Alle 25-vuotiaat, joilla ei ole työtä tai ammatillista koulutusta</a:t>
            </a:r>
          </a:p>
          <a:p>
            <a:pPr lvl="1">
              <a:buFont typeface="Arial" pitchFamily="34" charset="0"/>
              <a:buChar char="•"/>
            </a:pPr>
            <a:r>
              <a:rPr lang="fi-FI" dirty="0" smtClean="0"/>
              <a:t>Vastavalmistuneet 25 – 29-vuotiaat (alle 12 kk)</a:t>
            </a:r>
          </a:p>
          <a:p>
            <a:pPr lvl="1">
              <a:buFont typeface="Arial" pitchFamily="34" charset="0"/>
              <a:buChar char="•"/>
            </a:pPr>
            <a:r>
              <a:rPr lang="fi-FI" dirty="0" smtClean="0"/>
              <a:t>Ammatillista koulutusta vailla olevat 20 – 29-vuotiaat</a:t>
            </a:r>
          </a:p>
          <a:p>
            <a:r>
              <a:rPr lang="fi-FI" dirty="0" smtClean="0"/>
              <a:t>Käytännössä peruskoulun päättävistä alle 30-vuotiaisiin nuoriin on nuorisotakuun ryhmää</a:t>
            </a:r>
          </a:p>
          <a:p>
            <a:pPr>
              <a:buFont typeface="Arial" pitchFamily="34" charset="0"/>
              <a:buChar char="•"/>
            </a:pPr>
            <a:r>
              <a:rPr lang="fi-FI" b="1" dirty="0" smtClean="0"/>
              <a:t>Tavoitteena</a:t>
            </a:r>
            <a:r>
              <a:rPr lang="fi-FI" dirty="0" smtClean="0"/>
              <a:t> auttaa nuoria pääsemään koulutukseen ja työhön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4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chemeClr val="accent1"/>
                </a:solidFill>
              </a:rPr>
              <a:t>Mikä on nuorisotakuu?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 smtClean="0"/>
              <a:t>Antaa mahdollisuuden jokaiselle alle 25-vuotiaalle nuorelle ja alle 30-vuotiaalle vastavalmistuneelle työ-, työkokeilu- opiskelu, työpaja- tai kuntoutuspaikkaan viimeistään kolmen kuukauden kuluessa työttömäksi joutumisesta. </a:t>
            </a:r>
          </a:p>
          <a:p>
            <a:r>
              <a:rPr lang="fi-FI" dirty="0" smtClean="0"/>
              <a:t>Jokaiselle peruskoulun päättäneelle taataan koulutuspaikka lukioissa, ammatillisissa oppilaitoksissa, oppisopimuksessa, työpajassa, kuntoutuksessa tai muulla tavoin.</a:t>
            </a:r>
          </a:p>
          <a:p>
            <a:r>
              <a:rPr lang="fi-FI" b="1" dirty="0" smtClean="0"/>
              <a:t>Työllistymisen keinoista </a:t>
            </a:r>
            <a:r>
              <a:rPr lang="fi-FI" dirty="0" smtClean="0"/>
              <a:t>ks. esim. valtakunnallisia verkkosivuja.</a:t>
            </a:r>
            <a:br>
              <a:rPr lang="fi-FI" dirty="0" smtClean="0"/>
            </a:br>
            <a:endParaRPr lang="fi-FI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5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chemeClr val="accent1"/>
                </a:solidFill>
              </a:rPr>
              <a:t>Mikä on nuorisotakuu?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b="1" dirty="0" smtClean="0"/>
              <a:t>Nuorten aikuisten osaamisohjelma </a:t>
            </a:r>
            <a:r>
              <a:rPr lang="fi-FI" dirty="0" smtClean="0"/>
              <a:t>tarjoaa ilman koulututusta oleville alle 30-vuotiaille nuorille mahdollisuuden ammatillisen tutkinnon tai sen osan suorittamiseen. Ohjelmassa voi suorittaa ammatti- tai erikoisammattitutkinnon tai ammatillisen perustutkinnon.</a:t>
            </a:r>
          </a:p>
          <a:p>
            <a:r>
              <a:rPr lang="fi-FI" dirty="0" smtClean="0"/>
              <a:t>Koulutuksen voi suorittaa oppilaitoksissa tai sen voi tehdä oppisopimuksena. Nuorten aikuisten osaamisohjelmaan kuuluvia koulutuksia järjestetään vuosina 2013 - 2016. Ensimmäiset koulutukset alkavat joustavasti vuoden 2013 aikana, käytännössä syksyllä. Valtakunnallisilla nuorisotakuun sivuilla julkaistaan loppusyksystä ne oppilaitokset, jotka järjestävät ohjelmaan kuuluvaa koulutusta. 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chemeClr val="accent1"/>
                </a:solidFill>
              </a:rPr>
              <a:t>Mikä on nuorisotakuu?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None/>
            </a:pPr>
            <a:r>
              <a:rPr lang="fi-FI" b="1" dirty="0" smtClean="0"/>
              <a:t>Koulutustakuun toimia</a:t>
            </a:r>
          </a:p>
          <a:p>
            <a:r>
              <a:rPr lang="fi-FI" dirty="0" smtClean="0"/>
              <a:t>Lisää opiskelijapaikkoja ammatilliseen koulutukseen</a:t>
            </a:r>
          </a:p>
          <a:p>
            <a:r>
              <a:rPr lang="fi-FI" dirty="0" smtClean="0"/>
              <a:t>Opiskelijavalinnat uudistetaan</a:t>
            </a:r>
          </a:p>
          <a:p>
            <a:r>
              <a:rPr lang="fi-FI" dirty="0" smtClean="0"/>
              <a:t>Oppilaanohjauksen vastuu kunnille</a:t>
            </a:r>
          </a:p>
          <a:p>
            <a:r>
              <a:rPr lang="fi-FI" dirty="0" smtClean="0"/>
              <a:t>Maahanmuuttajanuorille lisää kielikoulutusta</a:t>
            </a:r>
          </a:p>
          <a:p>
            <a:r>
              <a:rPr lang="fi-FI" dirty="0" smtClean="0"/>
              <a:t>Oppisopimuskoulutuksen työantajakorvauksiin korotuksia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chemeClr val="accent1"/>
                </a:solidFill>
              </a:rPr>
              <a:t>Mikä on nuorisotakuu?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None/>
            </a:pPr>
            <a:r>
              <a:rPr lang="fi-FI" b="1" dirty="0" smtClean="0"/>
              <a:t>Nuorten työpajat</a:t>
            </a:r>
          </a:p>
          <a:p>
            <a:endParaRPr lang="fi-FI" b="1" dirty="0" smtClean="0"/>
          </a:p>
          <a:p>
            <a:r>
              <a:rPr lang="fi-FI" dirty="0" smtClean="0"/>
              <a:t>tarjoavat mahdollisuuden ohjattuun ja tuettuun työntekoon sekä eri ammatteihin ja työelämään tutustumiseen.</a:t>
            </a:r>
          </a:p>
          <a:p>
            <a:r>
              <a:rPr lang="fi-FI" dirty="0" smtClean="0"/>
              <a:t>ovat paikkoja elämäntaitojen kehittämiseen, aikuistumiseen, yhteisölliseen kasvuun ja </a:t>
            </a:r>
            <a:r>
              <a:rPr lang="fi-FI" dirty="0" err="1" smtClean="0"/>
              <a:t>työssäoppimiseen</a:t>
            </a:r>
            <a:r>
              <a:rPr lang="fi-FI" dirty="0" smtClean="0"/>
              <a:t>.  </a:t>
            </a:r>
          </a:p>
          <a:p>
            <a:r>
              <a:rPr lang="fi-FI" dirty="0" smtClean="0"/>
              <a:t>tarjoavat yksilöllisesti suunniteltuja polkuja koulutukseen tai työhön.</a:t>
            </a:r>
          </a:p>
          <a:p>
            <a:r>
              <a:rPr lang="fi-FI" dirty="0" smtClean="0"/>
              <a:t> tarjoavat nuorelle tukea, jos nuori sitä itse haluaa.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chemeClr val="accent1"/>
                </a:solidFill>
              </a:rPr>
              <a:t>Mikä on nuorisotakuu?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None/>
            </a:pPr>
            <a:r>
              <a:rPr lang="fi-FI" b="1" dirty="0" smtClean="0"/>
              <a:t>Etsivä nuorisotyö</a:t>
            </a:r>
            <a:br>
              <a:rPr lang="fi-FI" b="1" dirty="0" smtClean="0"/>
            </a:br>
            <a:r>
              <a:rPr lang="fi-FI" dirty="0" smtClean="0"/>
              <a:t> </a:t>
            </a:r>
          </a:p>
          <a:p>
            <a:r>
              <a:rPr lang="fi-FI" dirty="0" smtClean="0"/>
              <a:t>on läsnä nuorten arjessa ja tarjoaa mahdollisuuden turvalliseen ja luottamukselliseen aikuiskontaktiin. </a:t>
            </a:r>
          </a:p>
          <a:p>
            <a:r>
              <a:rPr lang="fi-FI" dirty="0" smtClean="0"/>
              <a:t> etsii nuoren kanssa ratkaisuja nuoren pulmiin ja kysymyksiin ja auttaa nuorta saavuttamaan tarvitsemansa palvelut.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LY_EA02_PowerP_________RGB[1]">
  <a:themeElements>
    <a:clrScheme name="ELY-värit">
      <a:dk1>
        <a:sysClr val="windowText" lastClr="000000"/>
      </a:dk1>
      <a:lt1>
        <a:srgbClr val="FFFFFF"/>
      </a:lt1>
      <a:dk2>
        <a:srgbClr val="58585A"/>
      </a:dk2>
      <a:lt2>
        <a:srgbClr val="D8D8D8"/>
      </a:lt2>
      <a:accent1>
        <a:srgbClr val="003883"/>
      </a:accent1>
      <a:accent2>
        <a:srgbClr val="779346"/>
      </a:accent2>
      <a:accent3>
        <a:srgbClr val="D9640C"/>
      </a:accent3>
      <a:accent4>
        <a:srgbClr val="4460A5"/>
      </a:accent4>
      <a:accent5>
        <a:srgbClr val="58585A"/>
      </a:accent5>
      <a:accent6>
        <a:srgbClr val="FDD078"/>
      </a:accent6>
      <a:hlink>
        <a:srgbClr val="D9640C"/>
      </a:hlink>
      <a:folHlink>
        <a:srgbClr val="D9640C"/>
      </a:folHlink>
    </a:clrScheme>
    <a:fontScheme name="ELY_font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ema 1">
        <a:dk1>
          <a:srgbClr val="59595B"/>
        </a:dk1>
        <a:lt1>
          <a:srgbClr val="FFFFFF"/>
        </a:lt1>
        <a:dk2>
          <a:srgbClr val="0081CC"/>
        </a:dk2>
        <a:lt2>
          <a:srgbClr val="A7A8AB"/>
        </a:lt2>
        <a:accent1>
          <a:srgbClr val="859FCB"/>
        </a:accent1>
        <a:accent2>
          <a:srgbClr val="D87F82"/>
        </a:accent2>
        <a:accent3>
          <a:srgbClr val="FFFFFF"/>
        </a:accent3>
        <a:accent4>
          <a:srgbClr val="4B4B4C"/>
        </a:accent4>
        <a:accent5>
          <a:srgbClr val="C2CDE2"/>
        </a:accent5>
        <a:accent6>
          <a:srgbClr val="C47275"/>
        </a:accent6>
        <a:hlink>
          <a:srgbClr val="7FD1ED"/>
        </a:hlink>
        <a:folHlink>
          <a:srgbClr val="F7BC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A3FAE1109520B4D82BC82EE2A1EAEDB" ma:contentTypeVersion="1" ma:contentTypeDescription="Luo uusi asiakirja." ma:contentTypeScope="" ma:versionID="1d7a705af14bccfecd86ced791765f6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4340a008e99365d80b71206bae22299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Ajoituksen alkamispäivämäärä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Ajoituksen päättymispäivämäärä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16B3E77-6CB4-4439-A3AE-2DC86C8303D0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microsoft.com/sharepoint/v3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BB15C7FA-C064-493C-8450-B442FA6A30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40CFD55B-6F5B-455B-B832-A905D73D147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ELY_EA02_PowerP_________RGB[1]</Template>
  <TotalTime>583</TotalTime>
  <Words>793</Words>
  <Application>Microsoft Office PowerPoint</Application>
  <PresentationFormat>Näytössä katseltava diaesitys (4:3)</PresentationFormat>
  <Paragraphs>142</Paragraphs>
  <Slides>17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18" baseType="lpstr">
      <vt:lpstr>ELY_EA02_PowerP_________RGB[1]</vt:lpstr>
      <vt:lpstr>Nuorisotakuusta  Etelä-Savossa</vt:lpstr>
      <vt:lpstr>Mikä on nuorisotakuu Etelä-Savossa?</vt:lpstr>
      <vt:lpstr>Mikä on nuorisotakuu Etelä-Savossa?</vt:lpstr>
      <vt:lpstr>Mikä on nuorisotakuu?</vt:lpstr>
      <vt:lpstr>Mikä on nuorisotakuu?</vt:lpstr>
      <vt:lpstr>Mikä on nuorisotakuu?</vt:lpstr>
      <vt:lpstr>Mikä on nuorisotakuu?</vt:lpstr>
      <vt:lpstr>Mikä on nuorisotakuu?</vt:lpstr>
      <vt:lpstr>Mikä on nuorisotakuu?</vt:lpstr>
      <vt:lpstr>Nuorisotakuun verkostoista</vt:lpstr>
      <vt:lpstr>Nuorisotakuun verkostoista</vt:lpstr>
      <vt:lpstr>Nuorisotakuun verkostoista</vt:lpstr>
      <vt:lpstr>Nuorisotakuun verkostoista E-Savossa</vt:lpstr>
      <vt:lpstr>Nuorisotakuun verkostoista E-Savossa</vt:lpstr>
      <vt:lpstr>Nuorisotakuun strategiasta</vt:lpstr>
      <vt:lpstr>Strategian kulkuesimerkki</vt:lpstr>
      <vt:lpstr>Lisätietoja  </vt:lpstr>
    </vt:vector>
  </TitlesOfParts>
  <Company>AVI ELY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Marjukka Manninen</dc:creator>
  <cp:lastModifiedBy>a002456</cp:lastModifiedBy>
  <cp:revision>138</cp:revision>
  <dcterms:created xsi:type="dcterms:W3CDTF">2013-02-01T12:32:59Z</dcterms:created>
  <dcterms:modified xsi:type="dcterms:W3CDTF">2013-05-15T12:43:43Z</dcterms:modified>
  <cp:contentType>Asiakirja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0x0101003A3FAE1109520B4D82BC82EE2A1EAEDB</vt:lpwstr>
  </property>
</Properties>
</file>