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9" r:id="rId21"/>
    <p:sldId id="280" r:id="rId22"/>
    <p:sldId id="281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901ED-0D46-41E5-9898-F49A3EFAFCFC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A1071-838F-4139-8AA5-4CF9B3968E0E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A1071-838F-4139-8AA5-4CF9B3968E0E}" type="slidenum">
              <a:rPr lang="fi-FI" smtClean="0"/>
              <a:t>19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63025-C2EC-459B-B8E5-0F3BE3CE37A7}" type="datetimeFigureOut">
              <a:rPr lang="fi-FI" smtClean="0"/>
              <a:pPr/>
              <a:t>25.4.2024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DFD51-A001-4ADD-A595-574E17EF7950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ortodoksi.net/images/5/5a/Serafim_arkkipiispa0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http://www.ortodoksi.net/images/5/5a/Serafim_arkkipiispa01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28: Oma piispa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Kun sisällissota päättyy, </a:t>
            </a:r>
            <a:r>
              <a:rPr lang="fi-FI" dirty="0" err="1">
                <a:solidFill>
                  <a:schemeClr val="accent1"/>
                </a:solidFill>
              </a:rPr>
              <a:t>ort</a:t>
            </a:r>
            <a:r>
              <a:rPr lang="fi-FI" dirty="0">
                <a:solidFill>
                  <a:schemeClr val="accent1"/>
                </a:solidFill>
              </a:rPr>
              <a:t>. kirkon asioita aletaan järjestellä. 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Kirkko halutaan valtion valvonnan alaisuuteen.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26.11.1918 annetaan asetus Suomen kreikkalaiskatolisesta kirkkokunnasta.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Suomen </a:t>
            </a:r>
            <a:r>
              <a:rPr lang="fi-FI" dirty="0" err="1">
                <a:solidFill>
                  <a:schemeClr val="accent1"/>
                </a:solidFill>
              </a:rPr>
              <a:t>ort</a:t>
            </a:r>
            <a:r>
              <a:rPr lang="fi-FI" dirty="0">
                <a:solidFill>
                  <a:schemeClr val="accent1"/>
                </a:solidFill>
              </a:rPr>
              <a:t>. Kirkon perustamispäivä.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5" name="Kuva 4" descr="http://www.ort.fi/sites/default/files/ortfi_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8884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>
            <a:normAutofit/>
          </a:bodyPr>
          <a:lstStyle/>
          <a:p>
            <a:r>
              <a:rPr lang="fi-FI" dirty="0"/>
              <a:t>Sai liki saman asema kuin luterilaisella kirkolla oli.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Suomen kirkko anoi vanhalta äitikirkoltaan sisäistä itsenäisyyttä ja sai sen.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Patriarkka </a:t>
            </a:r>
            <a:r>
              <a:rPr lang="fi-FI" dirty="0" err="1">
                <a:solidFill>
                  <a:schemeClr val="accent1"/>
                </a:solidFill>
              </a:rPr>
              <a:t>Tiihon</a:t>
            </a:r>
            <a:r>
              <a:rPr lang="fi-FI" dirty="0">
                <a:solidFill>
                  <a:schemeClr val="accent1"/>
                </a:solidFill>
              </a:rPr>
              <a:t> myönsi sen.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13314" name="Picture 2" descr="http://evl.fi/EVLMateriaalit.nsf/documents/6E1E5C5F12AE872BC2257488004479A8/$File/kirkko_ja_val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20688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r>
              <a:rPr lang="fi-FI" dirty="0"/>
              <a:t>1900-luvun alussa oli ajanlaskukiista: noudatetaanko vanhaa vai uutta kalenteria?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Erityisesti luostarit vastustivat, syntyi levottomuutta.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12290" name="Picture 2" descr="http://www.ortodoksi.net/images/0/04/Ortodoksinen_kalenteri_kan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310355" cy="5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1305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550547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1922 Suomeen valittiin apulaispiispa.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Piispan piti olla naimaton, joten usein he tulevat luostarista. 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Suomalaismieliset ortodoksit ja valtiovalta ei halunnut piispaa luostarista, sillä he olivat enimmäkseen venäläisiä.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11266" name="Picture 2" descr="http://photos.wikimapia.org/p/00/00/58/43/73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130824" cy="3098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2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uusi piispa hankittiin Virosta: Herman </a:t>
            </a:r>
            <a:r>
              <a:rPr lang="fi-FI" dirty="0" err="1"/>
              <a:t>Aav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Kuilu venäläismielisten ja suomalaismielisten ortodoksien välillä syveni.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10242" name="Picture 2" descr="http://upload.wikimedia.org/wikipedia/commons/thumb/7/72/Herman_Aav,_archbishop.JPG/349px-Herman_Aav,_archbi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32422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25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67544" y="332656"/>
            <a:ext cx="4038600" cy="5721499"/>
          </a:xfrm>
        </p:spPr>
        <p:txBody>
          <a:bodyPr>
            <a:normAutofit/>
          </a:bodyPr>
          <a:lstStyle/>
          <a:p>
            <a:r>
              <a:rPr lang="fi-FI" dirty="0"/>
              <a:t>Kirkko ryhtyi hakemaan yhteyttä Konstantinopoliin</a:t>
            </a:r>
            <a:r>
              <a:rPr lang="fi-FI" dirty="0">
                <a:solidFill>
                  <a:schemeClr val="accent1"/>
                </a:solidFill>
              </a:rPr>
              <a:t>, koska Venäjällä kirkko oli lamaannuksissa.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Valtio tuki asiaa.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Suomen ortodoksit halusivat </a:t>
            </a:r>
            <a:r>
              <a:rPr lang="fi-FI" b="1" dirty="0" err="1"/>
              <a:t>autokefalian</a:t>
            </a:r>
            <a:r>
              <a:rPr lang="fi-FI" b="1" dirty="0"/>
              <a:t> </a:t>
            </a:r>
            <a:r>
              <a:rPr lang="fi-FI" dirty="0"/>
              <a:t>eli täydellisen itsenäisyyden. 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9218" name="Picture 2" descr="http://3.bp.blogspot.com/_c7MWjX1iyw8/S4GthJcbzpI/AAAAAAAAExg/732jhFY4q6w/s400/elit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3810000" cy="278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97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Sitä ei myönnetty. 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Mutta Konstantinopoli oli valmis myöntämään autonomian Konstantinopolin alaisuudessa.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Saatiin autonomia joka vahvistettiin erityisellä </a:t>
            </a:r>
            <a:r>
              <a:rPr lang="fi-FI" b="1" dirty="0" err="1"/>
              <a:t>Tomos-</a:t>
            </a:r>
            <a:r>
              <a:rPr lang="fi-FI" dirty="0" err="1"/>
              <a:t>asiakirjalla</a:t>
            </a:r>
            <a:r>
              <a:rPr lang="fi-FI" dirty="0"/>
              <a:t>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35325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244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>
                <a:solidFill>
                  <a:schemeClr val="accent1"/>
                </a:solidFill>
              </a:rPr>
              <a:t>Serafim</a:t>
            </a:r>
            <a:r>
              <a:rPr lang="fi-FI" dirty="0">
                <a:solidFill>
                  <a:schemeClr val="accent1"/>
                </a:solidFill>
              </a:rPr>
              <a:t> haluttiin pois arkkipiispan paikalta.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Tekosyynä käytettiin hänen huonoa suomenkielen taitoa. 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Uudeksi arkkipiispaksi nousi Herman.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7169" name="Picture 1" descr="Kuva:Serafim arkkipiispa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644008" y="1052735"/>
            <a:ext cx="3312368" cy="518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382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Kirkkokunnan keskus siirtyi Viipurista Sortavalaan. </a:t>
            </a:r>
          </a:p>
          <a:p>
            <a:pPr marL="0" indent="0"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Sinne perustettiin pappisseminaari. </a:t>
            </a:r>
          </a:p>
          <a:p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Nykyään se on Joensuussa.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6146" name="Picture 2" descr="http://www.ortodoksi.net/kuvat/paikat/seminaari/seminaar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556792"/>
            <a:ext cx="4848473" cy="3230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9580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1920-luvulla ortodoksit pyrkivät osoittamaan olevansa suomalaisia.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Mm. papistoa kehotettiin luopumaan pitkistä viitoistaan, etteivät he näyttäisi venäläisiltä..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5122" name="Picture 2" descr="http://1.bp.blogspot.com/-ZaYtlySLYuA/UCTlTpYVKJI/AAAAAAAABmA/QoTaOlNN-C8/s200/tyhott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174374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316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dirty="0">
                <a:solidFill>
                  <a:schemeClr val="accent1"/>
                </a:solidFill>
              </a:rPr>
              <a:t>Kansallisuusaate jyllää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Suomesta tehdään oma hiippakunta 1892. Se saa oman piispan, Antonin.</a:t>
            </a:r>
          </a:p>
          <a:p>
            <a:pPr>
              <a:buNone/>
            </a:pPr>
            <a:endParaRPr lang="fi-FI" dirty="0">
              <a:solidFill>
                <a:schemeClr val="accent1"/>
              </a:solidFill>
            </a:endParaRPr>
          </a:p>
          <a:p>
            <a:r>
              <a:rPr lang="fi-FI" dirty="0">
                <a:solidFill>
                  <a:schemeClr val="accent1"/>
                </a:solidFill>
              </a:rPr>
              <a:t>Antoni oli edistyksellinen piispa!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i-FI" dirty="0"/>
              <a:t> </a:t>
            </a:r>
          </a:p>
        </p:txBody>
      </p:sp>
      <p:pic>
        <p:nvPicPr>
          <p:cNvPr id="5" name="Kuva 4" descr="Arkkipiispa Antonij.(kuva © Kirkkomuseo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30963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Sisällisota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  <p:pic>
        <p:nvPicPr>
          <p:cNvPr id="1026" name="Picture 2" descr="J:\ORTOBOXI\KUVAPANKKI\Tampere\IMG_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2907159" cy="436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  <p:pic>
        <p:nvPicPr>
          <p:cNvPr id="2050" name="Picture 2" descr="Kuvahaun tulos haulle valkoisia sotilaita ortodoksinen kirk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344816" cy="5036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i-FI" dirty="0"/>
              <a:t> </a:t>
            </a:r>
          </a:p>
        </p:txBody>
      </p:sp>
      <p:pic>
        <p:nvPicPr>
          <p:cNvPr id="41986" name="Picture 2" descr="Kuvahaun tulos haulle valkoisia sotilaita ortodoksinen kirk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20688"/>
            <a:ext cx="4320480" cy="5427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 30: SOTA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Talvisota syttyy 30.11.1939</a:t>
            </a:r>
          </a:p>
          <a:p>
            <a:endParaRPr lang="fi-FI" dirty="0"/>
          </a:p>
          <a:p>
            <a:r>
              <a:rPr lang="fi-FI" dirty="0"/>
              <a:t>Karjala evakuoidaan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1940 rauhassa Karjala jää Neuvostoliitolle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4100" name="Picture 4" descr="http://static.iltalehti.fi/talvisota/evakot1_503_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536504" cy="3364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5721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Kirkkokunta menetti lähes kaiken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Karjalaissiirtolaisia </a:t>
            </a:r>
            <a:r>
              <a:rPr lang="fi-FI" dirty="0" err="1"/>
              <a:t>ryssiteltiin</a:t>
            </a:r>
            <a:r>
              <a:rPr lang="fi-FI" dirty="0"/>
              <a:t> ja hyljeksittiin.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Luostarit jäivät myös rajan toiselle puolelle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3074" name="Picture 2" descr="http://www.luovutettukarjala.fi/kartat/Karj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3580930" cy="4974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445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Jatkosodassa Karjala vallattiin takaisin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Mutta se menetettiin jälleen 1944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Siirtolaisia ryhdyttiin jälleen sijoittamaan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Kuv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360040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788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Aineellinen jälleenrakennus alkoi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Valtio tuki kirkkojen rakentamista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Monet ortodoksit luopuivat uskonnostaan hyljeksimisen takia.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Kuva 4" descr="http://www.joensuunortodoksit.fi/wp-content/uploads/2012/09/hoilo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556792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9875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   Antonin uudistukset: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accent1"/>
                </a:solidFill>
              </a:rPr>
              <a:t>Korosti valistuksen tärkeyttä, suomenkielisyyttä ja kirkkojen yhteistyötä</a:t>
            </a:r>
          </a:p>
          <a:p>
            <a:r>
              <a:rPr lang="fi-FI" dirty="0">
                <a:solidFill>
                  <a:schemeClr val="accent1"/>
                </a:solidFill>
              </a:rPr>
              <a:t>Kirkon pysyttävä politiikan ulkopuolella. </a:t>
            </a:r>
          </a:p>
          <a:p>
            <a:r>
              <a:rPr lang="fi-FI" dirty="0">
                <a:solidFill>
                  <a:schemeClr val="accent1"/>
                </a:solidFill>
              </a:rPr>
              <a:t>Avasi uusia kouluja</a:t>
            </a:r>
          </a:p>
          <a:p>
            <a:r>
              <a:rPr lang="fi-FI" dirty="0">
                <a:solidFill>
                  <a:schemeClr val="accent1"/>
                </a:solidFill>
              </a:rPr>
              <a:t>Oppilaille kirkkoretkipäivä </a:t>
            </a:r>
            <a:r>
              <a:rPr lang="fi-FI" dirty="0" err="1">
                <a:solidFill>
                  <a:schemeClr val="accent1"/>
                </a:solidFill>
              </a:rPr>
              <a:t>väh</a:t>
            </a:r>
            <a:r>
              <a:rPr lang="fi-FI" dirty="0">
                <a:solidFill>
                  <a:schemeClr val="accent1"/>
                </a:solidFill>
              </a:rPr>
              <a:t>. kerran vuodessa. 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Antonin aikana perustettiin hallinnollinen ”Suomen hengellinen </a:t>
            </a:r>
            <a:r>
              <a:rPr lang="fi-FI" dirty="0" err="1">
                <a:solidFill>
                  <a:schemeClr val="accent1"/>
                </a:solidFill>
              </a:rPr>
              <a:t>konsistorio</a:t>
            </a:r>
            <a:r>
              <a:rPr lang="fi-FI" dirty="0">
                <a:solidFill>
                  <a:schemeClr val="accent1"/>
                </a:solidFill>
              </a:rPr>
              <a:t>”.</a:t>
            </a:r>
          </a:p>
          <a:p>
            <a:r>
              <a:rPr lang="fi-FI" dirty="0"/>
              <a:t>Antonia seurasi piispa Nikolai.</a:t>
            </a:r>
          </a:p>
          <a:p>
            <a:r>
              <a:rPr lang="fi-FI" dirty="0"/>
              <a:t>Hän korosti ortodoksisuuden ja venäläisyyden yhteyttä. </a:t>
            </a:r>
          </a:p>
          <a:p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1. venäläistämiskausi: 1899 – 1905 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Venäläistämistoimet alkavat.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Kirkkoa käytettiin välikappaleena.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Piispa Nikolain tilalle tuli Sergei.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5" name="Kuva 4" descr="http://upload.wikimedia.org/wikipedia/commons/thumb/3/39/Suomineito.jpg/300px-Suominei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2857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Sergei korosti aluksi kansankielisyyttä, mutta muutti yllättäen mielensä.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Samoihin aikoihin </a:t>
            </a:r>
            <a:r>
              <a:rPr lang="fi-FI" dirty="0"/>
              <a:t>keisari vahvisti uskonnonvapauslain ja 2000 ortodoksia vaihtoi luterilaiseen kirkkoon.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18434" name="Picture 2" descr="File:Nicolas II photographie coule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2956974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Karjalaiset joutuivat kahden eri kansallisuusaatteen väliin: 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Suomalaiset halusivat </a:t>
            </a:r>
            <a:r>
              <a:rPr lang="fi-FI" dirty="0" err="1"/>
              <a:t>luterilaistaa</a:t>
            </a:r>
            <a:r>
              <a:rPr lang="fi-FI" dirty="0"/>
              <a:t> Karjalan ja Venäläiset venäläistää.</a:t>
            </a:r>
          </a:p>
          <a:p>
            <a:pPr>
              <a:buNone/>
            </a:pPr>
            <a:r>
              <a:rPr lang="fi-FI" dirty="0"/>
              <a:t>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Kuva 4" descr="http://www.golubinski.ru/suomi/kirkot/kuopio/joensuu/sonkajanrannan_files/sonkaja_koul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4464496" cy="234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29: Suomi itsenäistyy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Venäjällä tapahtuu Vallankumous!</a:t>
            </a:r>
          </a:p>
          <a:p>
            <a:pPr>
              <a:buNone/>
            </a:pPr>
            <a:endParaRPr lang="fi-FI" dirty="0"/>
          </a:p>
          <a:p>
            <a:r>
              <a:rPr lang="fi-FI" dirty="0"/>
              <a:t>Suomi itsenäistyy.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Yhteydet äitikirkkoon katkeavat. </a:t>
            </a:r>
            <a:r>
              <a:rPr lang="fi-FI" dirty="0"/>
              <a:t>Kirkko joutuu vainotuksi Venäjällä.</a:t>
            </a:r>
          </a:p>
          <a:p>
            <a:pPr>
              <a:buNone/>
            </a:pPr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Suomi saa taas uuden arkkipiispan: </a:t>
            </a:r>
            <a:r>
              <a:rPr lang="fi-FI" dirty="0" err="1">
                <a:solidFill>
                  <a:schemeClr val="accent1"/>
                </a:solidFill>
              </a:rPr>
              <a:t>Serafimin</a:t>
            </a:r>
            <a:r>
              <a:rPr lang="fi-FI" dirty="0">
                <a:solidFill>
                  <a:schemeClr val="accent1"/>
                </a:solidFill>
              </a:rPr>
              <a:t>.</a:t>
            </a:r>
          </a:p>
          <a:p>
            <a:endParaRPr lang="fi-FI" dirty="0"/>
          </a:p>
        </p:txBody>
      </p:sp>
      <p:pic>
        <p:nvPicPr>
          <p:cNvPr id="5" name="Sisällön paikkamerkki 4" descr="File:Kustodiyev bolshevik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uva 5" descr="http://www.yle.fi/opetusohjelmat/m2/themes/images/Suomen_itsenaistyminen_378/gener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581128"/>
            <a:ext cx="3816424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Suomessa ortodoksit koetaan uhkana.</a:t>
            </a:r>
          </a:p>
          <a:p>
            <a:endParaRPr lang="fi-FI" dirty="0"/>
          </a:p>
          <a:p>
            <a:r>
              <a:rPr lang="fi-FI" dirty="0">
                <a:solidFill>
                  <a:schemeClr val="accent1"/>
                </a:solidFill>
              </a:rPr>
              <a:t>Samaan aikaan alkaa sisällissota.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pic>
        <p:nvPicPr>
          <p:cNvPr id="5" name="Kuva 4" descr="http://www.kokoomus.fi/assets/pois-kommunismin-saast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572233" cy="251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487</Words>
  <Application>Microsoft Office PowerPoint</Application>
  <PresentationFormat>Näytössä katseltava diaesitys (4:3)</PresentationFormat>
  <Paragraphs>151</Paragraphs>
  <Slides>26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Office-teema</vt:lpstr>
      <vt:lpstr>28: Oma piispa</vt:lpstr>
      <vt:lpstr> Kansallisuusaate jyllää</vt:lpstr>
      <vt:lpstr>   Antonin uudistukset: </vt:lpstr>
      <vt:lpstr> </vt:lpstr>
      <vt:lpstr> </vt:lpstr>
      <vt:lpstr> </vt:lpstr>
      <vt:lpstr> </vt:lpstr>
      <vt:lpstr>29: Suomi itsenäistyy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Sisällisota</vt:lpstr>
      <vt:lpstr> </vt:lpstr>
      <vt:lpstr> </vt:lpstr>
      <vt:lpstr> 30: SOTA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ort. kirkko  1800-luvulta – 1950-luvulle</dc:title>
  <dc:creator>Sami</dc:creator>
  <cp:lastModifiedBy>Kirsi</cp:lastModifiedBy>
  <cp:revision>21</cp:revision>
  <dcterms:created xsi:type="dcterms:W3CDTF">2013-04-30T04:58:23Z</dcterms:created>
  <dcterms:modified xsi:type="dcterms:W3CDTF">2024-04-25T12:54:24Z</dcterms:modified>
</cp:coreProperties>
</file>