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3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640"/>
    <p:restoredTop sz="94674"/>
  </p:normalViewPr>
  <p:slideViewPr>
    <p:cSldViewPr snapToGrid="0" snapToObjects="1">
      <p:cViewPr varScale="1">
        <p:scale>
          <a:sx n="87" d="100"/>
          <a:sy n="87" d="100"/>
        </p:scale>
        <p:origin x="-115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89AC4-A32B-714F-9F96-3D389C63A89A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69939-1E8E-3D4C-93E8-47AEED8C0B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7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69939-1E8E-3D4C-93E8-47AEED8C0B5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6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20.6.2016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10. Oppimisen lajit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(s. 112-123</a:t>
            </a:r>
            <a:r>
              <a:rPr lang="fi-FI" dirty="0" smtClean="0"/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Määritelmä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o</a:t>
            </a:r>
            <a:r>
              <a:rPr lang="fi-FI" dirty="0" smtClean="0"/>
              <a:t>ppimisen laji = tapa </a:t>
            </a:r>
            <a:r>
              <a:rPr lang="fi-FI" dirty="0"/>
              <a:t>oppia</a:t>
            </a:r>
            <a:endParaRPr lang="fi-FI" sz="2400" dirty="0"/>
          </a:p>
          <a:p>
            <a:pPr lvl="1"/>
            <a:r>
              <a:rPr lang="fi-FI" dirty="0"/>
              <a:t>esim. </a:t>
            </a:r>
            <a:r>
              <a:rPr lang="fi-FI" dirty="0" err="1"/>
              <a:t>habituaatio</a:t>
            </a:r>
            <a:r>
              <a:rPr lang="fi-FI" dirty="0"/>
              <a:t>, klassinen ja väline-ehdollistuminen sekä mallioppiminen</a:t>
            </a:r>
            <a:endParaRPr lang="fi-FI" sz="2000" dirty="0"/>
          </a:p>
          <a:p>
            <a:pPr lvl="0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Habituaatio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tottumista samanlaisina esiintyviin ympäristön </a:t>
            </a:r>
            <a:r>
              <a:rPr lang="fi-FI" dirty="0" smtClean="0"/>
              <a:t>ärsykkeisiin</a:t>
            </a:r>
          </a:p>
          <a:p>
            <a:pPr marL="0" lvl="0" indent="0">
              <a:buNone/>
            </a:pPr>
            <a:r>
              <a:rPr lang="fi-FI" dirty="0" smtClean="0"/>
              <a:t>   → </a:t>
            </a:r>
            <a:r>
              <a:rPr lang="fi-FI" dirty="0"/>
              <a:t>toistuviin ärsykkeisiin reagointi vähenee tai loppuu kokonaan</a:t>
            </a:r>
          </a:p>
          <a:p>
            <a:pPr lvl="0"/>
            <a:r>
              <a:rPr lang="fi-FI" dirty="0"/>
              <a:t>tahatonta oppimista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Klassinen ehdollistuminen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opitaan reagoimaan </a:t>
            </a:r>
            <a:r>
              <a:rPr lang="fi-FI" dirty="0" smtClean="0"/>
              <a:t>ärsykkeisiin</a:t>
            </a:r>
            <a:r>
              <a:rPr lang="fi-FI" dirty="0"/>
              <a:t>, </a:t>
            </a:r>
            <a:r>
              <a:rPr lang="fi-FI" dirty="0" smtClean="0"/>
              <a:t>joihin ei ole aikaisemmin reagoitu</a:t>
            </a:r>
            <a:endParaRPr lang="fi-FI" sz="2400" dirty="0"/>
          </a:p>
          <a:p>
            <a:pPr lvl="0"/>
            <a:r>
              <a:rPr lang="fi-FI" dirty="0"/>
              <a:t>tahatonta oppimista</a:t>
            </a:r>
            <a:endParaRPr lang="fi-FI" sz="2400" dirty="0"/>
          </a:p>
          <a:p>
            <a:pPr lvl="0"/>
            <a:r>
              <a:rPr lang="fi-FI" dirty="0" smtClean="0"/>
              <a:t>ehdollistamisen vaiheet</a:t>
            </a:r>
            <a:endParaRPr lang="fi-FI" sz="2400" dirty="0" smtClean="0"/>
          </a:p>
          <a:p>
            <a:pPr marL="457200" lvl="1" indent="0">
              <a:buNone/>
            </a:pPr>
            <a:r>
              <a:rPr lang="fi-FI" dirty="0" smtClean="0"/>
              <a:t>1. ehdoton ärsyke → ehdoton refleksi</a:t>
            </a:r>
          </a:p>
          <a:p>
            <a:pPr marL="457200" lvl="1" indent="0">
              <a:buNone/>
            </a:pPr>
            <a:r>
              <a:rPr lang="fi-FI" dirty="0" smtClean="0"/>
              <a:t>2. neutraali </a:t>
            </a:r>
            <a:r>
              <a:rPr lang="fi-FI" dirty="0"/>
              <a:t>ärsyke + ehdoton ärsyke → ehdoton refleksi</a:t>
            </a:r>
            <a:endParaRPr lang="fi-FI" sz="2000" dirty="0"/>
          </a:p>
          <a:p>
            <a:pPr marL="457200" lvl="1" indent="0">
              <a:buNone/>
            </a:pPr>
            <a:r>
              <a:rPr lang="fi-FI" dirty="0" smtClean="0"/>
              <a:t>3. ehdollinen </a:t>
            </a:r>
            <a:r>
              <a:rPr lang="fi-FI" dirty="0"/>
              <a:t>ärsyke (ent. neutraali ärsyke) → ehdollinen refleksi</a:t>
            </a:r>
            <a:endParaRPr lang="fi-FI" sz="20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keskeisiä periaatteita</a:t>
            </a:r>
            <a:endParaRPr lang="fi-FI" sz="2400" dirty="0"/>
          </a:p>
          <a:p>
            <a:pPr lvl="1"/>
            <a:r>
              <a:rPr lang="fi-FI" dirty="0"/>
              <a:t>ärsykkeen yleistyminen </a:t>
            </a:r>
            <a:endParaRPr lang="fi-FI" sz="2000" dirty="0"/>
          </a:p>
          <a:p>
            <a:pPr lvl="1"/>
            <a:r>
              <a:rPr lang="fi-FI" dirty="0"/>
              <a:t>ärsykkeen erottelu </a:t>
            </a:r>
            <a:endParaRPr lang="fi-FI" sz="2000" dirty="0"/>
          </a:p>
          <a:p>
            <a:pPr lvl="1"/>
            <a:r>
              <a:rPr lang="fi-FI" dirty="0"/>
              <a:t>ehdollisen refleksin sammuminen </a:t>
            </a:r>
            <a:endParaRPr lang="fi-FI" sz="2000" dirty="0"/>
          </a:p>
          <a:p>
            <a:pPr lvl="0"/>
            <a:r>
              <a:rPr lang="fi-FI" dirty="0"/>
              <a:t>Pavlovin </a:t>
            </a:r>
            <a:r>
              <a:rPr lang="fi-FI" dirty="0" smtClean="0"/>
              <a:t>koirakokeet</a:t>
            </a:r>
          </a:p>
          <a:p>
            <a:pPr lvl="0"/>
            <a:r>
              <a:rPr lang="fi-FI" dirty="0" smtClean="0"/>
              <a:t>Watsonin </a:t>
            </a:r>
            <a:r>
              <a:rPr lang="fi-FI" dirty="0"/>
              <a:t>ja </a:t>
            </a:r>
            <a:r>
              <a:rPr lang="fi-FI" dirty="0" err="1"/>
              <a:t>Raynerin</a:t>
            </a:r>
            <a:r>
              <a:rPr lang="fi-FI" dirty="0"/>
              <a:t> Pikku Albert -kokeet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Välineellinen ehdollistuminen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opitaan </a:t>
            </a:r>
            <a:r>
              <a:rPr lang="fi-FI" dirty="0"/>
              <a:t>käyttäytymisen seurauksista</a:t>
            </a:r>
            <a:endParaRPr lang="fi-FI" sz="2400" dirty="0"/>
          </a:p>
          <a:p>
            <a:pPr lvl="0"/>
            <a:r>
              <a:rPr lang="fi-FI" dirty="0"/>
              <a:t>keskeisiä periaatteita</a:t>
            </a:r>
            <a:endParaRPr lang="fi-FI" sz="2400" dirty="0"/>
          </a:p>
          <a:p>
            <a:pPr lvl="1"/>
            <a:r>
              <a:rPr lang="fi-FI" dirty="0"/>
              <a:t>vaikutuksen laki </a:t>
            </a:r>
            <a:endParaRPr lang="fi-FI" sz="2000" dirty="0"/>
          </a:p>
          <a:p>
            <a:pPr lvl="1"/>
            <a:r>
              <a:rPr lang="fi-FI" dirty="0"/>
              <a:t>v</a:t>
            </a:r>
            <a:r>
              <a:rPr lang="fi-FI" dirty="0" smtClean="0"/>
              <a:t>ahvistaminen (palkitsemista)</a:t>
            </a:r>
            <a:endParaRPr lang="fi-FI" sz="2000" dirty="0"/>
          </a:p>
          <a:p>
            <a:pPr lvl="1"/>
            <a:r>
              <a:rPr lang="fi-FI" dirty="0"/>
              <a:t>rankaiseminen</a:t>
            </a:r>
            <a:endParaRPr lang="fi-FI" sz="2000" dirty="0"/>
          </a:p>
          <a:p>
            <a:pPr lvl="0"/>
            <a:r>
              <a:rPr lang="fi-FI" dirty="0" err="1"/>
              <a:t>Thorndiken</a:t>
            </a:r>
            <a:r>
              <a:rPr lang="fi-FI" dirty="0"/>
              <a:t> kissakokeet, Skinnerin kyyhkyskokeet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361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Mallioppiminen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toisen havainnointiin perustuvaa </a:t>
            </a:r>
            <a:r>
              <a:rPr lang="fi-FI" dirty="0" smtClean="0"/>
              <a:t>oppimista</a:t>
            </a:r>
          </a:p>
          <a:p>
            <a:pPr marL="0" lvl="0" indent="0">
              <a:buNone/>
            </a:pPr>
            <a:r>
              <a:rPr lang="fi-FI" dirty="0"/>
              <a:t> </a:t>
            </a:r>
            <a:r>
              <a:rPr lang="fi-FI" dirty="0" smtClean="0"/>
              <a:t>  → mallin jäljittely riippuu oletetuista seurauksista</a:t>
            </a:r>
          </a:p>
          <a:p>
            <a:pPr lvl="0"/>
            <a:r>
              <a:rPr lang="fi-FI" dirty="0" smtClean="0"/>
              <a:t>sosiaalisen </a:t>
            </a:r>
            <a:r>
              <a:rPr lang="fi-FI" dirty="0"/>
              <a:t>oppimisen teorian mukaan suurin osa ihmisen käyttäytymisestä malliopitaan</a:t>
            </a:r>
          </a:p>
          <a:p>
            <a:pPr lvl="0"/>
            <a:r>
              <a:rPr lang="fi-FI" dirty="0" err="1"/>
              <a:t>Banduran</a:t>
            </a:r>
            <a:r>
              <a:rPr lang="fi-FI" dirty="0"/>
              <a:t> </a:t>
            </a:r>
            <a:r>
              <a:rPr lang="fi-FI" dirty="0" err="1"/>
              <a:t>Bobo</a:t>
            </a:r>
            <a:r>
              <a:rPr lang="fi-FI" dirty="0"/>
              <a:t>-nukkekokeet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198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147</Words>
  <Application>Microsoft Office PowerPoint</Application>
  <PresentationFormat>Mukautettu</PresentationFormat>
  <Paragraphs>35</Paragraphs>
  <Slides>7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10. Oppimisen lajit</vt:lpstr>
      <vt:lpstr>Määritelmä</vt:lpstr>
      <vt:lpstr>Habituaatio</vt:lpstr>
      <vt:lpstr>Klassinen ehdollistuminen</vt:lpstr>
      <vt:lpstr>PowerPoint-esitys</vt:lpstr>
      <vt:lpstr>Välineellinen ehdollistuminen</vt:lpstr>
      <vt:lpstr>Mallioppiminen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Johanna Yrjänä</cp:lastModifiedBy>
  <cp:revision>66</cp:revision>
  <dcterms:created xsi:type="dcterms:W3CDTF">2016-04-22T12:08:07Z</dcterms:created>
  <dcterms:modified xsi:type="dcterms:W3CDTF">2016-06-20T10:47:55Z</dcterms:modified>
</cp:coreProperties>
</file>