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5" r:id="rId3"/>
    <p:sldId id="287" r:id="rId4"/>
    <p:sldId id="286" r:id="rId5"/>
    <p:sldId id="288" r:id="rId6"/>
    <p:sldId id="289" r:id="rId7"/>
    <p:sldId id="290" r:id="rId8"/>
    <p:sldId id="291" r:id="rId9"/>
    <p:sldId id="292" r:id="rId10"/>
    <p:sldId id="258" r:id="rId11"/>
    <p:sldId id="259" r:id="rId12"/>
    <p:sldId id="260" r:id="rId13"/>
    <p:sldId id="261" r:id="rId14"/>
    <p:sldId id="262" r:id="rId15"/>
    <p:sldId id="263" r:id="rId16"/>
    <p:sldId id="314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2" r:id="rId25"/>
    <p:sldId id="273" r:id="rId26"/>
    <p:sldId id="277" r:id="rId27"/>
    <p:sldId id="294" r:id="rId28"/>
    <p:sldId id="297" r:id="rId29"/>
    <p:sldId id="298" r:id="rId30"/>
    <p:sldId id="299" r:id="rId31"/>
    <p:sldId id="278" r:id="rId32"/>
    <p:sldId id="300" r:id="rId33"/>
    <p:sldId id="304" r:id="rId34"/>
    <p:sldId id="317" r:id="rId35"/>
    <p:sldId id="301" r:id="rId36"/>
    <p:sldId id="302" r:id="rId37"/>
    <p:sldId id="311" r:id="rId38"/>
    <p:sldId id="312" r:id="rId39"/>
    <p:sldId id="313" r:id="rId40"/>
    <p:sldId id="307" r:id="rId41"/>
    <p:sldId id="308" r:id="rId42"/>
    <p:sldId id="309" r:id="rId43"/>
    <p:sldId id="310" r:id="rId44"/>
    <p:sldId id="318" r:id="rId45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E897-8E23-4E5B-B6FE-BFA0D038AF66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61B6-8A35-4604-82AC-9FD0B7E519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24A2-1EB8-4966-B6F2-8CE46DBA0768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D111-023E-4441-9471-B389EA252E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67C6-96C1-476F-A46E-1482DFE0BC26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DEF7-7C38-4B7F-B5E3-822A9A1CA8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8BA1-684E-4834-923B-E5EB19C1AC08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0D19-801C-4446-85EF-9EC108B69A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3E58-0858-46CA-BB9F-8585244FDC99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7515-7F62-4D87-B1AE-D574C1ABEE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01DE-848C-4E1C-AFFF-297092398D4D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0FD7-043C-4491-9DF9-7AF73BF0BC5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A6B5-98AF-4ACE-9850-85F1F0813E7D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D0B9-FE80-48E6-839D-6E5D74E3CD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E8E1-B25B-4E62-A5EC-971EC80FB7D9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27BE-D3BA-428F-AEFB-D61AC06D4E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188E-435F-43AD-A7F4-125987EC1CFB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35D6-4862-4F6E-8B6E-3DA8EF6F1F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612A-A85B-4C6E-89A6-2628196757D6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D0AF-8B74-4F83-8B3F-FD51CE1AB3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714B-A61B-44C3-BEF8-C96662B73B96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EDCD-023E-40F9-B9FE-DC5341B4F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13000" t="-51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A2679F-5E4D-4D6C-92FC-97DA8AEFE1C6}" type="datetimeFigureOut">
              <a:rPr lang="fi-FI"/>
              <a:pPr>
                <a:defRPr/>
              </a:pPr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1A5DD9-13AF-4208-BB95-765CDD3D0E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b="1" smtClean="0"/>
              <a:t>U 3.1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b="1" smtClean="0"/>
              <a:t>Keskeisimmät sisällöt:</a:t>
            </a:r>
          </a:p>
          <a:p>
            <a:pPr lvl="1" eaLnBrk="1" hangingPunct="1"/>
            <a:r>
              <a:rPr lang="fi-FI" sz="3200" smtClean="0"/>
              <a:t>Dogmatiikka (oppi Jumalasta, pelastuksesta, ihmisestä etc.)</a:t>
            </a:r>
          </a:p>
        </p:txBody>
      </p:sp>
      <p:pic>
        <p:nvPicPr>
          <p:cNvPr id="5" name="Sisällön paikkamerkki 4" descr="Stairway-To-Heaven-1-PSKZRYFLKM-1024x7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4292600"/>
            <a:ext cx="2660650" cy="1995488"/>
          </a:xfrm>
        </p:spPr>
      </p:pic>
      <p:pic>
        <p:nvPicPr>
          <p:cNvPr id="6" name="Kuva 5" descr="my-heav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0"/>
            <a:ext cx="30035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va 6" descr="god_creates_ad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365625"/>
            <a:ext cx="36576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Dogmatiikan osio…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Vastaa vihkoosi: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fi-FI" b="1" dirty="0" smtClean="0"/>
              <a:t>Uskotko Jumalaan/jumalaan/jumaliin/jumaluuksiin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b="1" dirty="0" smtClean="0"/>
              <a:t>2a. Jos vastasit kyllä, määrittele uskomasi Jumala/jumala  yhdellä virkkeellä ja perustele miksi uskot.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b="1" dirty="0" smtClean="0"/>
              <a:t>2b. Jos vastasit ei, perustele mikset.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b="1" dirty="0" smtClean="0"/>
              <a:t>3. Uskotko kristinuskon opettamaan Jumalaan?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b="1" dirty="0" smtClean="0"/>
              <a:t>4. Kuvaile lyhyesti miten kristinuskossa määritellään Jumala ja kirjoita kymmenen Raamatun käyttämää arvonimeä/määritelmää Jumalasta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b="1" dirty="0" smtClean="0"/>
              <a:t>5. Jos kerta Allah tarkoittaa Jumalaa, miksi kristinusko on eri asia kuin islam? Mikä erottaa? Onko Jumala sama?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Mikä on Jumala/jumala?</a:t>
            </a:r>
          </a:p>
        </p:txBody>
      </p:sp>
      <p:sp>
        <p:nvSpPr>
          <p:cNvPr id="6147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Viihteen hahmoilla saattaa olla ”jumalallisia” voimia, ominaisuuksia, tehtäviä, luonteenpiirteitä yms…</a:t>
            </a:r>
          </a:p>
          <a:p>
            <a:pPr eaLnBrk="1" hangingPunct="1"/>
            <a:r>
              <a:rPr lang="fi-FI" smtClean="0"/>
              <a:t>Esim. Dumbledoren viisaus, taistelu pahaa vastaan, uhrautuvuus.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7171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Yhteisö saattaa pitää tiettyä yksilöä jumalana</a:t>
            </a:r>
          </a:p>
          <a:p>
            <a:pPr eaLnBrk="1" hangingPunct="1">
              <a:buFont typeface="Arial" charset="0"/>
              <a:buNone/>
            </a:pPr>
            <a:r>
              <a:rPr lang="fi-FI" dirty="0" smtClean="0"/>
              <a:t>(Rooman keisarit, poliittiset johtajat, lahkon johtajat yms.)</a:t>
            </a:r>
            <a:r>
              <a:rPr lang="fi-FI" dirty="0" smtClean="0">
                <a:sym typeface="Wingdings" pitchFamily="2" charset="2"/>
              </a:rPr>
              <a:t> palvonta ja auktoriteetti</a:t>
            </a:r>
            <a:endParaRPr lang="fi-FI" dirty="0" smtClean="0"/>
          </a:p>
          <a:p>
            <a:pPr eaLnBrk="1" hangingPunct="1">
              <a:buFont typeface="Arial" charset="0"/>
              <a:buNone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819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Yhteisön käsitys (uskontunnustusten, kirjoitusten ja perinteet värittämä) tuonpuoleisesta Ylipersoonasta </a:t>
            </a:r>
          </a:p>
          <a:p>
            <a:pPr eaLnBrk="1" hangingPunct="1"/>
            <a:r>
              <a:rPr lang="fi-FI" smtClean="0"/>
              <a:t>Esim. Jahve</a:t>
            </a:r>
          </a:p>
          <a:p>
            <a:pPr eaLnBrk="1" hangingPunct="1">
              <a:buFont typeface="Arial" charset="0"/>
              <a:buNone/>
            </a:pPr>
            <a:endParaRPr lang="fi-FI" smtClean="0"/>
          </a:p>
        </p:txBody>
      </p:sp>
      <p:pic>
        <p:nvPicPr>
          <p:cNvPr id="8196" name="Kuva 5" descr="god_res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284538"/>
            <a:ext cx="4029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Materiaali</a:t>
            </a:r>
          </a:p>
          <a:p>
            <a:pPr eaLnBrk="1" hangingPunct="1">
              <a:buFont typeface="Arial" charset="0"/>
              <a:buNone/>
            </a:pPr>
            <a:r>
              <a:rPr lang="fi-FI" smtClean="0"/>
              <a:t>(palvonta, ajankäyttö, selitys elämälle yms.)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Henkilö pitää itseään jumalana </a:t>
            </a:r>
          </a:p>
          <a:p>
            <a:pPr eaLnBrk="1" hangingPunct="1"/>
            <a:r>
              <a:rPr lang="fi-FI" smtClean="0"/>
              <a:t>Usein persoonallisuushäiriö taustalla…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fi-FI" dirty="0" smtClean="0"/>
              <a:t>Animistinen jumaluus esim. Äiti maa tai </a:t>
            </a:r>
            <a:r>
              <a:rPr lang="fi-FI" dirty="0" err="1" smtClean="0"/>
              <a:t>Wakan</a:t>
            </a:r>
            <a:r>
              <a:rPr lang="fi-FI" smtClean="0"/>
              <a:t> Tanka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Määrittelemätön asia, jonka muotoa haetaan</a:t>
            </a:r>
          </a:p>
          <a:p>
            <a:pPr eaLnBrk="1" hangingPunct="1"/>
            <a:r>
              <a:rPr lang="fi-FI" smtClean="0"/>
              <a:t>Suuri kysymysmerkki</a:t>
            </a:r>
          </a:p>
          <a:p>
            <a:pPr eaLnBrk="1" hangingPunct="1"/>
            <a:r>
              <a:rPr lang="fi-FI" smtClean="0"/>
              <a:t>Huom.  Monet uskonnot määrittelevät jumalan osittain salatuksi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Miksi yksilö uskoo Jumalaan/jumaliin?</a:t>
            </a:r>
          </a:p>
        </p:txBody>
      </p:sp>
      <p:sp>
        <p:nvSpPr>
          <p:cNvPr id="1229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b="1" smtClean="0"/>
              <a:t>Yhteisölliset syyt </a:t>
            </a:r>
            <a:r>
              <a:rPr lang="fi-FI" smtClean="0"/>
              <a:t>(halu samaistua ryhmään, sosiaalinen yhteisö tarjoaa mallin etc.)</a:t>
            </a:r>
          </a:p>
          <a:p>
            <a:pPr eaLnBrk="1" hangingPunct="1"/>
            <a:r>
              <a:rPr lang="fi-FI" b="1" smtClean="0"/>
              <a:t>Psykologiset syyt </a:t>
            </a:r>
            <a:r>
              <a:rPr lang="fi-FI" smtClean="0"/>
              <a:t>(ihmiskunnan lapsuusneuroosi, defenssimekanismi..)</a:t>
            </a:r>
          </a:p>
          <a:p>
            <a:pPr eaLnBrk="1" hangingPunct="1"/>
            <a:r>
              <a:rPr lang="fi-FI" b="1" smtClean="0"/>
              <a:t>Maailmankatsomukselliset syyt </a:t>
            </a:r>
            <a:r>
              <a:rPr lang="fi-FI" smtClean="0"/>
              <a:t>(tiede selittäjänä ei riitä, toive eettisesti kestävään normatiiviseen tahoon, halu saada vastauksia ja merkitys elämälle)</a:t>
            </a:r>
          </a:p>
          <a:p>
            <a:pPr eaLnBrk="1" hangingPunct="1"/>
            <a:r>
              <a:rPr lang="fi-FI" b="1" smtClean="0"/>
              <a:t>Kokemukselliset syyt</a:t>
            </a:r>
            <a:r>
              <a:rPr lang="fi-FI" smtClean="0"/>
              <a:t> (”mystiset” kokemukset, tunne-elämykset…)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Joitain jumaltodistuksia…</a:t>
            </a:r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Jumala on täydellisin kuviteltavissa oleva asia ja olemassaolon täytyy kuulua tähän </a:t>
            </a:r>
            <a:r>
              <a:rPr lang="fi-FI" b="1" smtClean="0"/>
              <a:t>(ontologinen)</a:t>
            </a:r>
          </a:p>
          <a:p>
            <a:pPr eaLnBrk="1" hangingPunct="1"/>
            <a:r>
              <a:rPr lang="fi-FI" smtClean="0"/>
              <a:t>Maailmankaikkeudessa on liikettä ja liikuttajan täytyy olla Jumala </a:t>
            </a:r>
            <a:r>
              <a:rPr lang="fi-FI" b="1" smtClean="0"/>
              <a:t>(kosmologinen)</a:t>
            </a:r>
          </a:p>
          <a:p>
            <a:pPr eaLnBrk="1" hangingPunct="1"/>
            <a:r>
              <a:rPr lang="fi-FI" smtClean="0"/>
              <a:t>Kaikella on alkusyy ja alkusyy on Jumala</a:t>
            </a:r>
          </a:p>
          <a:p>
            <a:pPr eaLnBrk="1" hangingPunct="1"/>
            <a:r>
              <a:rPr lang="fi-FI" smtClean="0"/>
              <a:t>Ihmiskunnalla osittain yhtäläinen moraali, joka peräisin Jumalasta </a:t>
            </a:r>
            <a:r>
              <a:rPr lang="fi-FI" b="1" smtClean="0"/>
              <a:t>(moraalinen)</a:t>
            </a:r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/>
            <a:r>
              <a:rPr lang="fi-FI" sz="2800" smtClean="0"/>
              <a:t>Elämän keskeisiä, eettisiä kysymyksiä (elämän tarkoitus, kärsimys ja kuolema, kuolema, hyvä ja paha)</a:t>
            </a:r>
          </a:p>
          <a:p>
            <a:pPr eaLnBrk="1" hangingPunct="1"/>
            <a:endParaRPr lang="fi-FI" smtClean="0"/>
          </a:p>
        </p:txBody>
      </p:sp>
      <p:pic>
        <p:nvPicPr>
          <p:cNvPr id="6" name="Sisällön paikkamerkki 5" descr="cartoon-meaning-of-lif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476250"/>
            <a:ext cx="4129087" cy="2592388"/>
          </a:xfrm>
        </p:spPr>
      </p:pic>
      <p:pic>
        <p:nvPicPr>
          <p:cNvPr id="7" name="Kuva 6" descr="shapeimage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383698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Kaiken tarkoituksenmukaisuus kertoo Suunnittelijasta </a:t>
            </a:r>
            <a:r>
              <a:rPr lang="fi-FI" b="1" smtClean="0"/>
              <a:t>(teleologinen)</a:t>
            </a:r>
          </a:p>
          <a:p>
            <a:pPr eaLnBrk="1" hangingPunct="1"/>
            <a:r>
              <a:rPr lang="fi-FI" smtClean="0"/>
              <a:t>Toisten kertomukset </a:t>
            </a:r>
            <a:r>
              <a:rPr lang="fi-FI" b="1" smtClean="0"/>
              <a:t>(narratiivinen)</a:t>
            </a:r>
          </a:p>
          <a:p>
            <a:pPr eaLnBrk="1" hangingPunct="1"/>
            <a:r>
              <a:rPr lang="fi-FI" smtClean="0"/>
              <a:t>Omat kokemukset (henkilökohtainen kokemus välittää oikeaa tietoa = usko)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Kristinuskon Jumala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Mistä ”tieto” Jumalasta?</a:t>
            </a:r>
          </a:p>
          <a:p>
            <a:pPr lvl="1" eaLnBrk="1" hangingPunct="1"/>
            <a:r>
              <a:rPr lang="fi-FI" smtClean="0"/>
              <a:t>Henkilökohtainen käsitys asiasta</a:t>
            </a:r>
          </a:p>
          <a:p>
            <a:pPr lvl="1" eaLnBrk="1" hangingPunct="1"/>
            <a:r>
              <a:rPr lang="fi-FI" smtClean="0"/>
              <a:t>Yhteisön (esim. seurakunnan) opetus ja perinne = traditio</a:t>
            </a:r>
          </a:p>
          <a:p>
            <a:pPr lvl="1" eaLnBrk="1" hangingPunct="1"/>
            <a:r>
              <a:rPr lang="fi-FI" smtClean="0"/>
              <a:t>Pyhä kirja Raamattu (aina tulkittuna!)</a:t>
            </a:r>
          </a:p>
          <a:p>
            <a:pPr lvl="1" eaLnBrk="1" hangingPunct="1"/>
            <a:r>
              <a:rPr lang="fi-FI" smtClean="0"/>
              <a:t>Kirkolliskokousten päätökset</a:t>
            </a:r>
          </a:p>
          <a:p>
            <a:pPr lvl="1" eaLnBrk="1" hangingPunct="1"/>
            <a:r>
              <a:rPr lang="fi-FI" smtClean="0"/>
              <a:t>Uskontunnustukset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Tuonpuoleinen= transsendenttinen </a:t>
            </a:r>
          </a:p>
          <a:p>
            <a:pPr eaLnBrk="1" hangingPunct="1"/>
            <a:r>
              <a:rPr lang="fi-FI" smtClean="0"/>
              <a:t>Tämänpuoleinen=immanenttinen</a:t>
            </a:r>
          </a:p>
          <a:p>
            <a:pPr eaLnBrk="1" hangingPunct="1"/>
            <a:r>
              <a:rPr lang="fi-FI" smtClean="0"/>
              <a:t>Kristillisen jumalakäsityksen taustalla VT:n Jahve</a:t>
            </a:r>
          </a:p>
          <a:p>
            <a:pPr eaLnBrk="1" hangingPunct="1"/>
            <a:r>
              <a:rPr lang="fi-FI" smtClean="0"/>
              <a:t>Jumala VT:ssa:</a:t>
            </a:r>
          </a:p>
          <a:p>
            <a:pPr lvl="1" eaLnBrk="1" hangingPunct="1"/>
            <a:r>
              <a:rPr lang="fi-FI" smtClean="0"/>
              <a:t>Jahve, luoja, tuomari, kaikkivaltias, erityisesti juutalaisten johdattaja…</a:t>
            </a:r>
          </a:p>
          <a:p>
            <a:pPr eaLnBrk="1" hangingPunct="1"/>
            <a:r>
              <a:rPr lang="fi-FI" smtClean="0"/>
              <a:t>Jumala UT:ssa</a:t>
            </a:r>
          </a:p>
          <a:p>
            <a:pPr lvl="1" eaLnBrk="1" hangingPunct="1"/>
            <a:r>
              <a:rPr lang="fi-FI" smtClean="0"/>
              <a:t>Pelastaja, armahtaja, rakastava, silti tuomari</a:t>
            </a:r>
          </a:p>
          <a:p>
            <a:pPr lvl="1" eaLnBrk="1" hangingPunct="1">
              <a:buFont typeface="Arial" charset="0"/>
              <a:buChar char="•"/>
            </a:pP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4" name="Sisällön paikkamerkki 3" descr="Scutum_fidei_FIN.s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692150"/>
            <a:ext cx="7704137" cy="572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Jumalan kolminaisuus (triniteetti), Isä, Poika, Pyhä Henki.</a:t>
            </a:r>
          </a:p>
          <a:p>
            <a:pPr eaLnBrk="1" hangingPunct="1"/>
            <a:r>
              <a:rPr lang="fi-FI" smtClean="0"/>
              <a:t>Oppi perustuu väljästi Uuteen Testamenttiin </a:t>
            </a:r>
            <a:r>
              <a:rPr lang="fi-FI" smtClean="0">
                <a:sym typeface="Wingdings" pitchFamily="2" charset="2"/>
              </a:rPr>
              <a:t> kirkolliskokous muotoili ja vahvisti 300-luvulla</a:t>
            </a:r>
          </a:p>
          <a:p>
            <a:pPr eaLnBrk="1" hangingPunct="1"/>
            <a:r>
              <a:rPr lang="fi-FI" smtClean="0">
                <a:sym typeface="Wingdings" pitchFamily="2" charset="2"/>
              </a:rPr>
              <a:t>Jonkinlainen kiistanaihe vielä 2000-luvulla (esim. ort-kat, Jehovan Todistajat yms…)</a:t>
            </a: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Minkälaisia (eettisiä) ongelmia Jumalaan liittyy?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fi-FI" sz="2400" dirty="0" smtClean="0"/>
              <a:t>Voiko olemassaolon todistaa? Tarvitseeko?</a:t>
            </a:r>
          </a:p>
          <a:p>
            <a:pPr eaLnBrk="1" hangingPunct="1"/>
            <a:r>
              <a:rPr lang="fi-FI" sz="2400" dirty="0" smtClean="0"/>
              <a:t>Pahan ongelma? </a:t>
            </a:r>
            <a:r>
              <a:rPr lang="fi-FI" sz="2400" dirty="0" err="1" smtClean="0"/>
              <a:t>Teodikea</a:t>
            </a:r>
            <a:r>
              <a:rPr lang="fi-FI" sz="2400" dirty="0" smtClean="0"/>
              <a:t>.</a:t>
            </a:r>
          </a:p>
          <a:p>
            <a:pPr eaLnBrk="1" hangingPunct="1"/>
            <a:r>
              <a:rPr lang="fi-FI" sz="2400" dirty="0" smtClean="0"/>
              <a:t>Jos on Jumala, mikä Jumala on oikea?</a:t>
            </a:r>
          </a:p>
          <a:p>
            <a:pPr eaLnBrk="1" hangingPunct="1"/>
            <a:r>
              <a:rPr lang="fi-FI" sz="2400" dirty="0" smtClean="0"/>
              <a:t>Yleinen / erityinen ilmoitus jaettu tasapuolisesti?</a:t>
            </a:r>
          </a:p>
          <a:p>
            <a:pPr eaLnBrk="1" hangingPunct="1"/>
            <a:r>
              <a:rPr lang="fi-FI" sz="2400" dirty="0" smtClean="0"/>
              <a:t>Jumalan olemassaolon merkitys ilmiöiden selittäjänä vähentynyt tieteen myötä?</a:t>
            </a:r>
          </a:p>
          <a:p>
            <a:pPr eaLnBrk="1" hangingPunct="1"/>
            <a:r>
              <a:rPr lang="fi-FI" sz="2400" dirty="0" smtClean="0"/>
              <a:t>Kirkollisen historian epäkohdat?</a:t>
            </a:r>
          </a:p>
          <a:p>
            <a:pPr eaLnBrk="1" hangingPunct="1"/>
            <a:r>
              <a:rPr lang="fi-FI" sz="2400" dirty="0"/>
              <a:t>Jumalaa käytetty laajasti hyväksikäytön </a:t>
            </a:r>
            <a:r>
              <a:rPr lang="fi-FI" sz="2400" dirty="0" smtClean="0"/>
              <a:t>oikeuttajana</a:t>
            </a:r>
          </a:p>
          <a:p>
            <a:pPr eaLnBrk="1" hangingPunct="1"/>
            <a:r>
              <a:rPr lang="fi-FI" sz="2400" dirty="0" smtClean="0"/>
              <a:t>”Jumalallinen etiikka” ei aina samassa muotissa</a:t>
            </a:r>
          </a:p>
          <a:p>
            <a:pPr eaLnBrk="1" hangingPunct="1">
              <a:buFont typeface="Arial" charset="0"/>
              <a:buNone/>
            </a:pPr>
            <a:r>
              <a:rPr lang="fi-FI" sz="2400" dirty="0" smtClean="0"/>
              <a:t>”yleisen” moraalin kanssa. </a:t>
            </a:r>
          </a:p>
          <a:p>
            <a:pPr eaLnBrk="1" hangingPunct="1">
              <a:buFont typeface="Arial" charset="0"/>
              <a:buNone/>
            </a:pPr>
            <a:endParaRPr lang="fi-F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Tehtävä…</a:t>
            </a:r>
          </a:p>
        </p:txBody>
      </p:sp>
      <p:sp>
        <p:nvSpPr>
          <p:cNvPr id="3584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Mieti mennyttä viikkoa ja tee ajatuskartta kaikista asioista, joissa teit väärin/huonosti/pahasti/eettisesti arveluttavasti </a:t>
            </a:r>
            <a:r>
              <a:rPr lang="fi-FI" smtClean="0">
                <a:sym typeface="Wingdings" pitchFamily="2" charset="2"/>
              </a:rPr>
              <a:t></a:t>
            </a:r>
          </a:p>
          <a:p>
            <a:pPr lvl="1" eaLnBrk="1" hangingPunct="1">
              <a:buFont typeface="Arial" charset="0"/>
              <a:buNone/>
            </a:pPr>
            <a:endParaRPr lang="fi-FI" smtClean="0">
              <a:sym typeface="Wingdings" pitchFamily="2" charset="2"/>
            </a:endParaRPr>
          </a:p>
          <a:p>
            <a:pPr lvl="1" eaLnBrk="1" hangingPunct="1">
              <a:buFont typeface="Arial" charset="0"/>
              <a:buNone/>
            </a:pPr>
            <a:r>
              <a:rPr lang="fi-FI" smtClean="0">
                <a:sym typeface="Wingdings" pitchFamily="2" charset="2"/>
              </a:rPr>
              <a:t>ELI KAIKESTA, JOISSA POIKKESIT TÄYDELLISEN IHMISEN IHANTEESTA!</a:t>
            </a: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Mikä elokuva/uskonnollinen opetus?</a:t>
            </a:r>
          </a:p>
        </p:txBody>
      </p:sp>
      <p:pic>
        <p:nvPicPr>
          <p:cNvPr id="4" name="Sisällön paikkamerkki 3" descr="mega_100923lo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12875"/>
            <a:ext cx="3482975" cy="2447925"/>
          </a:xfrm>
        </p:spPr>
      </p:pic>
      <p:pic>
        <p:nvPicPr>
          <p:cNvPr id="6" name="Sisällön paikkamerkki 3" descr="snow-white-and-the-seven-dwarfs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121150"/>
            <a:ext cx="37433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va 6" descr="MiestenViikko_pienem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484313"/>
            <a:ext cx="3671887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uva 7" descr="3088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221163"/>
            <a:ext cx="40322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smtClean="0"/>
          </a:p>
        </p:txBody>
      </p:sp>
      <p:pic>
        <p:nvPicPr>
          <p:cNvPr id="4" name="Sisällön paikkamerkki 3" descr="wp_7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281988" cy="6210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smtClean="0"/>
              <a:t>Y</a:t>
            </a:r>
            <a:r>
              <a:rPr lang="fi-FI" smtClean="0"/>
              <a:t>lpeys</a:t>
            </a:r>
          </a:p>
          <a:p>
            <a:r>
              <a:rPr lang="fi-FI" b="1" smtClean="0"/>
              <a:t>K</a:t>
            </a:r>
            <a:r>
              <a:rPr lang="fi-FI" smtClean="0"/>
              <a:t>ateus</a:t>
            </a:r>
          </a:p>
          <a:p>
            <a:r>
              <a:rPr lang="fi-FI" b="1" smtClean="0"/>
              <a:t>V</a:t>
            </a:r>
            <a:r>
              <a:rPr lang="fi-FI" smtClean="0"/>
              <a:t>iha</a:t>
            </a:r>
          </a:p>
          <a:p>
            <a:r>
              <a:rPr lang="fi-FI" b="1" smtClean="0"/>
              <a:t>A</a:t>
            </a:r>
            <a:r>
              <a:rPr lang="fi-FI" smtClean="0"/>
              <a:t>hneus</a:t>
            </a:r>
          </a:p>
          <a:p>
            <a:r>
              <a:rPr lang="fi-FI" b="1" smtClean="0"/>
              <a:t>L</a:t>
            </a:r>
            <a:r>
              <a:rPr lang="fi-FI" smtClean="0"/>
              <a:t>aiskuus/hengellinen velttous</a:t>
            </a:r>
          </a:p>
          <a:p>
            <a:r>
              <a:rPr lang="fi-FI" b="1" smtClean="0"/>
              <a:t>K</a:t>
            </a:r>
            <a:r>
              <a:rPr lang="fi-FI" smtClean="0"/>
              <a:t>ohtuuttomuus/mässäily</a:t>
            </a:r>
          </a:p>
          <a:p>
            <a:r>
              <a:rPr lang="fi-FI" b="1" smtClean="0"/>
              <a:t>H</a:t>
            </a:r>
            <a:r>
              <a:rPr lang="fi-FI" smtClean="0"/>
              <a:t>imo/irstaus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123728" y="1412776"/>
            <a:ext cx="702027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Merkitse ajatuskarttaasi</a:t>
            </a:r>
          </a:p>
          <a:p>
            <a:pPr algn="ctr">
              <a:defRPr/>
            </a:pPr>
            <a:r>
              <a:rPr lang="fi-FI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kunkin ”paheen” kohdalle kuolemansyntiä osoittava kirjain.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/>
            <a:r>
              <a:rPr lang="fi-FI" smtClean="0"/>
              <a:t>Yksilö/yhteisö eettiset kysymykset (parisuhde, seksuaalisuus, työ, sananvapaus, politiikka, tiede yms.)</a:t>
            </a:r>
          </a:p>
        </p:txBody>
      </p:sp>
      <p:pic>
        <p:nvPicPr>
          <p:cNvPr id="5" name="Sisällön paikkamerkki 4" descr="1135252778829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484313"/>
            <a:ext cx="3451225" cy="2185987"/>
          </a:xfrm>
        </p:spPr>
      </p:pic>
      <p:pic>
        <p:nvPicPr>
          <p:cNvPr id="6" name="Kuva 5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365625"/>
            <a:ext cx="21955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va 6" descr="pUH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716338"/>
            <a:ext cx="33115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uva 7" descr="100204_9630097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644900"/>
            <a:ext cx="41751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Kirjan sivuilta 58-59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Synti = Jumalan tahdon rikkominen, moraalisesti huonot teot/ajatukset/taipumukset, itsekkyys, syyllisyys, epäusko</a:t>
            </a:r>
          </a:p>
          <a:p>
            <a:pPr lvl="1"/>
            <a:r>
              <a:rPr lang="fi-FI" i="1" dirty="0" smtClean="0"/>
              <a:t>Kr. </a:t>
            </a:r>
            <a:r>
              <a:rPr lang="fi-FI" i="1" smtClean="0"/>
              <a:t>(erehtyminen, tieltä eksyminen, maalin ohi ampuminen, lain rikkominen, liukastuminen, väärämielisyys)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Soteriologia</a:t>
            </a:r>
            <a:r>
              <a:rPr lang="fi-FI" dirty="0" smtClean="0"/>
              <a:t> = oppi pelastuksesta</a:t>
            </a:r>
            <a:br>
              <a:rPr lang="fi-FI" dirty="0" smtClean="0"/>
            </a:br>
            <a:r>
              <a:rPr lang="fi-FI" dirty="0" smtClean="0"/>
              <a:t>-kirjan sivuilta 91-94</a:t>
            </a:r>
          </a:p>
        </p:txBody>
      </p:sp>
      <p:sp>
        <p:nvSpPr>
          <p:cNvPr id="3686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Monien kirkkokuntien opetuksen punainen lanka</a:t>
            </a:r>
          </a:p>
          <a:p>
            <a:pPr eaLnBrk="1" hangingPunct="1"/>
            <a:r>
              <a:rPr lang="fi-FI" smtClean="0"/>
              <a:t>Lue RTU:sta</a:t>
            </a:r>
            <a:r>
              <a:rPr lang="fi-FI" smtClean="0">
                <a:sym typeface="Wingdings" pitchFamily="2" charset="2"/>
              </a:rPr>
              <a:t> </a:t>
            </a:r>
            <a:r>
              <a:rPr lang="fi-FI" i="1" smtClean="0">
                <a:sym typeface="Wingdings" pitchFamily="2" charset="2"/>
              </a:rPr>
              <a:t>Roomalaiskirjeen 3:23-24</a:t>
            </a:r>
            <a:r>
              <a:rPr lang="fi-FI" smtClean="0">
                <a:sym typeface="Wingdings" pitchFamily="2" charset="2"/>
              </a:rPr>
              <a:t> ja </a:t>
            </a:r>
            <a:r>
              <a:rPr lang="fi-FI" i="1" smtClean="0">
                <a:sym typeface="Wingdings" pitchFamily="2" charset="2"/>
              </a:rPr>
              <a:t>Johanneksen evankeliumin 3:16  </a:t>
            </a:r>
            <a:r>
              <a:rPr lang="fi-FI" smtClean="0">
                <a:sym typeface="Wingdings" pitchFamily="2" charset="2"/>
              </a:rPr>
              <a:t>ja </a:t>
            </a:r>
            <a:r>
              <a:rPr lang="fi-FI" i="1" smtClean="0">
                <a:sym typeface="Wingdings" pitchFamily="2" charset="2"/>
              </a:rPr>
              <a:t>Roomalaiskirjeen 10:9-13 ja Efesolaiskirje 2:8</a:t>
            </a:r>
          </a:p>
          <a:p>
            <a:pPr eaLnBrk="1" hangingPunct="1">
              <a:buFont typeface="Arial" charset="0"/>
              <a:buNone/>
            </a:pPr>
            <a:r>
              <a:rPr lang="fi-FI" smtClean="0">
                <a:sym typeface="Wingdings" pitchFamily="2" charset="2"/>
              </a:rPr>
              <a:t> Muotoile kolmella virkkeellä kristinuskon keskeisin sanoma liittyen pelastukseen!</a:t>
            </a:r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Armo on syyllisyyden poistamista eli vapautta syyllisyydestä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400" smtClean="0"/>
              <a:t>Jokainen ihminen on samalla viivalla = kykenemätön olemaan täysin hyvä</a:t>
            </a:r>
          </a:p>
          <a:p>
            <a:r>
              <a:rPr lang="fi-FI" sz="2400" smtClean="0"/>
              <a:t>Pahuutta= syntiä täytyy rangaista (ei sormien läpi katsomista)</a:t>
            </a:r>
          </a:p>
          <a:p>
            <a:r>
              <a:rPr lang="fi-FI" sz="2400" smtClean="0"/>
              <a:t>Jumala pelastaa pahantekijän rakkautensa tähden antamalla armon uskon kautta Jeesukseen </a:t>
            </a:r>
            <a:r>
              <a:rPr lang="fi-FI" sz="2400" smtClean="0">
                <a:sym typeface="Wingdings" pitchFamily="2" charset="2"/>
              </a:rPr>
              <a:t> sijaiskärsijä, pahojen tekojen maksaja…</a:t>
            </a:r>
            <a:endParaRPr lang="fi-FI" sz="2400" smtClean="0"/>
          </a:p>
        </p:txBody>
      </p:sp>
      <p:pic>
        <p:nvPicPr>
          <p:cNvPr id="7" name="Sisällön paikkamerkki 6" descr="P103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557338"/>
            <a:ext cx="4229100" cy="2232025"/>
          </a:xfrm>
        </p:spPr>
      </p:pic>
      <p:pic>
        <p:nvPicPr>
          <p:cNvPr id="8" name="Kuva 7" descr="Vapaus-on-hyvää-300x2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860800"/>
            <a:ext cx="37433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Mitä kristinusko 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fi-FI" dirty="0" smtClean="0"/>
          </a:p>
          <a:p>
            <a:r>
              <a:rPr lang="fi-FI" dirty="0" smtClean="0"/>
              <a:t>Pelastus sanoman välittäjä?</a:t>
            </a:r>
          </a:p>
          <a:p>
            <a:r>
              <a:rPr lang="fi-FI" dirty="0" smtClean="0"/>
              <a:t>Polku taivaaseen?</a:t>
            </a:r>
          </a:p>
          <a:p>
            <a:r>
              <a:rPr lang="fi-FI" dirty="0" smtClean="0"/>
              <a:t>Ammatti?</a:t>
            </a:r>
          </a:p>
          <a:p>
            <a:r>
              <a:rPr lang="fi-FI" dirty="0" smtClean="0"/>
              <a:t>Pakkopulla?</a:t>
            </a:r>
          </a:p>
          <a:p>
            <a:r>
              <a:rPr lang="fi-FI" smtClean="0"/>
              <a:t>Psykologinen pakokeino?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00563" y="1700213"/>
            <a:ext cx="4038600" cy="4525962"/>
          </a:xfrm>
        </p:spPr>
        <p:txBody>
          <a:bodyPr/>
          <a:lstStyle/>
          <a:p>
            <a:r>
              <a:rPr lang="fi-FI" smtClean="0"/>
              <a:t>Eettinen normisto?</a:t>
            </a:r>
          </a:p>
          <a:p>
            <a:r>
              <a:rPr lang="fi-FI" smtClean="0"/>
              <a:t>Oikeanlaisen elämän osoittaja?</a:t>
            </a:r>
          </a:p>
          <a:p>
            <a:r>
              <a:rPr lang="fi-FI" smtClean="0"/>
              <a:t>Pahuuden ja hyvyyden keskustelukenttä?</a:t>
            </a:r>
          </a:p>
          <a:p>
            <a:r>
              <a:rPr lang="fi-FI" smtClean="0"/>
              <a:t>Poliittinen järjestelmä?</a:t>
            </a:r>
          </a:p>
          <a:p>
            <a:r>
              <a:rPr lang="fi-FI" smtClean="0"/>
              <a:t>Unelma?</a:t>
            </a:r>
          </a:p>
          <a:p>
            <a:r>
              <a:rPr lang="fi-FI" smtClean="0"/>
              <a:t>Harha?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Mitä on kristillinen etiikka?</a:t>
            </a:r>
            <a:r>
              <a:rPr lang="fi-FI" sz="7200" dirty="0"/>
              <a:t/>
            </a:r>
            <a:br>
              <a:rPr lang="fi-FI" sz="72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i-FI" dirty="0" smtClean="0"/>
              <a:t>rakkauden </a:t>
            </a:r>
            <a:r>
              <a:rPr lang="fi-FI" dirty="0"/>
              <a:t>kaksoiskäsky</a:t>
            </a:r>
            <a:endParaRPr lang="fi-FI" sz="4800" dirty="0"/>
          </a:p>
          <a:p>
            <a:pPr lvl="0"/>
            <a:r>
              <a:rPr lang="fi-FI" dirty="0"/>
              <a:t>kultainen sääntö</a:t>
            </a:r>
            <a:endParaRPr lang="fi-FI" sz="4800" dirty="0"/>
          </a:p>
          <a:p>
            <a:pPr lvl="0"/>
            <a:r>
              <a:rPr lang="fi-FI" dirty="0"/>
              <a:t>Vuorisaarna</a:t>
            </a:r>
            <a:endParaRPr lang="fi-FI" sz="4800" dirty="0"/>
          </a:p>
          <a:p>
            <a:pPr lvl="0"/>
            <a:r>
              <a:rPr lang="fi-FI" dirty="0"/>
              <a:t>Kymmenen käskyä</a:t>
            </a:r>
            <a:endParaRPr lang="fi-FI" sz="4800" dirty="0"/>
          </a:p>
          <a:p>
            <a:pPr lvl="0"/>
            <a:r>
              <a:rPr lang="fi-FI" dirty="0"/>
              <a:t>Jeesuksen ohjeet ja esimerkit</a:t>
            </a:r>
            <a:endParaRPr lang="fi-FI" sz="4800" dirty="0"/>
          </a:p>
          <a:p>
            <a:pPr marL="0" lvl="0" indent="0">
              <a:buNone/>
            </a:pPr>
            <a:endParaRPr lang="fi-FI" sz="4400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i-FI" dirty="0"/>
              <a:t>Uskon kautta hyviä tekoja</a:t>
            </a:r>
            <a:endParaRPr lang="fi-FI" sz="4800" dirty="0"/>
          </a:p>
          <a:p>
            <a:pPr lvl="0"/>
            <a:r>
              <a:rPr lang="fi-FI" dirty="0"/>
              <a:t>Jumalan armo </a:t>
            </a:r>
            <a:endParaRPr lang="fi-FI" sz="4800" dirty="0"/>
          </a:p>
          <a:p>
            <a:pPr lvl="0"/>
            <a:r>
              <a:rPr lang="fi-FI" dirty="0"/>
              <a:t>kirkkokuntien painotukset (asiakirjat, kokoukset ja päätökset)</a:t>
            </a:r>
            <a:endParaRPr lang="fi-FI" sz="4800" dirty="0"/>
          </a:p>
          <a:p>
            <a:pPr lvl="1"/>
            <a:r>
              <a:rPr lang="fi-FI" dirty="0"/>
              <a:t>luterilaisuus (kahden </a:t>
            </a:r>
            <a:r>
              <a:rPr lang="fi-FI" dirty="0" err="1"/>
              <a:t>regimentin</a:t>
            </a:r>
            <a:r>
              <a:rPr lang="fi-FI" dirty="0"/>
              <a:t> oppi eli maallinen valta ja </a:t>
            </a:r>
            <a:r>
              <a:rPr lang="fi-FI" dirty="0" err="1"/>
              <a:t>hengellinenvalta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8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tsikk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288" y="620713"/>
            <a:ext cx="8569325" cy="5832475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fi-FI" smtClean="0"/>
          </a:p>
          <a:p>
            <a:pPr lvl="1"/>
            <a:r>
              <a:rPr lang="fi-FI" smtClean="0"/>
              <a:t>Media tehtävä</a:t>
            </a:r>
          </a:p>
          <a:p>
            <a:pPr lvl="2"/>
            <a:r>
              <a:rPr lang="fi-FI" smtClean="0"/>
              <a:t>Etsi kaksi uutista, joissa anteeksi pyytäminen, - antaminen ja/tai –saaminen olisi muuttanut uutisen kertomaa tapahtumaa. Perustele! </a:t>
            </a:r>
          </a:p>
          <a:p>
            <a:pPr lvl="1"/>
            <a:r>
              <a:rPr lang="fi-FI" smtClean="0"/>
              <a:t>Kuvaile tilanne jossa olet</a:t>
            </a:r>
          </a:p>
          <a:p>
            <a:pPr lvl="2"/>
            <a:r>
              <a:rPr lang="fi-FI" smtClean="0"/>
              <a:t>Pyytänyt anteeksi</a:t>
            </a:r>
          </a:p>
          <a:p>
            <a:pPr lvl="2"/>
            <a:r>
              <a:rPr lang="fi-FI" smtClean="0"/>
              <a:t>Antanut anteeksi</a:t>
            </a:r>
          </a:p>
          <a:p>
            <a:pPr lvl="2"/>
            <a:r>
              <a:rPr lang="fi-FI" smtClean="0"/>
              <a:t>Saanut anteeksi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419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Valmista yksi (1) dia aiheestasi</a:t>
            </a:r>
          </a:p>
          <a:p>
            <a:r>
              <a:rPr lang="fi-FI" smtClean="0"/>
              <a:t>Kerro diassa tiivistetysti kaikki olennainen</a:t>
            </a:r>
          </a:p>
          <a:p>
            <a:r>
              <a:rPr lang="fi-FI" smtClean="0"/>
              <a:t>Liitä aiheeseen liittyvä kuva</a:t>
            </a:r>
          </a:p>
          <a:p>
            <a:r>
              <a:rPr lang="fi-FI" smtClean="0"/>
              <a:t>Merkitse lähteet</a:t>
            </a:r>
          </a:p>
          <a:p>
            <a:r>
              <a:rPr lang="fi-FI" smtClean="0"/>
              <a:t>Laadi aiheestasi kolme etiikan piiriin liittyvää kysymystä.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Mikä/kuka on kristitty?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i-FI" sz="2400" b="1" smtClean="0"/>
              <a:t>kuuluu kirkkoon?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i-FI" sz="1800" b="1" smtClean="0">
                <a:sym typeface="Wingdings" pitchFamily="2" charset="2"/>
              </a:rPr>
              <a:t> </a:t>
            </a:r>
            <a:r>
              <a:rPr lang="fi-FI" sz="1800" smtClean="0">
                <a:sym typeface="Wingdings" pitchFamily="2" charset="2"/>
              </a:rPr>
              <a:t>mihin kirkkoon?</a:t>
            </a:r>
            <a:endParaRPr lang="fi-FI" sz="1800" smtClean="0"/>
          </a:p>
          <a:p>
            <a:pPr eaLnBrk="1" hangingPunct="1"/>
            <a:r>
              <a:rPr lang="fi-FI" sz="2400" b="1" smtClean="0"/>
              <a:t>on kastettu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i-FI" sz="1400" b="1" smtClean="0">
                <a:sym typeface="Wingdings" pitchFamily="2" charset="2"/>
              </a:rPr>
              <a:t> </a:t>
            </a:r>
            <a:r>
              <a:rPr lang="fi-FI" sz="1800" smtClean="0">
                <a:sym typeface="Wingdings" pitchFamily="2" charset="2"/>
              </a:rPr>
              <a:t>lapsi- vaiko uskovien kasteella?</a:t>
            </a:r>
            <a:endParaRPr lang="fi-FI" sz="1800" smtClean="0"/>
          </a:p>
          <a:p>
            <a:pPr eaLnBrk="1" hangingPunct="1"/>
            <a:r>
              <a:rPr lang="fi-FI" sz="2400" b="1" smtClean="0"/>
              <a:t>uskoo Jumalaan?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i-FI" sz="1800" smtClean="0">
                <a:sym typeface="Wingdings" pitchFamily="2" charset="2"/>
              </a:rPr>
              <a:t> mitä usko on? Totena pitämistä vai tottelemista? Rakkautta? Pelkoa? Mihin Jumalaan?</a:t>
            </a:r>
            <a:endParaRPr lang="fi-FI" sz="1800" smtClean="0"/>
          </a:p>
          <a:p>
            <a:pPr eaLnBrk="1" hangingPunct="1"/>
            <a:r>
              <a:rPr lang="fi-FI" sz="2400" b="1" smtClean="0"/>
              <a:t>uskoo Jeesukseen?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i-FI" sz="1400" smtClean="0">
                <a:sym typeface="Wingdings" pitchFamily="2" charset="2"/>
              </a:rPr>
              <a:t> </a:t>
            </a:r>
            <a:r>
              <a:rPr lang="fi-FI" sz="1800" smtClean="0">
                <a:sym typeface="Wingdings" pitchFamily="2" charset="2"/>
              </a:rPr>
              <a:t>Jeesukseen historiallisena henkilönä? Vaiko Jumalan poikana?</a:t>
            </a:r>
            <a:endParaRPr lang="fi-FI" sz="1800" smtClean="0"/>
          </a:p>
          <a:p>
            <a:pPr eaLnBrk="1" hangingPunct="1"/>
            <a:r>
              <a:rPr lang="fi-FI" sz="2400" b="1" smtClean="0"/>
              <a:t>uskoo kristillisen opin ydin kohdat?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800" b="1" smtClean="0"/>
              <a:t>	</a:t>
            </a:r>
            <a:r>
              <a:rPr lang="fi-FI" sz="1800" b="1" smtClean="0">
                <a:sym typeface="Wingdings" pitchFamily="2" charset="2"/>
              </a:rPr>
              <a:t> </a:t>
            </a:r>
            <a:r>
              <a:rPr lang="fi-FI" sz="1800" smtClean="0">
                <a:sym typeface="Wingdings" pitchFamily="2" charset="2"/>
              </a:rPr>
              <a:t>mitkä ne ydin kohdat ovat? Mitä jos ei tiedä kaikkia?!</a:t>
            </a:r>
            <a:endParaRPr lang="fi-FI" sz="1800" smtClean="0"/>
          </a:p>
          <a:p>
            <a:pPr eaLnBrk="1" hangingPunct="1">
              <a:buFont typeface="Wingdings" pitchFamily="2" charset="2"/>
              <a:buNone/>
            </a:pPr>
            <a:endParaRPr lang="fi-FI" sz="1400" smtClean="0"/>
          </a:p>
          <a:p>
            <a:pPr eaLnBrk="1" hangingPunct="1"/>
            <a:endParaRPr lang="fi-FI" sz="180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fi-FI" sz="180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400" b="1" smtClean="0"/>
              <a:t>omaa sisäisen vakaumuksen kristittynä olosta?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1800" smtClean="0">
                <a:sym typeface="Wingdings" pitchFamily="2" charset="2"/>
              </a:rPr>
              <a:t> kertooko sisäinen vakaumus totuuden?</a:t>
            </a: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2400" b="1" smtClean="0"/>
              <a:t>on kokenut uskoontulon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400" b="1" smtClean="0"/>
              <a:t>	</a:t>
            </a:r>
            <a:r>
              <a:rPr lang="fi-FI" sz="2400" b="1" smtClean="0">
                <a:sym typeface="Wingdings" pitchFamily="2" charset="2"/>
              </a:rPr>
              <a:t> </a:t>
            </a:r>
            <a:r>
              <a:rPr lang="fi-FI" sz="1800" smtClean="0">
                <a:sym typeface="Wingdings" pitchFamily="2" charset="2"/>
              </a:rPr>
              <a:t>millainen on oikeanlainen uskoontulo?</a:t>
            </a: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2400" b="1" smtClean="0"/>
              <a:t>toimii kristillisellä tavalla eli noudattaa kristillistä etiikkaa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1800" smtClean="0">
                <a:sym typeface="Wingdings" pitchFamily="2" charset="2"/>
              </a:rPr>
              <a:t> voiko ei-kristitty noudattaa kristillistä etiikkaa</a:t>
            </a:r>
            <a:endParaRPr lang="fi-FI" sz="2400" b="1" smtClean="0"/>
          </a:p>
          <a:p>
            <a:pPr eaLnBrk="1" hangingPunct="1">
              <a:lnSpc>
                <a:spcPct val="80000"/>
              </a:lnSpc>
            </a:pPr>
            <a:r>
              <a:rPr lang="fi-FI" sz="2400" b="1" smtClean="0"/>
              <a:t>on uudestisyntynyt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000" b="1" smtClean="0">
                <a:sym typeface="Wingdings" pitchFamily="2" charset="2"/>
              </a:rPr>
              <a:t> </a:t>
            </a:r>
            <a:r>
              <a:rPr lang="fi-FI" sz="1800" smtClean="0">
                <a:sym typeface="Wingdings" pitchFamily="2" charset="2"/>
              </a:rPr>
              <a:t>mitä uudestisyntyminen tarkoittaa? Kaste? Kokemus? Pyhän Hengen täyteys</a:t>
            </a:r>
            <a:r>
              <a:rPr lang="fi-FI" sz="2000" smtClean="0">
                <a:sym typeface="Wingdings" pitchFamily="2" charset="2"/>
              </a:rPr>
              <a:t>?</a:t>
            </a:r>
            <a:endParaRPr lang="fi-FI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400" b="1" smtClean="0"/>
              <a:t>	</a:t>
            </a:r>
            <a:endParaRPr lang="fi-FI" sz="1800" smtClean="0"/>
          </a:p>
          <a:p>
            <a:pPr eaLnBrk="1" hangingPunct="1">
              <a:lnSpc>
                <a:spcPct val="80000"/>
              </a:lnSpc>
            </a:pP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smtClean="0"/>
              <a:t>ETIIKAN TYÖPAKETTI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323850" y="981075"/>
            <a:ext cx="8280400" cy="5256213"/>
          </a:xfrm>
        </p:spPr>
        <p:txBody>
          <a:bodyPr/>
          <a:lstStyle/>
          <a:p>
            <a:pPr>
              <a:buFont typeface="Arial" charset="0"/>
              <a:buNone/>
            </a:pPr>
            <a:endParaRPr lang="fi-FI" sz="2000" smtClean="0"/>
          </a:p>
          <a:p>
            <a:r>
              <a:rPr lang="fi-FI" sz="2400" smtClean="0"/>
              <a:t>Tee aiheestasi tiivis tietopaketti (3-4 diaa, tai 1-2 sivua paperilla), jossa esittelet aiheesi ja aiheeseesi liittyvät, eettisesti moniulotteiset näkökulmat. Perustele myös miksi valitsit juuri kyseisen aiheen.</a:t>
            </a:r>
          </a:p>
          <a:p>
            <a:r>
              <a:rPr lang="fi-FI" sz="2400" smtClean="0"/>
              <a:t>Kuvia?</a:t>
            </a:r>
          </a:p>
          <a:p>
            <a:r>
              <a:rPr lang="fi-FI" sz="2400" smtClean="0"/>
              <a:t>Valmistaudu pitämään aiheesta noin 15min tuokio, jossa ohjaat kurssin muut oppilaat pohtimaan aiheeseen liittyviä eettisiä näkökulmia (voi olla keskustelua, jokin tehtävä tms..)</a:t>
            </a:r>
          </a:p>
          <a:p>
            <a:r>
              <a:rPr lang="fi-FI" sz="2400" smtClean="0"/>
              <a:t>Laadi etiikan kurssin keskeisistä käsitteistä (osa käsitteistä voi liittyä omaan aiheeseesi) alias-tyyppisiä kortteja (n.20 kpl.) Tee korteille kotelo, jossa ne pysyvät.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/>
            <a:r>
              <a:rPr lang="fi-FI" sz="2800" smtClean="0"/>
              <a:t>Kristillinen etiikka (kirkkokuntien näkemyksiä, Raamatun tulkintoja..)</a:t>
            </a:r>
          </a:p>
        </p:txBody>
      </p:sp>
      <p:pic>
        <p:nvPicPr>
          <p:cNvPr id="5" name="Sisällön paikkamerkki 4" descr="kivitaulu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1268760"/>
            <a:ext cx="2874962" cy="1819275"/>
          </a:xfrm>
        </p:spPr>
      </p:pic>
      <p:pic>
        <p:nvPicPr>
          <p:cNvPr id="6" name="Kuva 5" descr="Vuorisaar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05263"/>
            <a:ext cx="280828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woman in confess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981075"/>
            <a:ext cx="21193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uva 9" descr="l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492896"/>
            <a:ext cx="35179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www.refdag.nl/polopoly_fs/2013_03_14_vp1_paus_1_fc_webd_1_722770%21image/1749170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437112"/>
            <a:ext cx="2775284" cy="1896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4710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smtClean="0"/>
              <a:t>Laadi pahuusbarometri .</a:t>
            </a:r>
          </a:p>
          <a:p>
            <a:r>
              <a:rPr lang="fi-FI" sz="2400" smtClean="0"/>
              <a:t>Laadi 9-luokkaiselle sopiva etiikan kurssin koe</a:t>
            </a:r>
          </a:p>
          <a:p>
            <a:r>
              <a:rPr lang="fi-FI" sz="2400" smtClean="0"/>
              <a:t>Etsi jonkin vanhan yo-kokeen etiikkaan liittyvä tehtävä ja laadi siihen vastaus.</a:t>
            </a:r>
          </a:p>
          <a:p>
            <a:r>
              <a:rPr lang="fi-FI" sz="2400" smtClean="0"/>
              <a:t>Tee kirjallinen selvitys omasta työpanoksestasi ja muiden ryhmäläisten työpanoksesta.</a:t>
            </a:r>
          </a:p>
          <a:p>
            <a:r>
              <a:rPr lang="fi-FI" sz="2400" smtClean="0"/>
              <a:t>Paketti arvostellaan E(10), K(9), H(8), T(7), N(5)V(6), HL(4) 20%</a:t>
            </a:r>
          </a:p>
          <a:p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Etiikan keskeistä käsitteistöä</a:t>
            </a:r>
          </a:p>
        </p:txBody>
      </p:sp>
      <p:sp>
        <p:nvSpPr>
          <p:cNvPr id="48131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48132" name="Sisällön paikkamerkki 4"/>
          <p:cNvSpPr>
            <a:spLocks noGrp="1"/>
          </p:cNvSpPr>
          <p:nvPr>
            <p:ph sz="half" idx="2"/>
          </p:nvPr>
        </p:nvSpPr>
        <p:spPr>
          <a:xfrm>
            <a:off x="611188" y="1412875"/>
            <a:ext cx="4040187" cy="3951288"/>
          </a:xfrm>
        </p:spPr>
        <p:txBody>
          <a:bodyPr/>
          <a:lstStyle/>
          <a:p>
            <a:r>
              <a:rPr lang="fi-FI" smtClean="0"/>
              <a:t>Etiikka (kr. tapa, tottumus)</a:t>
            </a:r>
          </a:p>
          <a:p>
            <a:r>
              <a:rPr lang="fi-FI" smtClean="0"/>
              <a:t>Filosofian osa-alue</a:t>
            </a:r>
          </a:p>
          <a:p>
            <a:r>
              <a:rPr lang="fi-FI" smtClean="0"/>
              <a:t>Deskriptiivinen (kuvaileva) ja normatiivinen (ohjaava)</a:t>
            </a:r>
          </a:p>
          <a:p>
            <a:r>
              <a:rPr lang="fi-FI" smtClean="0"/>
              <a:t>Soveltava etiikka (teoreettisen etiikan soveltaminen, abortti, eutanasia)</a:t>
            </a:r>
          </a:p>
          <a:p>
            <a:r>
              <a:rPr lang="fi-FI" smtClean="0"/>
              <a:t>Tutkiva tiede</a:t>
            </a:r>
          </a:p>
          <a:p>
            <a:r>
              <a:rPr lang="fi-FI" smtClean="0"/>
              <a:t>Argumenttien hakemista, pohtimista</a:t>
            </a:r>
          </a:p>
          <a:p>
            <a:r>
              <a:rPr lang="fi-FI" smtClean="0"/>
              <a:t>Kristillinen etiikka (esim. 7 kuolemansyntiä)</a:t>
            </a:r>
          </a:p>
          <a:p>
            <a:endParaRPr lang="fi-FI" smtClean="0"/>
          </a:p>
        </p:txBody>
      </p:sp>
      <p:sp>
        <p:nvSpPr>
          <p:cNvPr id="48133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smtClean="0"/>
          </a:p>
        </p:txBody>
      </p:sp>
      <p:pic>
        <p:nvPicPr>
          <p:cNvPr id="7" name="Sisällön paikkamerkki 6" descr="platonaristotele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0"/>
            <a:ext cx="2879725" cy="3629025"/>
          </a:xfrm>
        </p:spPr>
      </p:pic>
      <p:pic>
        <p:nvPicPr>
          <p:cNvPr id="8" name="Kuva 7" descr="office_sins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5290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4915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r>
              <a:rPr lang="fi-FI" smtClean="0"/>
              <a:t>Moraali (kr. mores, tavat, käyttäytymismalli)</a:t>
            </a:r>
          </a:p>
          <a:p>
            <a:r>
              <a:rPr lang="fi-FI" smtClean="0"/>
              <a:t>Etiikka tutkimista/pohtimista, moraali käytännön tasolla näkyvä toiminta </a:t>
            </a:r>
          </a:p>
          <a:p>
            <a:r>
              <a:rPr lang="fi-FI" smtClean="0"/>
              <a:t>Joskus synonyymi etiikan kanssa</a:t>
            </a:r>
          </a:p>
          <a:p>
            <a:endParaRPr lang="fi-FI" smtClean="0"/>
          </a:p>
        </p:txBody>
      </p:sp>
      <p:pic>
        <p:nvPicPr>
          <p:cNvPr id="5" name="Sisällön paikkamerkki 4" descr="cutcaster-photo-800951722-right-or-wro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476250"/>
            <a:ext cx="2947988" cy="2103438"/>
          </a:xfrm>
        </p:spPr>
      </p:pic>
      <p:pic>
        <p:nvPicPr>
          <p:cNvPr id="6" name="Kuva 5" descr="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276475"/>
            <a:ext cx="2990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va 6" descr="right-and-wrong-decisio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365625"/>
            <a:ext cx="37433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smtClean="0"/>
              <a:t>Epikurolaiset  (filosofinen koulukunta n.300eaa </a:t>
            </a:r>
            <a:r>
              <a:rPr lang="fi-FI" sz="2000" smtClean="0">
                <a:sym typeface="Wingdings" pitchFamily="2" charset="2"/>
              </a:rPr>
              <a:t> hyvä on kärsimyksen puuttumista eli mielihyvää)</a:t>
            </a:r>
          </a:p>
          <a:p>
            <a:r>
              <a:rPr lang="fi-FI" sz="2000" smtClean="0">
                <a:sym typeface="Wingdings" pitchFamily="2" charset="2"/>
              </a:rPr>
              <a:t>Aistit keskeisessä roolissa</a:t>
            </a:r>
          </a:p>
          <a:p>
            <a:r>
              <a:rPr lang="fi-FI" sz="2000" smtClean="0">
                <a:sym typeface="Wingdings" pitchFamily="2" charset="2"/>
              </a:rPr>
              <a:t>Kokonaisnautinto keskeisintä ruumiin tuskattomuus ja mielenrauha</a:t>
            </a:r>
          </a:p>
          <a:p>
            <a:r>
              <a:rPr lang="fi-FI" sz="2000" smtClean="0">
                <a:sym typeface="Wingdings" pitchFamily="2" charset="2"/>
              </a:rPr>
              <a:t>Kärsimystä aiheuttavia asioita vältettävä!</a:t>
            </a:r>
          </a:p>
          <a:p>
            <a:r>
              <a:rPr lang="fi-FI" sz="2000" smtClean="0">
                <a:sym typeface="Wingdings" pitchFamily="2" charset="2"/>
              </a:rPr>
              <a:t>Varhainen yhteiskuntasopimus = toistenkin hyvä huomioitava</a:t>
            </a:r>
            <a:endParaRPr lang="fi-FI" sz="2000" smtClean="0"/>
          </a:p>
          <a:p>
            <a:endParaRPr lang="fi-FI" smtClean="0"/>
          </a:p>
        </p:txBody>
      </p:sp>
      <p:pic>
        <p:nvPicPr>
          <p:cNvPr id="7" name="Sisällön paikkamerkki 6" descr="Epikuros.pcx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28775"/>
            <a:ext cx="4321175" cy="4321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Valitse jokin sinua kiinnostava, eettisesti moniulotteinen aihe</a:t>
            </a:r>
          </a:p>
          <a:p>
            <a:r>
              <a:rPr lang="fi-FI" dirty="0" smtClean="0"/>
              <a:t>Tutustu aiheeseen liittyvään ajankohtaiseen tietoon</a:t>
            </a:r>
          </a:p>
          <a:p>
            <a:r>
              <a:rPr lang="fi-FI" dirty="0" smtClean="0"/>
              <a:t>Tee aiheesta ja siihen keskeisistä liittyvistä seikoista noin ½ sivun tiivistelmä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Laadi aiheesta kirjallinen eettinen arviointi (huomioi etiikan teoriat, keskeinen eettinen käsitteistö, omat mielipiteet)</a:t>
            </a:r>
          </a:p>
          <a:p>
            <a:r>
              <a:rPr lang="fi-FI" dirty="0" smtClean="0"/>
              <a:t>Valmistaudu esittelemään työsi!</a:t>
            </a:r>
          </a:p>
          <a:p>
            <a:pPr marL="0" indent="0">
              <a:buNone/>
            </a:pPr>
            <a:r>
              <a:rPr lang="fi-FI" dirty="0" smtClean="0"/>
              <a:t>(lyhyesti</a:t>
            </a:r>
            <a:r>
              <a:rPr lang="fi-FI" smtClean="0"/>
              <a:t>, suullisesti)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1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Etiikka</a:t>
            </a:r>
            <a:endParaRPr lang="fi-FI" dirty="0" smtClean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Avaa silmiä</a:t>
            </a:r>
          </a:p>
          <a:p>
            <a:pPr eaLnBrk="1" hangingPunct="1"/>
            <a:endParaRPr lang="fi-FI" smtClean="0"/>
          </a:p>
        </p:txBody>
      </p:sp>
      <p:pic>
        <p:nvPicPr>
          <p:cNvPr id="5" name="Sisällön paikkamerkki 4" descr="imagesf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3429000"/>
            <a:ext cx="2795587" cy="2794000"/>
          </a:xfrm>
        </p:spPr>
      </p:pic>
      <p:pic>
        <p:nvPicPr>
          <p:cNvPr id="6" name="Kuva 5" descr="eyes_wide_open_1280x8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205038"/>
            <a:ext cx="3902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Etiikka</a:t>
            </a:r>
            <a:endParaRPr lang="fi-FI" dirty="0" smtClean="0"/>
          </a:p>
        </p:txBody>
      </p:sp>
      <p:sp>
        <p:nvSpPr>
          <p:cNvPr id="10243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fi-FI" sz="2800" smtClean="0"/>
              <a:t>Antaa käsitteellisiä välineitä eettiseen pohdiskeluun ja kannanottoon</a:t>
            </a:r>
          </a:p>
          <a:p>
            <a:pPr eaLnBrk="1" hangingPunct="1"/>
            <a:endParaRPr lang="fi-FI" smtClean="0"/>
          </a:p>
        </p:txBody>
      </p:sp>
      <p:sp>
        <p:nvSpPr>
          <p:cNvPr id="10245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9" name="Sisällön paikkamerkki 8" descr="vaitt1b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205038"/>
            <a:ext cx="3959225" cy="3949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Etiikka</a:t>
            </a:r>
            <a:endParaRPr lang="fi-FI" dirty="0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Auttaa havainnoimaan ja arvioimaan sekä omaa, että toisten elämään liittyviä eettisiä valintoja ja näiden vaikutuksia ja vastuullisuutta</a:t>
            </a:r>
          </a:p>
          <a:p>
            <a:pPr eaLnBrk="1" hangingPunct="1"/>
            <a:endParaRPr lang="fi-FI" smtClean="0"/>
          </a:p>
        </p:txBody>
      </p:sp>
      <p:pic>
        <p:nvPicPr>
          <p:cNvPr id="7" name="Sisällön paikkamerkki 6" descr="3375444073_773d6ebf23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557338"/>
            <a:ext cx="4360863" cy="4824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Etiikka</a:t>
            </a:r>
            <a:endParaRPr lang="fi-FI" dirty="0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Auttaa ymmärtämään kristinuskon yhteyden etiikkaan </a:t>
            </a:r>
          </a:p>
          <a:p>
            <a:pPr eaLnBrk="1" hangingPunct="1"/>
            <a:endParaRPr lang="fi-FI" smtClean="0"/>
          </a:p>
        </p:txBody>
      </p:sp>
      <p:pic>
        <p:nvPicPr>
          <p:cNvPr id="7" name="Sisällön paikkamerkki 6" descr="47299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9171" y="1406131"/>
            <a:ext cx="4038600" cy="2581275"/>
          </a:xfrm>
        </p:spPr>
      </p:pic>
      <p:pic>
        <p:nvPicPr>
          <p:cNvPr id="8" name="Kuva 7" descr="a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429000"/>
            <a:ext cx="4537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Etiikka</a:t>
            </a:r>
            <a:endParaRPr lang="fi-FI" dirty="0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Antaa välineitä oman maailmankatsomuksen/elämänkatsomuksen rakentamiseen</a:t>
            </a:r>
          </a:p>
          <a:p>
            <a:pPr eaLnBrk="1" hangingPunct="1"/>
            <a:endParaRPr lang="fi-FI" smtClean="0"/>
          </a:p>
        </p:txBody>
      </p:sp>
      <p:pic>
        <p:nvPicPr>
          <p:cNvPr id="7" name="Sisällön paikkamerkki 6" descr="1269485215_470x353_thinking-girl-wallpap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6904" y="1153174"/>
            <a:ext cx="3581400" cy="2689225"/>
          </a:xfrm>
        </p:spPr>
      </p:pic>
      <p:pic>
        <p:nvPicPr>
          <p:cNvPr id="8" name="Kuva 7" descr="3E0F9160-E7F2-99DF-358998AA3C1A910F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429000"/>
            <a:ext cx="3671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Money-Puzz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7647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1302</Words>
  <Application>Microsoft Office PowerPoint</Application>
  <PresentationFormat>Näytössä katseltava diaesitys (4:3)</PresentationFormat>
  <Paragraphs>194</Paragraphs>
  <Slides>44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Office-teema</vt:lpstr>
      <vt:lpstr>U 3.1 </vt:lpstr>
      <vt:lpstr>PowerPoint-esitys</vt:lpstr>
      <vt:lpstr>PowerPoint-esitys</vt:lpstr>
      <vt:lpstr>PowerPoint-esitys</vt:lpstr>
      <vt:lpstr>Etiikka</vt:lpstr>
      <vt:lpstr>Etiikka</vt:lpstr>
      <vt:lpstr>Etiikka</vt:lpstr>
      <vt:lpstr>Etiikka</vt:lpstr>
      <vt:lpstr>Etiikka</vt:lpstr>
      <vt:lpstr>Dogmatiikan osio…</vt:lpstr>
      <vt:lpstr>Mikä on Jumala/jumala?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Miksi yksilö uskoo Jumalaan/jumaliin?</vt:lpstr>
      <vt:lpstr>Joitain jumaltodistuksia…</vt:lpstr>
      <vt:lpstr>PowerPoint-esitys</vt:lpstr>
      <vt:lpstr>Kristinuskon Jumala</vt:lpstr>
      <vt:lpstr>PowerPoint-esitys</vt:lpstr>
      <vt:lpstr>PowerPoint-esitys</vt:lpstr>
      <vt:lpstr>PowerPoint-esitys</vt:lpstr>
      <vt:lpstr>Minkälaisia (eettisiä) ongelmia Jumalaan liittyy?</vt:lpstr>
      <vt:lpstr>Tehtävä…</vt:lpstr>
      <vt:lpstr>Mikä elokuva/uskonnollinen opetus?</vt:lpstr>
      <vt:lpstr>PowerPoint-esitys</vt:lpstr>
      <vt:lpstr>PowerPoint-esitys</vt:lpstr>
      <vt:lpstr>Kirjan sivuilta 58-59</vt:lpstr>
      <vt:lpstr>Soteriologia = oppi pelastuksesta -kirjan sivuilta 91-94</vt:lpstr>
      <vt:lpstr>Armo on syyllisyyden poistamista eli vapautta syyllisyydestä</vt:lpstr>
      <vt:lpstr>Mitä kristinusko on?</vt:lpstr>
      <vt:lpstr>Mitä on kristillinen etiikka? </vt:lpstr>
      <vt:lpstr>PowerPoint-esitys</vt:lpstr>
      <vt:lpstr>PowerPoint-esitys</vt:lpstr>
      <vt:lpstr>Mikä/kuka on kristitty?</vt:lpstr>
      <vt:lpstr>PowerPoint-esitys</vt:lpstr>
      <vt:lpstr>ETIIKAN TYÖPAKETTI</vt:lpstr>
      <vt:lpstr>PowerPoint-esitys</vt:lpstr>
      <vt:lpstr>Etiikan keskeistä käsitteistöä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koti</dc:creator>
  <cp:lastModifiedBy>Syrjäläinen Jarno Antero</cp:lastModifiedBy>
  <cp:revision>79</cp:revision>
  <cp:lastPrinted>2014-09-09T04:52:28Z</cp:lastPrinted>
  <dcterms:created xsi:type="dcterms:W3CDTF">2011-08-14T10:52:06Z</dcterms:created>
  <dcterms:modified xsi:type="dcterms:W3CDTF">2020-10-27T06:34:07Z</dcterms:modified>
</cp:coreProperties>
</file>