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vXAbl5p08/6XP9Uc20w73gr16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akko Mäki" initials="" lastIdx="6" clrIdx="0"/>
  <p:cmAuthor id="1" name="Annukka Suon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4a9676e06_0_7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c4a9676e0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c4a9676e06_0_8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c4a9676e0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4a9676e06_0_8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c4a9676e0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4a9676e06_0_9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c4a9676e0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c4a9676e06_0_10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1c4a9676e0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c4a9676e06_0_10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1c4a9676e0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c4a9676e06_0_11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1c4a9676e0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48a9d634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c48a9d6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4a9676e06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1c4a9676e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4a9676e06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c4a9676e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4a9676e06_0_3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c4a9676e0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c4a9676e06_0_4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c4a9676e0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4a9676e06_0_5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c4a9676e0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4a9676e06_0_5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c4a9676e0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4a9676e06_0_6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c4a9676e0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7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Ap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</a:t>
            </a:r>
            <a:r>
              <a:rPr lang="fi-FI"/>
              <a:t>verbien erityistapauksia</a:t>
            </a:r>
            <a:endParaRPr/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7 Grammar</a:t>
            </a:r>
            <a:endParaRPr/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4a9676e06_0_7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Will, would, shall and should</a:t>
            </a:r>
            <a:endParaRPr/>
          </a:p>
        </p:txBody>
      </p:sp>
      <p:sp>
        <p:nvSpPr>
          <p:cNvPr id="159" name="Google Shape;159;g1c4a9676e06_0_7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60" name="Google Shape;160;g1c4a9676e06_0_7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61" name="Google Shape;161;g1c4a9676e06_0_7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/>
              <a:t>He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’s</a:t>
            </a:r>
            <a:r>
              <a:rPr lang="fi-FI"/>
              <a:t> great; he will always help others first.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/>
              <a:t>When I was young, I would not talk to strangers.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/>
              <a:t>I’d be ever so grateful if you would do it.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/>
              <a:t>You shall not pass!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If you should</a:t>
            </a:r>
            <a:r>
              <a:rPr lang="fi-FI"/>
              <a:t> hear from her, tell her hi from me.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/>
              <a:t>It’s a pity you should be the one to leave first.</a:t>
            </a:r>
            <a:endParaRPr/>
          </a:p>
        </p:txBody>
      </p:sp>
      <p:sp>
        <p:nvSpPr>
          <p:cNvPr id="162" name="Google Shape;162;g1c4a9676e06_0_73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H</a:t>
            </a:r>
            <a:r>
              <a:rPr lang="fi-FI" dirty="0">
                <a:solidFill>
                  <a:schemeClr val="bg2"/>
                </a:solidFill>
              </a:rPr>
              <a:t>än on mahtava ja aina auttaa muita ensin.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Kun olin nuori, minulla ei ollut tapana puhua vieraille.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Olisin kiitollinen, jos viitsisit tehdä sen.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Tästä et pääse ohi!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Jos sattuisit kuulemaan hänestä, kerro terveisiä.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On sääli, että sinä olet se, joka lähtee ensimmäisenä.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c4a9676e06_0_80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Will</a:t>
            </a:r>
            <a:endParaRPr/>
          </a:p>
        </p:txBody>
      </p:sp>
      <p:sp>
        <p:nvSpPr>
          <p:cNvPr id="168" name="Google Shape;168;g1c4a9676e06_0_8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9" name="Google Shape;169;g1c4a9676e06_0_8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70" name="Google Shape;170;g1c4a9676e06_0_8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W</a:t>
            </a:r>
            <a:r>
              <a:rPr lang="fi-FI" dirty="0" err="1"/>
              <a:t>hen</a:t>
            </a:r>
            <a:r>
              <a:rPr lang="fi-FI" dirty="0"/>
              <a:t> I am </a:t>
            </a:r>
            <a:r>
              <a:rPr lang="fi-FI" dirty="0" err="1"/>
              <a:t>older</a:t>
            </a:r>
            <a:r>
              <a:rPr lang="fi-FI" dirty="0"/>
              <a:t>, 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move</a:t>
            </a:r>
            <a:r>
              <a:rPr lang="fi-FI" dirty="0"/>
              <a:t> </a:t>
            </a:r>
            <a:r>
              <a:rPr lang="fi-FI" dirty="0" err="1"/>
              <a:t>abroad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Perustapaus: </a:t>
            </a: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perusmuoto viittaa tulevaan tekemiseen.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Bob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funny</a:t>
            </a:r>
            <a:r>
              <a:rPr lang="fi-FI" dirty="0"/>
              <a:t> </a:t>
            </a:r>
            <a:r>
              <a:rPr lang="fi-FI" dirty="0" err="1"/>
              <a:t>habit</a:t>
            </a:r>
            <a:r>
              <a:rPr lang="fi-FI" dirty="0"/>
              <a:t>: he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dirty="0"/>
              <a:t> </a:t>
            </a:r>
            <a:r>
              <a:rPr lang="fi-FI" dirty="0" err="1"/>
              <a:t>walking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leg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voi ilmaista myös toistuvaa tapaa.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Se voi tarkoittaa myös tahtomista.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</a:t>
            </a:r>
            <a:r>
              <a:rPr lang="fi-FI" dirty="0"/>
              <a:t> just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Sillä voidaan kuvata myös itsepintaista taipumusta.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c4a9676e06_0_87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Would</a:t>
            </a:r>
            <a:endParaRPr/>
          </a:p>
        </p:txBody>
      </p:sp>
      <p:sp>
        <p:nvSpPr>
          <p:cNvPr id="176" name="Google Shape;176;g1c4a9676e06_0_8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7" name="Google Shape;177;g1c4a9676e06_0_8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78" name="Google Shape;178;g1c4a9676e06_0_87"/>
          <p:cNvSpPr txBox="1">
            <a:spLocks noGrp="1"/>
          </p:cNvSpPr>
          <p:nvPr>
            <p:ph type="body" idx="1"/>
          </p:nvPr>
        </p:nvSpPr>
        <p:spPr>
          <a:xfrm>
            <a:off x="1676400" y="3730525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b="1" dirty="0" err="1"/>
              <a:t>do</a:t>
            </a:r>
            <a:r>
              <a:rPr lang="fi-FI" dirty="0"/>
              <a:t> it </a:t>
            </a:r>
            <a:r>
              <a:rPr lang="fi-FI" dirty="0" err="1"/>
              <a:t>if</a:t>
            </a:r>
            <a:r>
              <a:rPr lang="fi-FI" dirty="0"/>
              <a:t> I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Perustapaus: Konditionaalin päälauseissa 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vastaa </a:t>
            </a:r>
            <a:r>
              <a:rPr lang="fi-FI" i="1" dirty="0">
                <a:solidFill>
                  <a:schemeClr val="bg2"/>
                </a:solidFill>
              </a:rPr>
              <a:t>isi</a:t>
            </a:r>
            <a:r>
              <a:rPr lang="fi-FI" dirty="0">
                <a:solidFill>
                  <a:schemeClr val="bg2"/>
                </a:solidFill>
              </a:rPr>
              <a:t>-päätettä.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mum</a:t>
            </a:r>
            <a:r>
              <a:rPr lang="fi-FI" dirty="0"/>
              <a:t>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b="1" dirty="0" err="1"/>
              <a:t>sleep</a:t>
            </a:r>
            <a:r>
              <a:rPr lang="fi-FI" b="1" dirty="0"/>
              <a:t> </a:t>
            </a:r>
            <a:r>
              <a:rPr lang="fi-FI" dirty="0" err="1"/>
              <a:t>late</a:t>
            </a:r>
            <a:r>
              <a:rPr lang="fi-FI" dirty="0"/>
              <a:t> at </a:t>
            </a:r>
            <a:r>
              <a:rPr lang="fi-FI" dirty="0" err="1"/>
              <a:t>weekends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ilmaisee myös tapaa menneisyydessä (vrt. </a:t>
            </a:r>
            <a:r>
              <a:rPr lang="fi-FI" b="1" dirty="0" err="1">
                <a:solidFill>
                  <a:schemeClr val="bg2"/>
                </a:solidFill>
              </a:rPr>
              <a:t>used</a:t>
            </a:r>
            <a:r>
              <a:rPr lang="fi-FI" b="1" dirty="0">
                <a:solidFill>
                  <a:schemeClr val="bg2"/>
                </a:solidFill>
              </a:rPr>
              <a:t> to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).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</a:pPr>
            <a:r>
              <a:rPr lang="fi-FI" dirty="0">
                <a:solidFill>
                  <a:schemeClr val="tx1"/>
                </a:solidFill>
              </a:rPr>
              <a:t>If </a:t>
            </a:r>
            <a:r>
              <a:rPr lang="fi-FI" dirty="0" err="1">
                <a:solidFill>
                  <a:schemeClr val="tx1"/>
                </a:solidFill>
              </a:rPr>
              <a:t>she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would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err="1">
                <a:solidFill>
                  <a:schemeClr val="tx1"/>
                </a:solidFill>
              </a:rPr>
              <a:t>try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harder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we’d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able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do</a:t>
            </a:r>
            <a:r>
              <a:rPr lang="fi-FI" dirty="0">
                <a:solidFill>
                  <a:schemeClr val="tx1"/>
                </a:solidFill>
              </a:rPr>
              <a:t> it.</a:t>
            </a:r>
            <a:endParaRPr dirty="0">
              <a:solidFill>
                <a:schemeClr val="tx1"/>
              </a:solidFill>
            </a:endParaRPr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-lauseessa 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tarkoittaa </a:t>
            </a:r>
            <a:r>
              <a:rPr lang="fi-FI" i="1" dirty="0">
                <a:solidFill>
                  <a:schemeClr val="bg2"/>
                </a:solidFill>
              </a:rPr>
              <a:t>viitsisi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c4a9676e06_0_95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Shall</a:t>
            </a:r>
            <a:endParaRPr/>
          </a:p>
        </p:txBody>
      </p:sp>
      <p:sp>
        <p:nvSpPr>
          <p:cNvPr id="184" name="Google Shape;184;g1c4a9676e06_0_9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5" name="Google Shape;185;g1c4a9676e06_0_9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86" name="Google Shape;186;g1c4a9676e06_0_9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/>
              <a:t>go </a:t>
            </a:r>
            <a:r>
              <a:rPr lang="fi-FI" dirty="0" err="1"/>
              <a:t>now</a:t>
            </a:r>
            <a:r>
              <a:rPr lang="fi-FI" dirty="0"/>
              <a:t>?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Perustapaus: </a:t>
            </a:r>
            <a:r>
              <a:rPr lang="fi-FI" b="1" dirty="0" err="1">
                <a:solidFill>
                  <a:schemeClr val="bg2"/>
                </a:solidFill>
              </a:rPr>
              <a:t>Shall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on käytössä ensimmäisen persoonan (</a:t>
            </a:r>
            <a:r>
              <a:rPr lang="fi-FI" b="1" dirty="0">
                <a:solidFill>
                  <a:schemeClr val="bg2"/>
                </a:solidFill>
              </a:rPr>
              <a:t>I</a:t>
            </a:r>
            <a:r>
              <a:rPr lang="fi-FI" dirty="0">
                <a:solidFill>
                  <a:schemeClr val="bg2"/>
                </a:solidFill>
              </a:rPr>
              <a:t> ja </a:t>
            </a:r>
            <a:r>
              <a:rPr lang="fi-FI" b="1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) kohteliaissa kysymyksissä.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b="1" dirty="0" err="1"/>
              <a:t>overcome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Vanhahtavassa kielessä se on futuurin apuverbi 1. persoonassa.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punished</a:t>
            </a:r>
            <a:r>
              <a:rPr lang="fi-FI" dirty="0"/>
              <a:t> for </a:t>
            </a:r>
            <a:r>
              <a:rPr lang="fi-FI" dirty="0" err="1"/>
              <a:t>this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Muissa persoonissa se ilmaisee uhkausta, lupausta tai kieltoa. Tämä on myös vanhahtavaa ja juhlallista tyyliä.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4a9676e06_0_102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Should</a:t>
            </a:r>
            <a:endParaRPr/>
          </a:p>
        </p:txBody>
      </p:sp>
      <p:sp>
        <p:nvSpPr>
          <p:cNvPr id="192" name="Google Shape;192;g1c4a9676e06_0_10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sp>
        <p:nvSpPr>
          <p:cNvPr id="193" name="Google Shape;193;g1c4a9676e06_0_10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94" name="Google Shape;194;g1c4a9676e06_0_10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talk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later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Perustapaus: 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tarkoittaa </a:t>
            </a:r>
            <a:r>
              <a:rPr lang="fi-FI" i="1" dirty="0">
                <a:solidFill>
                  <a:schemeClr val="bg2"/>
                </a:solidFill>
              </a:rPr>
              <a:t>pitäisi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If I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should</a:t>
            </a:r>
            <a:r>
              <a:rPr lang="fi-FI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be</a:t>
            </a:r>
            <a:r>
              <a:rPr lang="fi-FI" dirty="0"/>
              <a:t> </a:t>
            </a:r>
            <a:r>
              <a:rPr lang="fi-FI" dirty="0" err="1"/>
              <a:t>late</a:t>
            </a:r>
            <a:r>
              <a:rPr lang="fi-FI" dirty="0"/>
              <a:t>, </a:t>
            </a:r>
            <a:r>
              <a:rPr lang="fi-FI" dirty="0" err="1"/>
              <a:t>wait</a:t>
            </a:r>
            <a:r>
              <a:rPr lang="fi-FI" dirty="0"/>
              <a:t> for me.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-lauseissa 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tarkoittaa </a:t>
            </a:r>
            <a:r>
              <a:rPr lang="fi-FI" i="1" dirty="0">
                <a:solidFill>
                  <a:schemeClr val="bg2"/>
                </a:solidFill>
              </a:rPr>
              <a:t>sattua</a:t>
            </a:r>
            <a:r>
              <a:rPr lang="fi-FI" dirty="0">
                <a:solidFill>
                  <a:schemeClr val="bg2"/>
                </a:solidFill>
              </a:rPr>
              <a:t> (“en usko mutta jos…”)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If voi myös jäädä pois: </a:t>
            </a:r>
            <a:r>
              <a:rPr lang="fi-FI" b="1" dirty="0">
                <a:solidFill>
                  <a:schemeClr val="bg2"/>
                </a:solidFill>
              </a:rPr>
              <a:t>If it 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happen</a:t>
            </a:r>
            <a:r>
              <a:rPr lang="fi-FI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it </a:t>
            </a:r>
            <a:r>
              <a:rPr lang="fi-FI" b="1" dirty="0" err="1">
                <a:solidFill>
                  <a:schemeClr val="bg2"/>
                </a:solidFill>
              </a:rPr>
              <a:t>happen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It is </a:t>
            </a:r>
            <a:r>
              <a:rPr lang="fi-FI" dirty="0" err="1"/>
              <a:t>strange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he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say</a:t>
            </a:r>
            <a:r>
              <a:rPr lang="fi-FI" dirty="0"/>
              <a:t> so. 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Mielipiteen ilmaisussa 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korostaa sivulauseessa, että kyseessä on puhujan ajatus, ei fakta. 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Myös tavallinen muoto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käy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It’s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strange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 he </a:t>
            </a:r>
            <a:r>
              <a:rPr lang="fi-FI" b="1" dirty="0" err="1">
                <a:solidFill>
                  <a:schemeClr val="bg2"/>
                </a:solidFill>
              </a:rPr>
              <a:t>said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so.)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4a9676e06_0_109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Will, would, shall and should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Practise.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c4a9676e06_0_10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201" name="Google Shape;201;g1c4a9676e06_0_10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202" name="Google Shape;202;g1c4a9676e06_0_10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609600" algn="l" rtl="0">
              <a:spcBef>
                <a:spcPts val="2000"/>
              </a:spcBef>
              <a:spcAft>
                <a:spcPts val="0"/>
              </a:spcAft>
              <a:buSzPts val="6000"/>
              <a:buAutoNum type="arabicPeriod"/>
            </a:pPr>
            <a:r>
              <a:rPr lang="fi-FI" dirty="0"/>
              <a:t> Aina sinä haluat viimeisen sanan.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always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want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get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last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word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2. Tämä tahra ei lähde millään pois.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This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stain</a:t>
            </a:r>
            <a:r>
              <a:rPr lang="fi-FI" dirty="0">
                <a:solidFill>
                  <a:schemeClr val="bg2"/>
                </a:solidFill>
              </a:rPr>
              <a:t> just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off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3. Minulla oli tapana laulaa suihkussa, kun olin nuorempi.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sing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used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sing</a:t>
            </a:r>
            <a:r>
              <a:rPr lang="fi-FI" dirty="0">
                <a:solidFill>
                  <a:schemeClr val="bg2"/>
                </a:solidFill>
              </a:rPr>
              <a:t> in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shower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younger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4. Jos viitsisit siivota huoneesi, olisin kerrankin iloinen.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clean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room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I’d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happy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once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4a9676e06_0_116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Will, would, shall and should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Practise.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c4a9676e06_0_11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  <p:sp>
        <p:nvSpPr>
          <p:cNvPr id="209" name="Google Shape;209;g1c4a9676e06_0_1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210" name="Google Shape;210;g1c4a9676e06_0_11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Avaanko ikkunan?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Shall</a:t>
            </a:r>
            <a:r>
              <a:rPr lang="fi-FI" dirty="0">
                <a:solidFill>
                  <a:schemeClr val="bg2"/>
                </a:solidFill>
              </a:rPr>
              <a:t> I open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window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Maksat vielä tästä!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shall</a:t>
            </a:r>
            <a:r>
              <a:rPr lang="fi-FI" dirty="0">
                <a:solidFill>
                  <a:schemeClr val="bg2"/>
                </a:solidFill>
              </a:rPr>
              <a:t> (/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pay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this</a:t>
            </a:r>
            <a:r>
              <a:rPr lang="fi-FI" dirty="0">
                <a:solidFill>
                  <a:schemeClr val="bg2"/>
                </a:solidFill>
              </a:rPr>
              <a:t>!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7. Jos sattuisit näkemään sen, anna se minulle.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see</a:t>
            </a:r>
            <a:r>
              <a:rPr lang="fi-FI" dirty="0">
                <a:solidFill>
                  <a:schemeClr val="bg2"/>
                </a:solidFill>
              </a:rPr>
              <a:t> it, </a:t>
            </a:r>
            <a:r>
              <a:rPr lang="fi-FI" dirty="0" err="1">
                <a:solidFill>
                  <a:schemeClr val="bg2"/>
                </a:solidFill>
              </a:rPr>
              <a:t>give</a:t>
            </a:r>
            <a:r>
              <a:rPr lang="fi-FI" dirty="0">
                <a:solidFill>
                  <a:schemeClr val="bg2"/>
                </a:solidFill>
              </a:rPr>
              <a:t> it to 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8. On sääli, että opettajamme on niin hiljainen.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It’s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pity</a:t>
            </a:r>
            <a:r>
              <a:rPr lang="fi-FI" dirty="0">
                <a:solidFill>
                  <a:schemeClr val="bg2"/>
                </a:solidFill>
              </a:rPr>
              <a:t> (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) </a:t>
            </a:r>
            <a:r>
              <a:rPr lang="fi-FI" dirty="0" err="1">
                <a:solidFill>
                  <a:schemeClr val="bg2"/>
                </a:solidFill>
              </a:rPr>
              <a:t>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teacher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/ is </a:t>
            </a:r>
            <a:r>
              <a:rPr lang="fi-FI" dirty="0" err="1">
                <a:solidFill>
                  <a:schemeClr val="bg2"/>
                </a:solidFill>
              </a:rPr>
              <a:t>so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quie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t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48a9d6347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B</a:t>
            </a:r>
            <a:r>
              <a:rPr lang="fi-FI"/>
              <a:t>e, do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and</a:t>
            </a:r>
            <a:r>
              <a:rPr lang="fi-FI"/>
              <a:t> have</a:t>
            </a:r>
            <a:endParaRPr/>
          </a:p>
        </p:txBody>
      </p:sp>
      <p:sp>
        <p:nvSpPr>
          <p:cNvPr id="93" name="Google Shape;93;gc48a9d6347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4" name="Google Shape;94;gc48a9d6347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95" name="Google Shape;95;gc48a9d6347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</a:rPr>
              <a:t>Read 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sentences</a:t>
            </a:r>
            <a:r>
              <a:rPr lang="fi-FI" b="1" dirty="0">
                <a:solidFill>
                  <a:schemeClr val="bg2"/>
                </a:solidFill>
              </a:rPr>
              <a:t> and </a:t>
            </a:r>
            <a:r>
              <a:rPr lang="fi-FI" b="1" dirty="0" err="1">
                <a:solidFill>
                  <a:schemeClr val="bg2"/>
                </a:solidFill>
              </a:rPr>
              <a:t>translate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them</a:t>
            </a:r>
            <a:r>
              <a:rPr lang="fi-FI" b="1" dirty="0">
                <a:solidFill>
                  <a:schemeClr val="bg2"/>
                </a:solidFill>
              </a:rPr>
              <a:t> into </a:t>
            </a:r>
            <a:r>
              <a:rPr lang="fi-FI" b="1" dirty="0" err="1">
                <a:solidFill>
                  <a:schemeClr val="bg2"/>
                </a:solidFill>
              </a:rPr>
              <a:t>Finnish</a:t>
            </a:r>
            <a:r>
              <a:rPr lang="fi-FI" b="1" dirty="0">
                <a:solidFill>
                  <a:schemeClr val="bg2"/>
                </a:solidFill>
              </a:rPr>
              <a:t>.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to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I </a:t>
            </a:r>
            <a:r>
              <a:rPr lang="fi-FI" dirty="0" err="1"/>
              <a:t>heard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doorbell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it </a:t>
            </a:r>
            <a:r>
              <a:rPr lang="fi-FI" dirty="0" err="1"/>
              <a:t>whether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it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But</a:t>
            </a:r>
            <a:r>
              <a:rPr lang="fi-FI" dirty="0"/>
              <a:t> I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say</a:t>
            </a:r>
            <a:r>
              <a:rPr lang="fi-FI" dirty="0"/>
              <a:t> I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late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saw</a:t>
            </a:r>
            <a:r>
              <a:rPr lang="fi-FI" dirty="0"/>
              <a:t> it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my </a:t>
            </a:r>
            <a:r>
              <a:rPr lang="fi-FI" dirty="0" err="1"/>
              <a:t>bike</a:t>
            </a:r>
            <a:r>
              <a:rPr lang="fi-FI" dirty="0"/>
              <a:t> </a:t>
            </a:r>
            <a:r>
              <a:rPr lang="fi-FI" dirty="0" err="1"/>
              <a:t>fixed</a:t>
            </a:r>
            <a:r>
              <a:rPr lang="fi-FI" dirty="0"/>
              <a:t> </a:t>
            </a:r>
            <a:r>
              <a:rPr lang="fi-FI" dirty="0" err="1"/>
              <a:t>soon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brother</a:t>
            </a:r>
            <a:r>
              <a:rPr lang="fi-FI" dirty="0"/>
              <a:t> look at it </a:t>
            </a:r>
            <a:r>
              <a:rPr lang="fi-FI" dirty="0" err="1"/>
              <a:t>first</a:t>
            </a:r>
            <a:r>
              <a:rPr lang="fi-FI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4a9676e06_0_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Be, do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and</a:t>
            </a:r>
            <a:r>
              <a:rPr lang="fi-FI"/>
              <a:t> have</a:t>
            </a:r>
            <a:endParaRPr/>
          </a:p>
        </p:txBody>
      </p:sp>
      <p:sp>
        <p:nvSpPr>
          <p:cNvPr id="101" name="Google Shape;101;g1c4a9676e06_0_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2" name="Google Shape;102;g1c4a9676e06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03" name="Google Shape;103;g1c4a9676e06_0_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</a:t>
            </a:r>
            <a:r>
              <a:rPr lang="fi-FI" sz="5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fi-FI" sz="5600" dirty="0" err="1"/>
              <a:t>was</a:t>
            </a:r>
            <a:r>
              <a:rPr lang="fi-FI" sz="5600" dirty="0"/>
              <a:t> </a:t>
            </a:r>
            <a:r>
              <a:rPr lang="fi-FI" sz="5600" dirty="0" err="1"/>
              <a:t>about</a:t>
            </a:r>
            <a:r>
              <a:rPr lang="fi-FI" sz="5600" dirty="0"/>
              <a:t> to </a:t>
            </a:r>
            <a:r>
              <a:rPr lang="fi-FI" sz="5600" dirty="0" err="1"/>
              <a:t>leave</a:t>
            </a:r>
            <a:r>
              <a:rPr lang="fi-FI" sz="5600" dirty="0"/>
              <a:t> </a:t>
            </a:r>
            <a:r>
              <a:rPr lang="fi-FI" sz="5600" dirty="0" err="1"/>
              <a:t>when</a:t>
            </a:r>
            <a:r>
              <a:rPr lang="fi-FI" sz="5600" dirty="0"/>
              <a:t> I </a:t>
            </a:r>
            <a:r>
              <a:rPr lang="fi-FI" sz="5600" dirty="0" err="1"/>
              <a:t>heard</a:t>
            </a:r>
            <a:r>
              <a:rPr lang="fi-FI" sz="5600" dirty="0"/>
              <a:t> </a:t>
            </a:r>
            <a:r>
              <a:rPr lang="fi-FI" sz="5600" dirty="0" err="1"/>
              <a:t>the</a:t>
            </a:r>
            <a:r>
              <a:rPr lang="fi-FI" sz="5600" dirty="0"/>
              <a:t> </a:t>
            </a:r>
            <a:r>
              <a:rPr lang="fi-FI" sz="5600" dirty="0" err="1"/>
              <a:t>doorbell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 err="1"/>
              <a:t>You</a:t>
            </a:r>
            <a:r>
              <a:rPr lang="fi-FI" sz="5600" dirty="0"/>
              <a:t> </a:t>
            </a:r>
            <a:r>
              <a:rPr lang="fi-FI" sz="5600" dirty="0" err="1"/>
              <a:t>are</a:t>
            </a:r>
            <a:r>
              <a:rPr lang="fi-FI" sz="5600" dirty="0"/>
              <a:t> to </a:t>
            </a:r>
            <a:r>
              <a:rPr lang="fi-FI" sz="5600" dirty="0" err="1"/>
              <a:t>do</a:t>
            </a:r>
            <a:r>
              <a:rPr lang="fi-FI" sz="5600" dirty="0"/>
              <a:t> it </a:t>
            </a:r>
            <a:r>
              <a:rPr lang="fi-FI" sz="5600" dirty="0" err="1"/>
              <a:t>whether</a:t>
            </a:r>
            <a:r>
              <a:rPr lang="fi-FI" sz="5600" dirty="0"/>
              <a:t> </a:t>
            </a:r>
            <a:r>
              <a:rPr lang="fi-FI" sz="5600" dirty="0" err="1"/>
              <a:t>you</a:t>
            </a:r>
            <a:r>
              <a:rPr lang="fi-FI" sz="5600" dirty="0"/>
              <a:t> </a:t>
            </a:r>
            <a:r>
              <a:rPr lang="fi-FI" sz="5600" dirty="0" err="1"/>
              <a:t>like</a:t>
            </a:r>
            <a:r>
              <a:rPr lang="fi-FI" sz="5600" dirty="0"/>
              <a:t> it </a:t>
            </a:r>
            <a:r>
              <a:rPr lang="fi-FI" sz="5600" dirty="0" err="1"/>
              <a:t>or</a:t>
            </a:r>
            <a:r>
              <a:rPr lang="fi-FI" sz="5600" dirty="0"/>
              <a:t> </a:t>
            </a:r>
            <a:r>
              <a:rPr lang="fi-FI" sz="5600" dirty="0" err="1"/>
              <a:t>not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 err="1"/>
              <a:t>But</a:t>
            </a:r>
            <a:r>
              <a:rPr lang="fi-FI" sz="5600" dirty="0"/>
              <a:t> I </a:t>
            </a:r>
            <a:r>
              <a:rPr lang="fi-FI" sz="5600" dirty="0" err="1"/>
              <a:t>did</a:t>
            </a:r>
            <a:r>
              <a:rPr lang="fi-FI" sz="5600" dirty="0"/>
              <a:t> </a:t>
            </a:r>
            <a:r>
              <a:rPr lang="fi-FI" sz="5600" dirty="0" err="1"/>
              <a:t>say</a:t>
            </a:r>
            <a:r>
              <a:rPr lang="fi-FI" sz="5600" dirty="0"/>
              <a:t> I </a:t>
            </a:r>
            <a:r>
              <a:rPr lang="fi-FI" sz="5600" dirty="0" err="1"/>
              <a:t>might</a:t>
            </a:r>
            <a:r>
              <a:rPr lang="fi-FI" sz="5600" dirty="0"/>
              <a:t> </a:t>
            </a:r>
            <a:r>
              <a:rPr lang="fi-FI" sz="5600" dirty="0" err="1"/>
              <a:t>be</a:t>
            </a:r>
            <a:r>
              <a:rPr lang="fi-FI" sz="5600" dirty="0"/>
              <a:t> </a:t>
            </a:r>
            <a:r>
              <a:rPr lang="fi-FI" sz="5600" dirty="0" err="1"/>
              <a:t>late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 err="1"/>
              <a:t>We</a:t>
            </a:r>
            <a:r>
              <a:rPr lang="fi-FI" sz="5600" dirty="0"/>
              <a:t> </a:t>
            </a:r>
            <a:r>
              <a:rPr lang="fi-FI" sz="5600" dirty="0" err="1"/>
              <a:t>saw</a:t>
            </a:r>
            <a:r>
              <a:rPr lang="fi-FI" sz="5600" dirty="0"/>
              <a:t> it </a:t>
            </a:r>
            <a:r>
              <a:rPr lang="fi-FI" sz="5600" dirty="0" err="1"/>
              <a:t>but</a:t>
            </a:r>
            <a:r>
              <a:rPr lang="fi-FI" sz="5600" dirty="0"/>
              <a:t> </a:t>
            </a:r>
            <a:r>
              <a:rPr lang="fi-FI" sz="5600" dirty="0" err="1"/>
              <a:t>so</a:t>
            </a:r>
            <a:r>
              <a:rPr lang="fi-FI" sz="5600" dirty="0"/>
              <a:t> </a:t>
            </a:r>
            <a:r>
              <a:rPr lang="fi-FI" sz="5600" dirty="0" err="1"/>
              <a:t>did</a:t>
            </a:r>
            <a:r>
              <a:rPr lang="fi-FI" sz="5600" dirty="0"/>
              <a:t> </a:t>
            </a:r>
            <a:r>
              <a:rPr lang="fi-FI" sz="5600" dirty="0" err="1"/>
              <a:t>they</a:t>
            </a:r>
            <a:r>
              <a:rPr lang="fi-FI" sz="5600" dirty="0"/>
              <a:t>. 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 err="1"/>
              <a:t>I’ll</a:t>
            </a:r>
            <a:r>
              <a:rPr lang="fi-FI" sz="5600" dirty="0"/>
              <a:t> </a:t>
            </a:r>
            <a:r>
              <a:rPr lang="fi-FI" sz="5600" dirty="0" err="1"/>
              <a:t>have</a:t>
            </a:r>
            <a:r>
              <a:rPr lang="fi-FI" sz="5600" dirty="0"/>
              <a:t> my </a:t>
            </a:r>
            <a:r>
              <a:rPr lang="fi-FI" sz="5600" dirty="0" err="1"/>
              <a:t>bike</a:t>
            </a:r>
            <a:r>
              <a:rPr lang="fi-FI" sz="5600" dirty="0"/>
              <a:t> </a:t>
            </a:r>
            <a:r>
              <a:rPr lang="fi-FI" sz="5600" dirty="0" err="1"/>
              <a:t>fixed</a:t>
            </a:r>
            <a:r>
              <a:rPr lang="fi-FI" sz="5600" dirty="0"/>
              <a:t> </a:t>
            </a:r>
            <a:r>
              <a:rPr lang="fi-FI" sz="5600" dirty="0" err="1"/>
              <a:t>soon</a:t>
            </a:r>
            <a:r>
              <a:rPr lang="fi-FI" sz="5600" dirty="0"/>
              <a:t>.</a:t>
            </a:r>
            <a:endParaRPr sz="5600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600" dirty="0" err="1"/>
              <a:t>Why</a:t>
            </a:r>
            <a:r>
              <a:rPr lang="fi-FI" sz="5600" dirty="0"/>
              <a:t> </a:t>
            </a:r>
            <a:r>
              <a:rPr lang="fi-FI" sz="5600" dirty="0" err="1"/>
              <a:t>don’t</a:t>
            </a:r>
            <a:r>
              <a:rPr lang="fi-FI" sz="5600" dirty="0"/>
              <a:t> </a:t>
            </a:r>
            <a:r>
              <a:rPr lang="fi-FI" sz="5600" dirty="0" err="1"/>
              <a:t>you</a:t>
            </a:r>
            <a:r>
              <a:rPr lang="fi-FI" sz="5600" dirty="0"/>
              <a:t> </a:t>
            </a:r>
            <a:r>
              <a:rPr lang="fi-FI" sz="5600" dirty="0" err="1"/>
              <a:t>have</a:t>
            </a:r>
            <a:r>
              <a:rPr lang="fi-FI" sz="5600" dirty="0"/>
              <a:t> </a:t>
            </a:r>
            <a:r>
              <a:rPr lang="fi-FI" sz="5600" dirty="0" err="1"/>
              <a:t>your</a:t>
            </a:r>
            <a:r>
              <a:rPr lang="fi-FI" sz="5600" dirty="0"/>
              <a:t> </a:t>
            </a:r>
            <a:r>
              <a:rPr lang="fi-FI" sz="5600" dirty="0" err="1"/>
              <a:t>brother</a:t>
            </a:r>
            <a:r>
              <a:rPr lang="fi-FI" sz="5600" dirty="0"/>
              <a:t> look at it </a:t>
            </a:r>
            <a:r>
              <a:rPr lang="fi-FI" sz="5600" dirty="0" err="1"/>
              <a:t>first</a:t>
            </a:r>
            <a:r>
              <a:rPr lang="fi-FI" sz="5600" dirty="0"/>
              <a:t>?</a:t>
            </a:r>
            <a:endParaRPr sz="5600" dirty="0"/>
          </a:p>
        </p:txBody>
      </p:sp>
      <p:sp>
        <p:nvSpPr>
          <p:cNvPr id="104" name="Google Shape;104;g1c4a9676e06_0_0"/>
          <p:cNvSpPr txBox="1">
            <a:spLocks noGrp="1"/>
          </p:cNvSpPr>
          <p:nvPr>
            <p:ph type="body" idx="2"/>
          </p:nvPr>
        </p:nvSpPr>
        <p:spPr>
          <a:xfrm>
            <a:off x="13041150" y="3061051"/>
            <a:ext cx="10069500" cy="91944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O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li</a:t>
            </a:r>
            <a:r>
              <a:rPr lang="fi-FI" dirty="0">
                <a:solidFill>
                  <a:schemeClr val="bg2"/>
                </a:solidFill>
              </a:rPr>
              <a:t>n juuri lähdössä, kun kuulin ovikellon.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Sinun on se tehtävä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,</a:t>
            </a:r>
            <a:r>
              <a:rPr lang="fi-FI" dirty="0">
                <a:solidFill>
                  <a:schemeClr val="bg2"/>
                </a:solidFill>
              </a:rPr>
              <a:t> halusit tai et.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Mutta sanoin kyllä, että voisin olla myöhässä.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Näimme sen, mutta niin näkivät hekin.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Korjautan pyöräni pian.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2"/>
                </a:solidFill>
              </a:rPr>
              <a:t>Miksi et pyytäisi veljeäsi katsomaan sitä ensin?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4a9676e06_0_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</a:t>
            </a:r>
            <a:endParaRPr/>
          </a:p>
        </p:txBody>
      </p:sp>
      <p:sp>
        <p:nvSpPr>
          <p:cNvPr id="110" name="Google Shape;110;g1c4a9676e06_0_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g1c4a9676e06_0_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12" name="Google Shape;112;g1c4a9676e06_0_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</a:t>
            </a:r>
            <a:r>
              <a:rPr lang="fi-FI" dirty="0" err="1"/>
              <a:t>e</a:t>
            </a:r>
            <a:r>
              <a:rPr lang="fi-FI" dirty="0"/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to </a:t>
            </a:r>
            <a:r>
              <a:rPr lang="fi-FI" b="1" dirty="0" err="1"/>
              <a:t>take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stone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alarm</a:t>
            </a:r>
            <a:r>
              <a:rPr lang="fi-FI" dirty="0"/>
              <a:t> </a:t>
            </a:r>
            <a:r>
              <a:rPr lang="fi-FI" dirty="0" err="1"/>
              <a:t>went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about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–</a:t>
            </a:r>
            <a:r>
              <a:rPr lang="fi-FI" dirty="0">
                <a:solidFill>
                  <a:schemeClr val="bg2"/>
                </a:solidFill>
              </a:rPr>
              <a:t> olla tekemäisillään jotain, olla aikeissa tehdä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Tämä ilmaus on useimmiten käytössä imperfektissä.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to </a:t>
            </a:r>
            <a:r>
              <a:rPr lang="fi-FI" b="1" dirty="0" err="1"/>
              <a:t>say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sorry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–</a:t>
            </a:r>
            <a:r>
              <a:rPr lang="fi-FI" dirty="0">
                <a:solidFill>
                  <a:schemeClr val="bg2"/>
                </a:solidFill>
              </a:rPr>
              <a:t> olla määrä tehdä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4a9676e06_0_38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Do</a:t>
            </a:r>
            <a:endParaRPr/>
          </a:p>
        </p:txBody>
      </p:sp>
      <p:sp>
        <p:nvSpPr>
          <p:cNvPr id="118" name="Google Shape;118;g1c4a9676e06_0_38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1c4a9676e06_0_3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0" name="Google Shape;120;g1c4a9676e06_0_38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late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I </a:t>
            </a:r>
            <a:r>
              <a:rPr lang="fi-FI" b="1" dirty="0" err="1"/>
              <a:t>did</a:t>
            </a:r>
            <a:r>
              <a:rPr lang="fi-FI" b="1" dirty="0"/>
              <a:t> </a:t>
            </a:r>
            <a:r>
              <a:rPr lang="fi-FI" b="1" dirty="0" err="1"/>
              <a:t>try</a:t>
            </a:r>
            <a:r>
              <a:rPr lang="fi-FI" dirty="0"/>
              <a:t> my </a:t>
            </a:r>
            <a:r>
              <a:rPr lang="fi-FI" dirty="0" err="1"/>
              <a:t>bes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t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 voi vahvistaa varsinaista verbiä (“kyllä minä yritin”)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try</a:t>
            </a:r>
            <a:r>
              <a:rPr lang="fi-FI" dirty="0"/>
              <a:t> to help and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b="1" dirty="0" err="1"/>
              <a:t>does</a:t>
            </a:r>
            <a:r>
              <a:rPr lang="fi-FI" b="1" dirty="0"/>
              <a:t> </a:t>
            </a:r>
            <a:r>
              <a:rPr lang="fi-FI" dirty="0" err="1"/>
              <a:t>she</a:t>
            </a:r>
            <a:r>
              <a:rPr lang="fi-FI" dirty="0"/>
              <a:t>. 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-verbillä voi korvata varsinaisen verbin, jottei sitä tarvitse toistaa.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Kuva 4" descr="Kuva, joka sisältää kohteen taivas, ulko, maa, henkilö&#10;&#10;Kuvaus luotu automaattisesti">
            <a:extLst>
              <a:ext uri="{FF2B5EF4-FFF2-40B4-BE49-F238E27FC236}">
                <a16:creationId xmlns:a16="http://schemas.microsoft.com/office/drawing/2014/main" id="{0D66214A-26C3-4C38-8EAE-1C2C02FA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087" y="3061052"/>
            <a:ext cx="11039708" cy="735980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46FE6C5-96A6-D15E-03A0-2D36C0F7E6BD}"/>
              </a:ext>
            </a:extLst>
          </p:cNvPr>
          <p:cNvSpPr txBox="1"/>
          <p:nvPr/>
        </p:nvSpPr>
        <p:spPr>
          <a:xfrm>
            <a:off x="11878465" y="12585589"/>
            <a:ext cx="1088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Getty </a:t>
            </a:r>
            <a:r>
              <a:rPr lang="fi-FI" sz="12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lang="fi-FI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sz="12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RichVintage</a:t>
            </a:r>
            <a:endParaRPr lang="fi-FI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4a9676e06_0_4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Have</a:t>
            </a:r>
            <a:endParaRPr/>
          </a:p>
        </p:txBody>
      </p:sp>
      <p:sp>
        <p:nvSpPr>
          <p:cNvPr id="127" name="Google Shape;127;g1c4a9676e06_0_4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g1c4a9676e06_0_4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29" name="Google Shape;129;g1c4a9676e06_0_4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this</a:t>
            </a:r>
            <a:r>
              <a:rPr lang="fi-FI" b="1" dirty="0"/>
              <a:t> </a:t>
            </a:r>
            <a:r>
              <a:rPr lang="fi-FI" b="1" dirty="0" err="1"/>
              <a:t>text</a:t>
            </a:r>
            <a:r>
              <a:rPr lang="fi-FI" b="1" dirty="0"/>
              <a:t> </a:t>
            </a:r>
            <a:r>
              <a:rPr lang="fi-FI" b="1" dirty="0" err="1"/>
              <a:t>checked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I </a:t>
            </a:r>
            <a:r>
              <a:rPr lang="fi-FI" dirty="0" err="1"/>
              <a:t>send</a:t>
            </a:r>
            <a:r>
              <a:rPr lang="fi-FI" dirty="0"/>
              <a:t> it.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something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–</a:t>
            </a:r>
            <a:r>
              <a:rPr lang="fi-FI" dirty="0">
                <a:solidFill>
                  <a:schemeClr val="bg2"/>
                </a:solidFill>
              </a:rPr>
              <a:t> teettää (“tarkistuttaa”)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Myös </a:t>
            </a:r>
            <a:r>
              <a:rPr lang="fi-FI" b="1" dirty="0" err="1">
                <a:solidFill>
                  <a:schemeClr val="bg2"/>
                </a:solidFill>
              </a:rPr>
              <a:t>get</a:t>
            </a:r>
            <a:r>
              <a:rPr lang="fi-FI" dirty="0">
                <a:solidFill>
                  <a:schemeClr val="bg2"/>
                </a:solidFill>
              </a:rPr>
              <a:t>-verbi on mahdollinen mutta puhekielinen.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He </a:t>
            </a:r>
            <a:r>
              <a:rPr lang="fi-FI" b="1" dirty="0" err="1"/>
              <a:t>had</a:t>
            </a:r>
            <a:r>
              <a:rPr lang="fi-FI" b="1" dirty="0"/>
              <a:t> a </a:t>
            </a:r>
            <a:r>
              <a:rPr lang="fi-FI" b="1" dirty="0" err="1"/>
              <a:t>doctor</a:t>
            </a:r>
            <a:r>
              <a:rPr lang="fi-FI" b="1" dirty="0"/>
              <a:t> </a:t>
            </a:r>
            <a:r>
              <a:rPr lang="fi-FI" b="1" dirty="0" err="1"/>
              <a:t>give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opinion</a:t>
            </a:r>
            <a:r>
              <a:rPr lang="fi-FI" dirty="0"/>
              <a:t>.</a:t>
            </a:r>
            <a:endParaRPr dirty="0"/>
          </a:p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somebody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–</a:t>
            </a:r>
            <a:r>
              <a:rPr lang="fi-FI" dirty="0">
                <a:solidFill>
                  <a:schemeClr val="bg2"/>
                </a:solidFill>
              </a:rPr>
              <a:t> pyytää jotakuta tekemään jotain</a:t>
            </a:r>
            <a:endParaRPr dirty="0">
              <a:solidFill>
                <a:schemeClr val="bg2"/>
              </a:solidFill>
            </a:endParaRPr>
          </a:p>
          <a:p>
            <a:pPr marL="704850" lvl="0" indent="-85725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2"/>
                </a:solidFill>
              </a:rPr>
              <a:t>Vrt</a:t>
            </a:r>
            <a:r>
              <a:rPr lang="fi-FI" dirty="0">
                <a:solidFill>
                  <a:schemeClr val="bg2"/>
                </a:solidFill>
              </a:rPr>
              <a:t>: 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a </a:t>
            </a:r>
            <a:r>
              <a:rPr lang="fi-FI" b="1" dirty="0" err="1">
                <a:solidFill>
                  <a:schemeClr val="bg2"/>
                </a:solidFill>
              </a:rPr>
              <a:t>doctor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give</a:t>
            </a:r>
            <a:r>
              <a:rPr lang="fi-FI" dirty="0">
                <a:solidFill>
                  <a:schemeClr val="bg2"/>
                </a:solidFill>
              </a:rPr>
              <a:t> &gt;&lt; </a:t>
            </a:r>
            <a:r>
              <a:rPr lang="fi-FI" b="1" dirty="0" err="1">
                <a:solidFill>
                  <a:schemeClr val="bg2"/>
                </a:solidFill>
              </a:rPr>
              <a:t>ask</a:t>
            </a:r>
            <a:r>
              <a:rPr lang="fi-FI" b="1" dirty="0">
                <a:solidFill>
                  <a:schemeClr val="bg2"/>
                </a:solidFill>
              </a:rPr>
              <a:t> a </a:t>
            </a:r>
            <a:r>
              <a:rPr lang="fi-FI" b="1" dirty="0" err="1">
                <a:solidFill>
                  <a:schemeClr val="bg2"/>
                </a:solidFill>
              </a:rPr>
              <a:t>doctor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u="sng" dirty="0">
                <a:solidFill>
                  <a:schemeClr val="bg2"/>
                </a:solidFill>
              </a:rPr>
              <a:t>to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give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4a9676e06_0_5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Be, do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and</a:t>
            </a:r>
            <a:r>
              <a:rPr lang="fi-FI"/>
              <a:t> have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35" name="Google Shape;135;g1c4a9676e06_0_5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6" name="Google Shape;136;g1c4a9676e06_0_5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37" name="Google Shape;137;g1c4a9676e06_0_5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1. Opettaja oli juuri aloittamassa tuntia, kun tulin sisään.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teacher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about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start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lesson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came</a:t>
            </a:r>
            <a:r>
              <a:rPr lang="fi-FI" dirty="0">
                <a:solidFill>
                  <a:schemeClr val="bg2"/>
                </a:solidFill>
              </a:rPr>
              <a:t> in.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2. On vähällä, etten sano jotain, jota kadun.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I’m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about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say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something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regret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3. Cindy oli muistava tuon päivän lopun elämäänsä. 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>
                <a:solidFill>
                  <a:schemeClr val="bg2"/>
                </a:solidFill>
              </a:rPr>
              <a:t>		Cindy </a:t>
            </a:r>
            <a:r>
              <a:rPr lang="fi-FI" dirty="0" err="1">
                <a:solidFill>
                  <a:schemeClr val="bg2"/>
                </a:solidFill>
              </a:rPr>
              <a:t>was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remember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rest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her</a:t>
            </a:r>
            <a:r>
              <a:rPr lang="fi-FI" dirty="0">
                <a:solidFill>
                  <a:schemeClr val="bg2"/>
                </a:solidFill>
              </a:rPr>
              <a:t> life.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/>
              <a:t>4. Mutta kyllä äiti tietää, mitä teit.</a:t>
            </a: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But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mum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know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what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did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4a9676e06_0_5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Be, do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and</a:t>
            </a:r>
            <a:r>
              <a:rPr lang="fi-FI"/>
              <a:t> have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43" name="Google Shape;143;g1c4a9676e06_0_5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4" name="Google Shape;144;g1c4a9676e06_0_5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45" name="Google Shape;145;g1c4a9676e06_0_5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Menin sinne yksin, mutta niin menit sinäkin.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went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alone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but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did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Sinun pitäisi leikkauttaa hiuksesi.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hair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cut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7. Jonain päivänä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maalautan</a:t>
            </a:r>
            <a:r>
              <a:rPr lang="fi-FI" dirty="0"/>
              <a:t> autoni uudelleen.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One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I’ll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car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repainted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8. He pyysivät asiantuntijaa antamaan arvion.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an </a:t>
            </a:r>
            <a:r>
              <a:rPr lang="fi-FI" dirty="0" err="1">
                <a:solidFill>
                  <a:schemeClr val="bg2"/>
                </a:solidFill>
              </a:rPr>
              <a:t>expert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give</a:t>
            </a:r>
            <a:r>
              <a:rPr lang="fi-FI" dirty="0">
                <a:solidFill>
                  <a:schemeClr val="bg2"/>
                </a:solidFill>
              </a:rPr>
              <a:t> an </a:t>
            </a:r>
            <a:r>
              <a:rPr lang="fi-FI" dirty="0" err="1">
                <a:solidFill>
                  <a:schemeClr val="bg2"/>
                </a:solidFill>
              </a:rPr>
              <a:t>estimate</a:t>
            </a:r>
            <a:r>
              <a:rPr lang="fi-FI" dirty="0">
                <a:solidFill>
                  <a:schemeClr val="bg2"/>
                </a:solidFill>
              </a:rPr>
              <a:t>. / </a:t>
            </a:r>
            <a:r>
              <a:rPr lang="fi-FI" dirty="0" err="1">
                <a:solidFill>
                  <a:schemeClr val="bg2"/>
                </a:solidFill>
              </a:rPr>
              <a:t>They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asked</a:t>
            </a:r>
            <a:r>
              <a:rPr lang="fi-FI" dirty="0">
                <a:solidFill>
                  <a:schemeClr val="bg2"/>
                </a:solidFill>
              </a:rPr>
              <a:t> an </a:t>
            </a:r>
            <a:r>
              <a:rPr lang="fi-FI" dirty="0" err="1">
                <a:solidFill>
                  <a:schemeClr val="bg2"/>
                </a:solidFill>
              </a:rPr>
              <a:t>expert</a:t>
            </a:r>
            <a:r>
              <a:rPr lang="fi-FI" dirty="0">
                <a:solidFill>
                  <a:schemeClr val="bg2"/>
                </a:solidFill>
              </a:rPr>
              <a:t> to 		</a:t>
            </a:r>
            <a:r>
              <a:rPr lang="fi-FI" dirty="0" err="1">
                <a:solidFill>
                  <a:schemeClr val="bg2"/>
                </a:solidFill>
              </a:rPr>
              <a:t>give</a:t>
            </a:r>
            <a:r>
              <a:rPr lang="fi-FI" dirty="0">
                <a:solidFill>
                  <a:schemeClr val="bg2"/>
                </a:solidFill>
              </a:rPr>
              <a:t> an </a:t>
            </a:r>
            <a:r>
              <a:rPr lang="fi-FI" dirty="0" err="1">
                <a:solidFill>
                  <a:schemeClr val="bg2"/>
                </a:solidFill>
              </a:rPr>
              <a:t>estimate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4a9676e06_0_66"/>
          <p:cNvSpPr txBox="1">
            <a:spLocks noGrp="1"/>
          </p:cNvSpPr>
          <p:nvPr>
            <p:ph type="title"/>
          </p:nvPr>
        </p:nvSpPr>
        <p:spPr>
          <a:xfrm>
            <a:off x="1676400" y="7003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Will, would, shall and should</a:t>
            </a:r>
            <a:endParaRPr/>
          </a:p>
        </p:txBody>
      </p:sp>
      <p:sp>
        <p:nvSpPr>
          <p:cNvPr id="151" name="Google Shape;151;g1c4a9676e06_0_6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2" name="Google Shape;152;g1c4a9676e06_0_6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Insights Module 7 Grammar</a:t>
            </a:r>
            <a:endParaRPr/>
          </a:p>
        </p:txBody>
      </p:sp>
      <p:sp>
        <p:nvSpPr>
          <p:cNvPr id="153" name="Google Shape;153;g1c4a9676e06_0_6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4850" lvl="0" indent="-85725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R</a:t>
            </a:r>
            <a:r>
              <a:rPr lang="fi-FI" b="1" dirty="0">
                <a:solidFill>
                  <a:schemeClr val="bg2"/>
                </a:solidFill>
              </a:rPr>
              <a:t>ead </a:t>
            </a:r>
            <a:r>
              <a:rPr lang="fi-FI" b="1" dirty="0" err="1">
                <a:solidFill>
                  <a:schemeClr val="bg2"/>
                </a:solidFill>
              </a:rPr>
              <a:t>the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sentences</a:t>
            </a:r>
            <a:r>
              <a:rPr lang="fi-FI" b="1" dirty="0">
                <a:solidFill>
                  <a:schemeClr val="bg2"/>
                </a:solidFill>
              </a:rPr>
              <a:t> and </a:t>
            </a:r>
            <a:r>
              <a:rPr lang="fi-FI" b="1" dirty="0" err="1">
                <a:solidFill>
                  <a:schemeClr val="bg2"/>
                </a:solidFill>
              </a:rPr>
              <a:t>translate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them</a:t>
            </a:r>
            <a:r>
              <a:rPr lang="fi-FI" b="1" dirty="0">
                <a:solidFill>
                  <a:schemeClr val="bg2"/>
                </a:solidFill>
              </a:rPr>
              <a:t> into </a:t>
            </a:r>
            <a:r>
              <a:rPr lang="fi-FI" b="1" dirty="0" err="1">
                <a:solidFill>
                  <a:schemeClr val="bg2"/>
                </a:solidFill>
              </a:rPr>
              <a:t>Finnish</a:t>
            </a:r>
            <a:r>
              <a:rPr lang="fi-FI" b="1" dirty="0">
                <a:solidFill>
                  <a:schemeClr val="bg2"/>
                </a:solidFill>
              </a:rPr>
              <a:t>.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He’s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; he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help </a:t>
            </a:r>
            <a:r>
              <a:rPr lang="fi-FI" dirty="0" err="1"/>
              <a:t>others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When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young</a:t>
            </a:r>
            <a:r>
              <a:rPr lang="fi-FI" dirty="0"/>
              <a:t>, 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talk</a:t>
            </a:r>
            <a:r>
              <a:rPr lang="fi-FI" dirty="0"/>
              <a:t> to </a:t>
            </a:r>
            <a:r>
              <a:rPr lang="fi-FI" dirty="0" err="1"/>
              <a:t>strangers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I’d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grateful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shall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pass</a:t>
            </a:r>
            <a:r>
              <a:rPr lang="fi-FI" dirty="0"/>
              <a:t>!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hear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,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hi </a:t>
            </a:r>
            <a:r>
              <a:rPr lang="fi-FI" dirty="0" err="1"/>
              <a:t>from</a:t>
            </a:r>
            <a:r>
              <a:rPr lang="fi-FI" dirty="0"/>
              <a:t> me.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It’s</a:t>
            </a:r>
            <a:r>
              <a:rPr lang="fi-FI" dirty="0"/>
              <a:t> a </a:t>
            </a:r>
            <a:r>
              <a:rPr lang="fi-FI" dirty="0" err="1"/>
              <a:t>pity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to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1286</Words>
  <Application>Microsoft Office PowerPoint</Application>
  <PresentationFormat>Mukautettu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Apuverbien erityistapauksia</vt:lpstr>
      <vt:lpstr>Be, do and have</vt:lpstr>
      <vt:lpstr>Be, do and have</vt:lpstr>
      <vt:lpstr>Be</vt:lpstr>
      <vt:lpstr>Do</vt:lpstr>
      <vt:lpstr>Have</vt:lpstr>
      <vt:lpstr>Be, do and have Practise.</vt:lpstr>
      <vt:lpstr>Be, do and have Practise.</vt:lpstr>
      <vt:lpstr>Will, would, shall and should</vt:lpstr>
      <vt:lpstr>Will, would, shall and should</vt:lpstr>
      <vt:lpstr>Will</vt:lpstr>
      <vt:lpstr>Would</vt:lpstr>
      <vt:lpstr>Shall</vt:lpstr>
      <vt:lpstr>Should</vt:lpstr>
      <vt:lpstr> Will, would, shall and should Practise. </vt:lpstr>
      <vt:lpstr> Will, would, shall and should Practise.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Apuverbien erityistapauksia</dc:title>
  <dc:creator>Väänänen Anna</dc:creator>
  <cp:lastModifiedBy>Irene Vänskä</cp:lastModifiedBy>
  <cp:revision>10</cp:revision>
  <dcterms:created xsi:type="dcterms:W3CDTF">2020-05-05T09:10:38Z</dcterms:created>
  <dcterms:modified xsi:type="dcterms:W3CDTF">2023-03-30T20:01:41Z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