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550" r:id="rId4"/>
    <p:sldId id="555" r:id="rId5"/>
    <p:sldId id="549" r:id="rId6"/>
    <p:sldId id="554" r:id="rId7"/>
    <p:sldId id="553" r:id="rId8"/>
    <p:sldId id="535" r:id="rId9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1C5"/>
    <a:srgbClr val="93C3D7"/>
    <a:srgbClr val="98D5D7"/>
    <a:srgbClr val="ABD1F4"/>
    <a:srgbClr val="AB8ACC"/>
    <a:srgbClr val="ED3309"/>
    <a:srgbClr val="EDA8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23"/>
    <p:restoredTop sz="94694"/>
  </p:normalViewPr>
  <p:slideViewPr>
    <p:cSldViewPr snapToGrid="0">
      <p:cViewPr varScale="1">
        <p:scale>
          <a:sx n="99" d="100"/>
          <a:sy n="99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B60F2B-56AF-E2AB-27A7-925E68A61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32F6A6E-D35A-FF8C-59C3-4586B9F05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F13EFC-9493-F1C2-FD92-D97A860A7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6C5D32-0283-3540-CA18-A93FF9416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5A5639-12D6-6E19-01BD-19089F8B1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033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AD627D-007C-ED25-CEF9-70F5DDD07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E935772-2E4A-17AF-7CD0-E794A6E52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3D419D-C56F-C547-B45F-94E5921E2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17CA1F-8078-DD05-66D6-02850CD1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5F251C-8DBD-5658-C758-F81B6C60D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26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3C47A2B-4F99-49AB-5C3F-EEF0F0271A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898A1C7-61DB-E156-4AC2-7AFAD7F1A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72AE28-CE79-6BCE-FE92-DC017574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878208-F92D-93A4-8C13-AD06FA712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66DA1B-2B7A-3B40-1246-32B2974A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25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BB4549-C98F-73EB-1C0F-EF851162D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E19FA1-85E0-E60F-2428-AC96CF79F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E04835-5C6E-5224-2233-831C10E6C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5AD4B0-DDC2-FF59-F3F6-CFDABCAF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F24EF2-4E16-5F04-BE12-D60EC0FF2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5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18FF6C-F8FC-69A8-8D56-205CF3CAE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9FDA5C3-A1C7-0E9B-B37A-7B23B7299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87CBA6-1EB0-4CAD-CF84-B266E035C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E2EB77-242E-A8B2-CBF2-0E7A332C2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374F4E-EEFC-B82E-ED64-2153CE2CB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166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5F44DE-FE6E-C236-5FF1-0DB6B1BC1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401818-599D-CAC5-AF77-E040A45ACF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0E63E53-7935-95AF-126D-FDEE6CFA8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DF9F8C-C6B3-40C4-7FBB-9E415DA05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6651CD9-F6DF-85E6-222E-E5C1447A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3F55A99-5B6B-8876-8F2E-685FD78A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3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304CD6-9AE0-B8A1-07A2-D32B2847C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13F0AFA-18BB-6099-E5F5-E4DF92E8A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BD55C9E-5110-0324-3609-F3C40EB644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EFACB27-5A0A-D34C-B09F-3E7F34FD76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38799A2-71A5-9CA6-5E4B-F76B70B3DC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7378644-3EE3-4E9D-C072-A26D56FC5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E65048F-85CF-4061-5691-01286386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6B8BAEB-E59E-0C63-2A38-DD47CF60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935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654CC7-42A3-FE88-8D2C-85FEAC580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FDD665F-7323-A203-DF78-EA578BBC1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63194AB-C8CF-C592-7ECF-EB81D696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F5F321D-904B-E19F-67D0-B416DBEF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00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5F8DDF7-480C-159E-01C1-7DD1459C0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9305C3D-3BA0-2EFB-4113-0E742E2D8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3036F0E-9059-11CE-9387-BA55DA009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7160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092AFD-71D4-EDB3-EBC2-1E9E36077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3AF90C-B8F3-CDD0-DBCD-D90D3B94D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029CC77-DF1D-D70F-EF56-0AADFC32F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D9EB40-D076-0402-FF6D-975DE05F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1FF424D-CEF5-3F67-2A28-840487811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3953C7-16F9-2935-61A4-69A81E428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5427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4AD783-1542-90A2-1E05-3DFA0CAA9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C28E152-C6D7-C696-DAED-E3A106880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FAE6CD8-5217-672B-2F7C-94C5A3062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6B752B-531C-BD41-415E-956557813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9D4900-3407-0FB8-FEEA-8D522C47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AEDF6A5-C91F-CD67-C661-3E9A89892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950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12921DF-7165-B0C8-DAE0-11DC44462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6B0485-C2B3-C6F5-B4D8-76D62AF08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CE453E-6F2D-027E-AF7F-51FA4D64C1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0CA64-4295-694B-93E2-DF4733CFCE7E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7D664E-57FE-BCF9-3B4C-69FAAA7E55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58DD23-369F-1CE3-39BB-D60A26E58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78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FE20B2-0590-4C9E-EA13-F79A73A9E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2944" y="1905435"/>
            <a:ext cx="9144000" cy="2053396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Musiikkiopiston talous</a:t>
            </a:r>
          </a:p>
        </p:txBody>
      </p:sp>
      <p:pic>
        <p:nvPicPr>
          <p:cNvPr id="9" name="Kuva 8" descr="Kuva, joka sisältää kohteen Grafiikka, Fontti, teksti, graafinen suunnittelu&#10;&#10;Kuvaus luotu automaattisesti">
            <a:extLst>
              <a:ext uri="{FF2B5EF4-FFF2-40B4-BE49-F238E27FC236}">
                <a16:creationId xmlns:a16="http://schemas.microsoft.com/office/drawing/2014/main" id="{8F356DB6-FC63-47FE-AF77-6D4198A7B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145" y="-386749"/>
            <a:ext cx="5219700" cy="2006600"/>
          </a:xfrm>
          <a:prstGeom prst="rect">
            <a:avLst/>
          </a:prstGeom>
        </p:spPr>
      </p:pic>
      <p:sp>
        <p:nvSpPr>
          <p:cNvPr id="14" name="Ellipsi 13">
            <a:extLst>
              <a:ext uri="{FF2B5EF4-FFF2-40B4-BE49-F238E27FC236}">
                <a16:creationId xmlns:a16="http://schemas.microsoft.com/office/drawing/2014/main" id="{BF93B1B4-CC27-5B6C-7566-380F0AEED989}"/>
              </a:ext>
            </a:extLst>
          </p:cNvPr>
          <p:cNvSpPr/>
          <p:nvPr/>
        </p:nvSpPr>
        <p:spPr>
          <a:xfrm>
            <a:off x="9257632" y="-236219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D928612D-DDE2-46A1-71DC-9C1999D0F9F9}"/>
              </a:ext>
            </a:extLst>
          </p:cNvPr>
          <p:cNvSpPr/>
          <p:nvPr/>
        </p:nvSpPr>
        <p:spPr>
          <a:xfrm>
            <a:off x="11039146" y="-666844"/>
            <a:ext cx="1633803" cy="1633803"/>
          </a:xfrm>
          <a:prstGeom prst="ellipse">
            <a:avLst/>
          </a:prstGeom>
          <a:solidFill>
            <a:srgbClr val="EDA8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2CDC30D4-5666-E369-29C1-9D8B2A2AFD54}"/>
              </a:ext>
            </a:extLst>
          </p:cNvPr>
          <p:cNvSpPr/>
          <p:nvPr/>
        </p:nvSpPr>
        <p:spPr>
          <a:xfrm>
            <a:off x="10960301" y="772621"/>
            <a:ext cx="1378844" cy="1378844"/>
          </a:xfrm>
          <a:prstGeom prst="ellipse">
            <a:avLst/>
          </a:prstGeom>
          <a:solidFill>
            <a:srgbClr val="ED330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E40DB3D4-63CF-AA71-FBC2-D7DD7B05451B}"/>
              </a:ext>
            </a:extLst>
          </p:cNvPr>
          <p:cNvSpPr/>
          <p:nvPr/>
        </p:nvSpPr>
        <p:spPr>
          <a:xfrm>
            <a:off x="11594757" y="1905435"/>
            <a:ext cx="914400" cy="914400"/>
          </a:xfrm>
          <a:prstGeom prst="ellipse">
            <a:avLst/>
          </a:prstGeom>
          <a:solidFill>
            <a:srgbClr val="AB8A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83CFB404-A4BB-F6A9-38A5-197E0625A69B}"/>
              </a:ext>
            </a:extLst>
          </p:cNvPr>
          <p:cNvSpPr/>
          <p:nvPr/>
        </p:nvSpPr>
        <p:spPr>
          <a:xfrm>
            <a:off x="9333470" y="-691146"/>
            <a:ext cx="1413375" cy="1413375"/>
          </a:xfrm>
          <a:prstGeom prst="ellipse">
            <a:avLst/>
          </a:prstGeom>
          <a:solidFill>
            <a:srgbClr val="7091C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204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Elli on iso toimija: henkilökunta ja opiskelijat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8" y="1568671"/>
            <a:ext cx="5433085" cy="3980791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Henkilökunta 120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Opiskelijat 2600</a:t>
            </a: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Talous: </a:t>
            </a: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 descr="Kuva, joka sisältää kohteen teksti, kuvakaappaus, Fontti, numero&#10;&#10;Kuvaus luotu automaattisesti">
            <a:extLst>
              <a:ext uri="{FF2B5EF4-FFF2-40B4-BE49-F238E27FC236}">
                <a16:creationId xmlns:a16="http://schemas.microsoft.com/office/drawing/2014/main" id="{EBE0FF3B-B10E-47A9-68F2-B3212E04D5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75" y="2617049"/>
            <a:ext cx="11710495" cy="2006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735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Elli on iso toimija: talous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9C7693B3-997F-3501-50B8-01178C266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164969"/>
              </p:ext>
            </p:extLst>
          </p:nvPr>
        </p:nvGraphicFramePr>
        <p:xfrm>
          <a:off x="1434162" y="1540105"/>
          <a:ext cx="10193155" cy="29419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2416">
                  <a:extLst>
                    <a:ext uri="{9D8B030D-6E8A-4147-A177-3AD203B41FA5}">
                      <a16:colId xmlns:a16="http://schemas.microsoft.com/office/drawing/2014/main" val="1866978568"/>
                    </a:ext>
                  </a:extLst>
                </a:gridCol>
                <a:gridCol w="1542385">
                  <a:extLst>
                    <a:ext uri="{9D8B030D-6E8A-4147-A177-3AD203B41FA5}">
                      <a16:colId xmlns:a16="http://schemas.microsoft.com/office/drawing/2014/main" val="1723489529"/>
                    </a:ext>
                  </a:extLst>
                </a:gridCol>
                <a:gridCol w="1296499">
                  <a:extLst>
                    <a:ext uri="{9D8B030D-6E8A-4147-A177-3AD203B41FA5}">
                      <a16:colId xmlns:a16="http://schemas.microsoft.com/office/drawing/2014/main" val="425565481"/>
                    </a:ext>
                  </a:extLst>
                </a:gridCol>
                <a:gridCol w="1363558">
                  <a:extLst>
                    <a:ext uri="{9D8B030D-6E8A-4147-A177-3AD203B41FA5}">
                      <a16:colId xmlns:a16="http://schemas.microsoft.com/office/drawing/2014/main" val="4042910546"/>
                    </a:ext>
                  </a:extLst>
                </a:gridCol>
                <a:gridCol w="1072964">
                  <a:extLst>
                    <a:ext uri="{9D8B030D-6E8A-4147-A177-3AD203B41FA5}">
                      <a16:colId xmlns:a16="http://schemas.microsoft.com/office/drawing/2014/main" val="1325068245"/>
                    </a:ext>
                  </a:extLst>
                </a:gridCol>
                <a:gridCol w="1855333">
                  <a:extLst>
                    <a:ext uri="{9D8B030D-6E8A-4147-A177-3AD203B41FA5}">
                      <a16:colId xmlns:a16="http://schemas.microsoft.com/office/drawing/2014/main" val="4136338179"/>
                    </a:ext>
                  </a:extLst>
                </a:gridCol>
              </a:tblGrid>
              <a:tr h="456118">
                <a:tc>
                  <a:txBody>
                    <a:bodyPr/>
                    <a:lstStyle/>
                    <a:p>
                      <a:pPr algn="l" fontAlgn="b"/>
                      <a:r>
                        <a:rPr lang="fi-FI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2024 </a:t>
                      </a:r>
                      <a:endParaRPr lang="fi-FI" sz="20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Kulut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  <a:highlight>
                            <a:srgbClr val="FFFF00"/>
                          </a:highlight>
                        </a:rPr>
                        <a:t>Tulot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  <a:highlight>
                            <a:srgbClr val="FFFF00"/>
                          </a:highlight>
                        </a:rPr>
                        <a:t>Kate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vos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Todelliset kulut, e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4362426"/>
                  </a:ext>
                </a:extLst>
              </a:tr>
              <a:tr h="478924">
                <a:tc>
                  <a:txBody>
                    <a:bodyPr/>
                    <a:lstStyle/>
                    <a:p>
                      <a:pPr algn="l" fontAlgn="b"/>
                      <a:r>
                        <a:rPr lang="fi-FI" sz="2000" u="none" strike="noStrike" dirty="0">
                          <a:effectLst/>
                        </a:rPr>
                        <a:t>Forssan yhteislyseo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</a:rPr>
                        <a:t>3699156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-386199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3312957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3268923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44034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0905221"/>
                  </a:ext>
                </a:extLst>
              </a:tr>
              <a:tr h="501730">
                <a:tc>
                  <a:txBody>
                    <a:bodyPr/>
                    <a:lstStyle/>
                    <a:p>
                      <a:pPr algn="l" fontAlgn="b"/>
                      <a:r>
                        <a:rPr lang="fi-FI" sz="2000" u="none" strike="noStrike" dirty="0" err="1">
                          <a:effectLst/>
                        </a:rPr>
                        <a:t>Wahren</a:t>
                      </a:r>
                      <a:r>
                        <a:rPr lang="fi-FI" sz="2000" u="none" strike="noStrike" dirty="0">
                          <a:effectLst/>
                        </a:rPr>
                        <a:t>-opisto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576161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</a:rPr>
                        <a:t>-231456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344705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236196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108509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0188195"/>
                  </a:ext>
                </a:extLst>
              </a:tr>
              <a:tr h="501730">
                <a:tc>
                  <a:txBody>
                    <a:bodyPr/>
                    <a:lstStyle/>
                    <a:p>
                      <a:pPr algn="l" fontAlgn="b"/>
                      <a:r>
                        <a:rPr lang="fi-FI" sz="2000" u="none" strike="noStrike" dirty="0">
                          <a:effectLst/>
                        </a:rPr>
                        <a:t>Musiikkiopisto 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996606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-396456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</a:rPr>
                        <a:t>600150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684518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-84368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8399186"/>
                  </a:ext>
                </a:extLst>
              </a:tr>
              <a:tr h="501730">
                <a:tc>
                  <a:txBody>
                    <a:bodyPr/>
                    <a:lstStyle/>
                    <a:p>
                      <a:pPr algn="l" fontAlgn="b"/>
                      <a:r>
                        <a:rPr lang="fi-FI" sz="2000" u="none" strike="noStrike" dirty="0">
                          <a:effectLst/>
                        </a:rPr>
                        <a:t>Kuvataidekoulu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286942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-103137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>
                          <a:effectLst/>
                        </a:rPr>
                        <a:t>183805</a:t>
                      </a:r>
                      <a:endParaRPr lang="fi-FI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</a:rPr>
                        <a:t>94158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</a:rPr>
                        <a:t>89647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7071165"/>
                  </a:ext>
                </a:extLst>
              </a:tr>
              <a:tr h="501730">
                <a:tc>
                  <a:txBody>
                    <a:bodyPr/>
                    <a:lstStyle/>
                    <a:p>
                      <a:pPr algn="l" fontAlgn="b"/>
                      <a:r>
                        <a:rPr lang="fi-FI" sz="2000" u="none" strike="noStrike" dirty="0">
                          <a:effectLst/>
                          <a:highlight>
                            <a:srgbClr val="FFE699"/>
                          </a:highlight>
                        </a:rPr>
                        <a:t>YHTEENSÄ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E699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  <a:highlight>
                            <a:srgbClr val="FFE699"/>
                          </a:highlight>
                        </a:rPr>
                        <a:t>5558865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E699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  <a:highlight>
                            <a:srgbClr val="FFE699"/>
                          </a:highlight>
                        </a:rPr>
                        <a:t>-1117248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E699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  <a:highlight>
                            <a:srgbClr val="FFE699"/>
                          </a:highlight>
                        </a:rPr>
                        <a:t>4441617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E699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  <a:highlight>
                            <a:srgbClr val="FFE699"/>
                          </a:highlight>
                        </a:rPr>
                        <a:t>4283795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E699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u="none" strike="noStrike" dirty="0">
                          <a:effectLst/>
                          <a:highlight>
                            <a:srgbClr val="FFE699"/>
                          </a:highlight>
                        </a:rPr>
                        <a:t>157822 euroa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E699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6038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052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Elli 2020-2024 (</a:t>
            </a:r>
            <a:r>
              <a:rPr lang="fi-FI" b="1" dirty="0" err="1">
                <a:solidFill>
                  <a:schemeClr val="accent5">
                    <a:lumMod val="50000"/>
                  </a:schemeClr>
                </a:solidFill>
              </a:rPr>
              <a:t>mo</a:t>
            </a:r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5">
                    <a:lumMod val="50000"/>
                  </a:schemeClr>
                </a:solidFill>
              </a:rPr>
              <a:t>vos</a:t>
            </a:r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 pysynyt samana)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4BAE334C-3BDD-2300-1061-A9011183DF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109870"/>
              </p:ext>
            </p:extLst>
          </p:nvPr>
        </p:nvGraphicFramePr>
        <p:xfrm>
          <a:off x="1376413" y="1958020"/>
          <a:ext cx="9086249" cy="3730506"/>
        </p:xfrm>
        <a:graphic>
          <a:graphicData uri="http://schemas.openxmlformats.org/drawingml/2006/table">
            <a:tbl>
              <a:tblPr/>
              <a:tblGrid>
                <a:gridCol w="2729859">
                  <a:extLst>
                    <a:ext uri="{9D8B030D-6E8A-4147-A177-3AD203B41FA5}">
                      <a16:colId xmlns:a16="http://schemas.microsoft.com/office/drawing/2014/main" val="3355820571"/>
                    </a:ext>
                  </a:extLst>
                </a:gridCol>
                <a:gridCol w="1374893">
                  <a:extLst>
                    <a:ext uri="{9D8B030D-6E8A-4147-A177-3AD203B41FA5}">
                      <a16:colId xmlns:a16="http://schemas.microsoft.com/office/drawing/2014/main" val="3010562492"/>
                    </a:ext>
                  </a:extLst>
                </a:gridCol>
                <a:gridCol w="1155707">
                  <a:extLst>
                    <a:ext uri="{9D8B030D-6E8A-4147-A177-3AD203B41FA5}">
                      <a16:colId xmlns:a16="http://schemas.microsoft.com/office/drawing/2014/main" val="3250947837"/>
                    </a:ext>
                  </a:extLst>
                </a:gridCol>
                <a:gridCol w="1215485">
                  <a:extLst>
                    <a:ext uri="{9D8B030D-6E8A-4147-A177-3AD203B41FA5}">
                      <a16:colId xmlns:a16="http://schemas.microsoft.com/office/drawing/2014/main" val="254315729"/>
                    </a:ext>
                  </a:extLst>
                </a:gridCol>
                <a:gridCol w="956448">
                  <a:extLst>
                    <a:ext uri="{9D8B030D-6E8A-4147-A177-3AD203B41FA5}">
                      <a16:colId xmlns:a16="http://schemas.microsoft.com/office/drawing/2014/main" val="3223563202"/>
                    </a:ext>
                  </a:extLst>
                </a:gridCol>
                <a:gridCol w="1653857">
                  <a:extLst>
                    <a:ext uri="{9D8B030D-6E8A-4147-A177-3AD203B41FA5}">
                      <a16:colId xmlns:a16="http://schemas.microsoft.com/office/drawing/2014/main" val="917616386"/>
                    </a:ext>
                  </a:extLst>
                </a:gridCol>
              </a:tblGrid>
              <a:tr h="286962"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KATE, euroja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215008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Lukio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2850755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2846236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2887873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3132987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3312957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0721383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Wahren-opisto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493406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461163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412991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361294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344705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7272994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Musiikkiopisto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624192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607687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597776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575000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600150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3709987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Kuvataidekoulu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140773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152572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167851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183805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7601170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Yhteensä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4109126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4067658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4066491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4185281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4441617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39734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83880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KATE-VOS, euroja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441733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Lukio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225755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221374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118732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809097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Wahren-opisto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290847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240868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154252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93741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108509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8245077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Musiikkiopisto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-42808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-82342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-107113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-130804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-84368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3719038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Kuvataidekoulu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65949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89647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2700406"/>
                  </a:ext>
                </a:extLst>
              </a:tr>
              <a:tr h="286962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Yhteensä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530737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445849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169990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105629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157822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750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253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Talousrakenne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8" y="1568671"/>
            <a:ext cx="5433085" cy="3980791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Kaupunki 11-63 milj. euroa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Toimiala 6-45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Elli 1,2-5,6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Musiikkiopisto 0,4-1,0</a:t>
            </a:r>
          </a:p>
          <a:p>
            <a:pPr lvl="1"/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Tuotot: myynti 0,2, maksutuotot 0,2</a:t>
            </a:r>
          </a:p>
          <a:p>
            <a:pPr marL="457200" lvl="1" indent="0">
              <a:buNone/>
            </a:pPr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53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Kustannuspaikat: kate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8" y="1568671"/>
            <a:ext cx="8031906" cy="3980791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fi-FI" sz="3600" dirty="0">
                <a:solidFill>
                  <a:schemeClr val="accent5">
                    <a:lumMod val="50000"/>
                  </a:schemeClr>
                </a:solidFill>
              </a:rPr>
              <a:t>Perusopetus: kate -0,5 milj. </a:t>
            </a:r>
          </a:p>
          <a:p>
            <a:pPr lvl="1"/>
            <a:r>
              <a:rPr lang="fi-FI" sz="3600" dirty="0">
                <a:solidFill>
                  <a:schemeClr val="accent5">
                    <a:lumMod val="50000"/>
                  </a:schemeClr>
                </a:solidFill>
              </a:rPr>
              <a:t>Muskari: kate – 75 000e</a:t>
            </a:r>
          </a:p>
          <a:p>
            <a:pPr lvl="1"/>
            <a:r>
              <a:rPr lang="fi-FI" sz="3600" dirty="0">
                <a:solidFill>
                  <a:schemeClr val="accent5">
                    <a:lumMod val="50000"/>
                  </a:schemeClr>
                </a:solidFill>
              </a:rPr>
              <a:t>Avoin 0e (n 30 000 e sekä tuotot ett ä kulut)</a:t>
            </a:r>
          </a:p>
          <a:p>
            <a:pPr lvl="1"/>
            <a:r>
              <a:rPr lang="fi-FI" sz="3600" dirty="0">
                <a:solidFill>
                  <a:schemeClr val="accent5">
                    <a:lumMod val="50000"/>
                  </a:schemeClr>
                </a:solidFill>
              </a:rPr>
              <a:t>Projektit 0e</a:t>
            </a:r>
          </a:p>
          <a:p>
            <a:pPr lvl="1"/>
            <a:endParaRPr lang="fi-FI" sz="36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fi-FI" sz="4000" dirty="0">
                <a:solidFill>
                  <a:schemeClr val="accent5">
                    <a:lumMod val="50000"/>
                  </a:schemeClr>
                </a:solidFill>
              </a:rPr>
              <a:t>Elli on toiminto, ei ole omaa kustannuspaikkaa, mutta ei ole väliä, ollaan nettobudjetissa</a:t>
            </a:r>
          </a:p>
          <a:p>
            <a:pPr lvl="1"/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4580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Musiikkiopiston kulut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8" y="1568671"/>
            <a:ext cx="7945279" cy="3980791"/>
          </a:xfrm>
        </p:spPr>
        <p:txBody>
          <a:bodyPr>
            <a:normAutofit/>
          </a:bodyPr>
          <a:lstStyle/>
          <a:p>
            <a:pPr lvl="1"/>
            <a:r>
              <a:rPr lang="fi-FI" sz="4000" dirty="0">
                <a:solidFill>
                  <a:schemeClr val="accent5">
                    <a:lumMod val="50000"/>
                  </a:schemeClr>
                </a:solidFill>
              </a:rPr>
              <a:t>Henkilöstökulut 838 000e</a:t>
            </a:r>
          </a:p>
          <a:p>
            <a:pPr lvl="1"/>
            <a:r>
              <a:rPr lang="fi-FI" sz="4000" dirty="0">
                <a:solidFill>
                  <a:schemeClr val="accent5">
                    <a:lumMod val="50000"/>
                  </a:schemeClr>
                </a:solidFill>
              </a:rPr>
              <a:t>Palvelut (huolto, matkat jne.) 57 000e</a:t>
            </a:r>
          </a:p>
          <a:p>
            <a:pPr lvl="1"/>
            <a:r>
              <a:rPr lang="fi-FI" sz="4000" dirty="0">
                <a:solidFill>
                  <a:schemeClr val="accent5">
                    <a:lumMod val="50000"/>
                  </a:schemeClr>
                </a:solidFill>
              </a:rPr>
              <a:t>Kalusto jne. 20 000e</a:t>
            </a:r>
          </a:p>
          <a:p>
            <a:pPr lvl="1"/>
            <a:r>
              <a:rPr lang="fi-FI" sz="4000" dirty="0">
                <a:solidFill>
                  <a:schemeClr val="accent5">
                    <a:lumMod val="50000"/>
                  </a:schemeClr>
                </a:solidFill>
              </a:rPr>
              <a:t>Vuokrat (muut) 81 000e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3946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Talousarvio 2025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839B8231-B20E-5215-E2FF-D886BCBC57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106119"/>
              </p:ext>
            </p:extLst>
          </p:nvPr>
        </p:nvGraphicFramePr>
        <p:xfrm>
          <a:off x="838199" y="1825625"/>
          <a:ext cx="10278978" cy="4552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6326">
                  <a:extLst>
                    <a:ext uri="{9D8B030D-6E8A-4147-A177-3AD203B41FA5}">
                      <a16:colId xmlns:a16="http://schemas.microsoft.com/office/drawing/2014/main" val="2733971555"/>
                    </a:ext>
                  </a:extLst>
                </a:gridCol>
                <a:gridCol w="3426326">
                  <a:extLst>
                    <a:ext uri="{9D8B030D-6E8A-4147-A177-3AD203B41FA5}">
                      <a16:colId xmlns:a16="http://schemas.microsoft.com/office/drawing/2014/main" val="3167979249"/>
                    </a:ext>
                  </a:extLst>
                </a:gridCol>
                <a:gridCol w="3426326">
                  <a:extLst>
                    <a:ext uri="{9D8B030D-6E8A-4147-A177-3AD203B41FA5}">
                      <a16:colId xmlns:a16="http://schemas.microsoft.com/office/drawing/2014/main" val="46043667"/>
                    </a:ext>
                  </a:extLst>
                </a:gridCol>
              </a:tblGrid>
              <a:tr h="498504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99326"/>
                  </a:ext>
                </a:extLst>
              </a:tr>
              <a:tr h="498504">
                <a:tc>
                  <a:txBody>
                    <a:bodyPr/>
                    <a:lstStyle/>
                    <a:p>
                      <a:r>
                        <a:rPr lang="fi-FI" sz="2800" dirty="0"/>
                        <a:t>Tuotot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396 000e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407 000e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478531"/>
                  </a:ext>
                </a:extLst>
              </a:tr>
              <a:tr h="498504">
                <a:tc>
                  <a:txBody>
                    <a:bodyPr/>
                    <a:lstStyle/>
                    <a:p>
                      <a:r>
                        <a:rPr lang="fi-FI" sz="2800" dirty="0"/>
                        <a:t>Kulut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1 000 000e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998 000e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909524"/>
                  </a:ext>
                </a:extLst>
              </a:tr>
              <a:tr h="498504">
                <a:tc>
                  <a:txBody>
                    <a:bodyPr/>
                    <a:lstStyle/>
                    <a:p>
                      <a:r>
                        <a:rPr lang="fi-FI" sz="2800" dirty="0"/>
                        <a:t>Palkat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687 000e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674 000e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921124"/>
                  </a:ext>
                </a:extLst>
              </a:tr>
              <a:tr h="498504">
                <a:tc>
                  <a:txBody>
                    <a:bodyPr/>
                    <a:lstStyle/>
                    <a:p>
                      <a:r>
                        <a:rPr lang="fi-FI" sz="2800" dirty="0"/>
                        <a:t>Palvelut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74 000e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57 000e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910268"/>
                  </a:ext>
                </a:extLst>
              </a:tr>
              <a:tr h="498504">
                <a:tc>
                  <a:txBody>
                    <a:bodyPr/>
                    <a:lstStyle/>
                    <a:p>
                      <a:r>
                        <a:rPr lang="fi-FI" sz="2800" dirty="0"/>
                        <a:t>Aineet, tarvikkeet, tavarat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8 000e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20 700e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345285"/>
                  </a:ext>
                </a:extLst>
              </a:tr>
              <a:tr h="498504">
                <a:tc>
                  <a:txBody>
                    <a:bodyPr/>
                    <a:lstStyle/>
                    <a:p>
                      <a:r>
                        <a:rPr lang="fi-FI" sz="2800" dirty="0"/>
                        <a:t>Vuokrat ja muut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79 000e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dirty="0"/>
                        <a:t>81 000e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327986"/>
                  </a:ext>
                </a:extLst>
              </a:tr>
              <a:tr h="498504">
                <a:tc>
                  <a:txBody>
                    <a:bodyPr/>
                    <a:lstStyle/>
                    <a:p>
                      <a:r>
                        <a:rPr lang="fi-FI" sz="2800" b="1" dirty="0"/>
                        <a:t>KATE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b="1" dirty="0"/>
                        <a:t>607 000e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800" b="1" dirty="0"/>
                        <a:t>590 000e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994787"/>
                  </a:ext>
                </a:extLst>
              </a:tr>
            </a:tbl>
          </a:graphicData>
        </a:graphic>
      </p:graphicFrame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7589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lli_ppt" id="{E8D93EF5-92B1-5D4B-B1EF-1EB559FEFA92}" vid="{C3493127-23F5-2142-8DAA-6264260F8C5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Elli_ppt</Template>
  <TotalTime>1692</TotalTime>
  <Words>295</Words>
  <Application>Microsoft Office PowerPoint</Application>
  <PresentationFormat>Laajakuva</PresentationFormat>
  <Paragraphs>161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Musiikkiopiston talous</vt:lpstr>
      <vt:lpstr>Elli on iso toimija: henkilökunta ja opiskelijat</vt:lpstr>
      <vt:lpstr>Elli on iso toimija: talous</vt:lpstr>
      <vt:lpstr>Elli 2020-2024 (mo vos pysynyt samana)</vt:lpstr>
      <vt:lpstr>Talousrakenne</vt:lpstr>
      <vt:lpstr>Kustannuspaikat: kate </vt:lpstr>
      <vt:lpstr>Musiikkiopiston kulut</vt:lpstr>
      <vt:lpstr>Talousarvio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Simo Veistola</dc:creator>
  <cp:lastModifiedBy>Simo Veistola</cp:lastModifiedBy>
  <cp:revision>32</cp:revision>
  <cp:lastPrinted>2025-03-14T10:47:09Z</cp:lastPrinted>
  <dcterms:created xsi:type="dcterms:W3CDTF">2024-03-04T05:54:35Z</dcterms:created>
  <dcterms:modified xsi:type="dcterms:W3CDTF">2025-03-14T11:03:47Z</dcterms:modified>
</cp:coreProperties>
</file>