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Oval 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76279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D200B3F0-A9BC-48CE-8EB6-ECE965069900}" type="datetimeFigureOut">
              <a:rPr lang="en-US" dirty="0"/>
              <a:pPr/>
              <a:t>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63575" y="3226820"/>
            <a:ext cx="3859795" cy="304801"/>
          </a:xfrm>
        </p:spPr>
        <p:txBody>
          <a:bodyPr anchor="b"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5945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2683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9FFFF-3106-4DDB-AA62-0C80862170D6}" type="datetimeFigureOut">
              <a:rPr lang="en-US" dirty="0"/>
              <a:t>1/30/2023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A38B7-AE95-4DC8-9A51-7A71F545B098}" type="datetimeFigureOut">
              <a:rPr lang="en-US" dirty="0"/>
              <a:t>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1" name="TextBox 10"/>
          <p:cNvSpPr txBox="1"/>
          <p:nvPr/>
        </p:nvSpPr>
        <p:spPr bwMode="gray">
          <a:xfrm>
            <a:off x="898295" y="603589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705137" y="261378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705034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86515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14393"/>
            <a:ext cx="8825659" cy="1012664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1EC2B-8188-4AC2-9F0D-8D09C51D505A}" type="datetimeFigureOut">
              <a:rPr lang="en-US" dirty="0"/>
              <a:t>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2404477"/>
            <a:ext cx="8825659" cy="178870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8587" y="5024967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B75E-944F-430B-BE5F-C69FA8823C04}" type="datetimeFigureOut">
              <a:rPr lang="en-US" dirty="0"/>
              <a:t>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09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87261"/>
            <a:ext cx="3129168" cy="28397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10999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87261"/>
            <a:ext cx="3145380" cy="28397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1" y="2603500"/>
            <a:ext cx="315744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87261"/>
            <a:ext cx="3161029" cy="283979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E0DC7-7F53-471C-A711-B3DA6F2535F3}" type="datetimeFigureOut">
              <a:rPr lang="en-US" dirty="0"/>
              <a:t>1/30/2023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20744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1246"/>
            <a:ext cx="2691242" cy="158376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20745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5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42840"/>
            <a:ext cx="2691242" cy="155217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7"/>
            <a:ext cx="3050438" cy="92140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5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18992"/>
            <a:ext cx="2691242" cy="157601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09107"/>
            <a:ext cx="3054127" cy="89634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F4C9D-4618-451D-80C1-6A376BB42AB4}" type="datetimeFigureOut">
              <a:rPr lang="en-US" dirty="0"/>
              <a:t>1/30/2023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D2318-CE40-42F6-962A-4C6D6CF697DB}" type="datetimeFigureOut">
              <a:rPr lang="en-US" dirty="0"/>
              <a:t>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97430"/>
            <a:ext cx="1409965" cy="4729626"/>
          </a:xfrm>
        </p:spPr>
        <p:txBody>
          <a:bodyPr vert="eaVert" anchor="b" anchorCtr="0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97429"/>
            <a:ext cx="6247546" cy="472962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76AC1-EB7F-4BEF-90D9-5764B50DAF8A}" type="datetimeFigureOut">
              <a:rPr lang="en-US" dirty="0"/>
              <a:t>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0712A-F861-4AB0-A754-4F5A2033CD4B}" type="datetimeFigureOut">
              <a:rPr lang="en-US" dirty="0"/>
              <a:t>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4"/>
            <a:ext cx="4351023" cy="2283823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507B7-F2DC-4B2C-B14D-58A9766807A2}" type="datetimeFigureOut">
              <a:rPr lang="en-US" dirty="0"/>
              <a:t>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1368" y="2603500"/>
            <a:ext cx="4828744" cy="3416301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1" y="2603500"/>
            <a:ext cx="4825159" cy="3377705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A483D-5CB4-4842-8F2F-05D5276ACF63}" type="datetimeFigureOut">
              <a:rPr lang="en-US" dirty="0"/>
              <a:t>1/30/2023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36063"/>
            <a:ext cx="48251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212326"/>
            <a:ext cx="4825158" cy="2807476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1" y="2603499"/>
            <a:ext cx="4825160" cy="60882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212327"/>
            <a:ext cx="4825159" cy="2807474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CE32E-9DC0-47C8-A657-48F5C3E4A10B}" type="datetimeFigureOut">
              <a:rPr lang="en-US" dirty="0"/>
              <a:t>1/30/2023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F5C0D-8C3A-4771-A43D-83937FC700D4}" type="datetimeFigureOut">
              <a:rPr lang="en-US" dirty="0"/>
              <a:t>1/30/2023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3D2D6-FCC2-425A-A4A7-8058E8C01CB1}" type="datetimeFigureOut">
              <a:rPr lang="en-US" dirty="0"/>
              <a:t>1/30/2023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F2683-E6E7-4CC3-9EEE-7854DD4F3545}" type="datetimeFigureOut">
              <a:rPr lang="en-US" dirty="0"/>
              <a:t>1/30/2023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2" y="1143000"/>
            <a:ext cx="3227192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0F81-B39D-4CBB-8BF3-5D6E395D0F72}" type="datetimeFigureOut">
              <a:rPr lang="en-US" dirty="0"/>
              <a:t>1/30/2023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Oval 4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9" name="Oval 3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Oval 3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9" name="Oval 48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9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407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564B320A-89BA-47B2-A525-92E8D10B06E4}" type="datetimeFigureOut">
              <a:rPr lang="en-US" dirty="0"/>
              <a:t>1/30/2023</a:t>
            </a:fld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UE 7lk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Kpl 4-6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605702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Kpl 6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torii</a:t>
            </a:r>
            <a:r>
              <a:rPr lang="fi-FI" dirty="0"/>
              <a:t> = oveton portti</a:t>
            </a:r>
            <a:r>
              <a:rPr lang="fi-FI" dirty="0"/>
              <a:t/>
            </a:r>
            <a:br>
              <a:rPr lang="fi-FI" dirty="0"/>
            </a:br>
            <a:r>
              <a:rPr lang="fi-FI" dirty="0" err="1"/>
              <a:t>terottaa</a:t>
            </a:r>
            <a:r>
              <a:rPr lang="fi-FI" dirty="0"/>
              <a:t> pyhän alueen epäpyhästä</a:t>
            </a:r>
            <a:r>
              <a:rPr lang="fi-FI" dirty="0"/>
              <a:t/>
            </a:r>
            <a:br>
              <a:rPr lang="fi-FI" dirty="0"/>
            </a:br>
            <a:r>
              <a:rPr lang="fi-FI" dirty="0" err="1"/>
              <a:t>tusein</a:t>
            </a:r>
            <a:r>
              <a:rPr lang="fi-FI" dirty="0"/>
              <a:t> pyhäkön alueella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− puhdistautumisrituaalit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− ikäkausijuhlat ja </a:t>
            </a:r>
            <a:r>
              <a:rPr lang="fi-FI" dirty="0" err="1"/>
              <a:t>matsurit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− pyhiä paikkoja</a:t>
            </a:r>
            <a:r>
              <a:rPr lang="fi-FI" dirty="0"/>
              <a:t/>
            </a:r>
            <a:br>
              <a:rPr lang="fi-FI" dirty="0"/>
            </a:br>
            <a:r>
              <a:rPr lang="fi-FI" dirty="0" err="1"/>
              <a:t>ttärkeimmät</a:t>
            </a:r>
            <a:r>
              <a:rPr lang="fi-FI" dirty="0"/>
              <a:t> šintopyhäköt, esim. </a:t>
            </a:r>
            <a:r>
              <a:rPr lang="fi-FI" dirty="0" err="1"/>
              <a:t>Isen</a:t>
            </a:r>
            <a:r>
              <a:rPr lang="fi-FI" dirty="0"/>
              <a:t> pyhäkkö</a:t>
            </a:r>
            <a:r>
              <a:rPr lang="fi-FI" dirty="0"/>
              <a:t/>
            </a:r>
            <a:br>
              <a:rPr lang="fi-FI" dirty="0"/>
            </a:br>
            <a:r>
              <a:rPr lang="fi-FI" dirty="0" err="1"/>
              <a:t>tluonnonilmiöt</a:t>
            </a:r>
            <a:r>
              <a:rPr lang="fi-FI" dirty="0"/>
              <a:t>, esim. Fuji-vuori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− </a:t>
            </a:r>
            <a:r>
              <a:rPr lang="fi-FI" dirty="0" err="1"/>
              <a:t>kamidana</a:t>
            </a:r>
            <a:r>
              <a:rPr lang="fi-FI" dirty="0"/>
              <a:t> = japanilaisissa kodeissa oleva šintolainen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jumalhylly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11001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Kpl 6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Perustietoa Japanin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buddhalaisuudesta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− levinnyt Japaniin Koreasta ja Kiinasta 500 -luvulla jKr.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− mahajana-buddhalaisuutta, jakautunut eri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suuntauksiin, kuten </a:t>
            </a:r>
            <a:r>
              <a:rPr lang="fi-FI" dirty="0" err="1"/>
              <a:t>zenbuddhalaisuus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Keskeistä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− esi-isien kunnioitus</a:t>
            </a:r>
            <a:r>
              <a:rPr lang="fi-FI" dirty="0"/>
              <a:t/>
            </a:r>
            <a:br>
              <a:rPr lang="fi-FI" dirty="0"/>
            </a:br>
            <a:r>
              <a:rPr lang="fi-FI" dirty="0" err="1"/>
              <a:t>tbutsudana</a:t>
            </a:r>
            <a:r>
              <a:rPr lang="fi-FI" dirty="0"/>
              <a:t> = alttari esi-isille</a:t>
            </a:r>
            <a:r>
              <a:rPr lang="fi-FI" dirty="0"/>
              <a:t/>
            </a:r>
            <a:br>
              <a:rPr lang="fi-FI" dirty="0"/>
            </a:br>
            <a:r>
              <a:rPr lang="fi-FI" dirty="0" err="1"/>
              <a:t>tbon-juhla</a:t>
            </a:r>
            <a:r>
              <a:rPr lang="fi-FI" dirty="0"/>
              <a:t> = esi-isien muistelujuhla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− kuolemaan liittyvien tilanteiden hoitaminen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− pyhiinvaellukset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931108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Kpl 6</a:t>
            </a: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9399" y="2603500"/>
            <a:ext cx="4834015" cy="3416300"/>
          </a:xfrm>
        </p:spPr>
      </p:pic>
    </p:spTree>
    <p:extLst>
      <p:ext uri="{BB962C8B-B14F-4D97-AF65-F5344CB8AC3E}">
        <p14:creationId xmlns:p14="http://schemas.microsoft.com/office/powerpoint/2010/main" val="36627248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Kpl 4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Perustietoa buddhalaisuudesta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− perustaja </a:t>
            </a:r>
            <a:r>
              <a:rPr lang="fi-FI" dirty="0" err="1"/>
              <a:t>Siddhartha</a:t>
            </a:r>
            <a:r>
              <a:rPr lang="fi-FI" dirty="0"/>
              <a:t> Gautama eli Buddha (valaistunut)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− syntynyt 400–300-luvulla eKr. Intiassa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− levinneisyys </a:t>
            </a:r>
            <a:r>
              <a:rPr lang="fi-FI" dirty="0" err="1"/>
              <a:t>Kaakkois</a:t>
            </a:r>
            <a:r>
              <a:rPr lang="fi-FI" dirty="0"/>
              <a:t>- ja Itä-Aasia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− kannattajamäärä noin 527 miljoonaa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− pyhät tekstit </a:t>
            </a:r>
            <a:r>
              <a:rPr lang="fi-FI" dirty="0" err="1"/>
              <a:t>Tipitaka</a:t>
            </a:r>
            <a:r>
              <a:rPr lang="fi-FI" dirty="0"/>
              <a:t> (Kolme koria)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− pääsuuntaukset </a:t>
            </a:r>
            <a:r>
              <a:rPr lang="fi-FI" dirty="0" err="1"/>
              <a:t>theravada</a:t>
            </a:r>
            <a:r>
              <a:rPr lang="fi-FI" dirty="0"/>
              <a:t> ja mahajana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798317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Kpl 4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Buddhalaisuuden pääpiirteet</a:t>
            </a:r>
            <a:br>
              <a:rPr lang="fi-FI" dirty="0"/>
            </a:br>
            <a:r>
              <a:rPr lang="fi-FI" dirty="0"/>
              <a:t>− usko </a:t>
            </a:r>
            <a:r>
              <a:rPr lang="fi-FI" dirty="0" err="1"/>
              <a:t>jälleensyntymiin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− Buddhan oppi: keskitien oppi, neljä jaloa totuutta ja</a:t>
            </a:r>
            <a:br>
              <a:rPr lang="fi-FI" dirty="0"/>
            </a:br>
            <a:r>
              <a:rPr lang="fi-FI" dirty="0"/>
              <a:t>kahdeksanosainen tie</a:t>
            </a:r>
            <a:br>
              <a:rPr lang="fi-FI" dirty="0"/>
            </a:br>
            <a:r>
              <a:rPr lang="fi-FI" dirty="0"/>
              <a:t>− päämääränä nirvana, joka saavutetaan monen</a:t>
            </a:r>
            <a:br>
              <a:rPr lang="fi-FI" dirty="0"/>
            </a:br>
            <a:r>
              <a:rPr lang="fi-FI" dirty="0" err="1"/>
              <a:t>jälleensyntymän</a:t>
            </a:r>
            <a:r>
              <a:rPr lang="fi-FI" dirty="0"/>
              <a:t>, mietiskelyn ja valaistumisen kautta</a:t>
            </a:r>
            <a:br>
              <a:rPr lang="fi-FI" dirty="0"/>
            </a:br>
            <a:r>
              <a:rPr lang="fi-FI" dirty="0"/>
              <a:t>− keskeistä luostarielämä, mietiskely ja oikeanlainen</a:t>
            </a:r>
            <a:br>
              <a:rPr lang="fi-FI" dirty="0"/>
            </a:br>
            <a:r>
              <a:rPr lang="fi-FI" dirty="0"/>
              <a:t>käyttäytyminen</a:t>
            </a:r>
            <a:br>
              <a:rPr lang="fi-FI" dirty="0"/>
            </a:br>
            <a:r>
              <a:rPr lang="fi-FI" dirty="0"/>
              <a:t>− </a:t>
            </a:r>
            <a:r>
              <a:rPr lang="fi-FI" dirty="0" err="1"/>
              <a:t>buddha</a:t>
            </a:r>
            <a:r>
              <a:rPr lang="fi-FI" dirty="0"/>
              <a:t> = valaistunut ja nirvanan saavuttanut henkilö</a:t>
            </a:r>
            <a:br>
              <a:rPr lang="fi-FI" dirty="0"/>
            </a:br>
            <a:r>
              <a:rPr lang="fi-FI" dirty="0"/>
              <a:t>Neljä jaloa totuutta</a:t>
            </a:r>
            <a:br>
              <a:rPr lang="fi-FI" dirty="0"/>
            </a:br>
            <a:r>
              <a:rPr lang="fi-FI" dirty="0"/>
              <a:t>1. Olemassaolo on kärsimystä.</a:t>
            </a:r>
            <a:br>
              <a:rPr lang="fi-FI" dirty="0"/>
            </a:br>
            <a:r>
              <a:rPr lang="fi-FI" dirty="0"/>
              <a:t>2. Kärsimys johtuu itsekkäästä haluamisesta.</a:t>
            </a:r>
            <a:br>
              <a:rPr lang="fi-FI" dirty="0"/>
            </a:br>
            <a:r>
              <a:rPr lang="fi-FI" dirty="0"/>
              <a:t>3. Kärsimys lakkaa, kun itsekäs haluaminen lakkaa.</a:t>
            </a:r>
            <a:br>
              <a:rPr lang="fi-FI" dirty="0"/>
            </a:br>
            <a:r>
              <a:rPr lang="fi-FI" dirty="0"/>
              <a:t>4. Itsekäs haluaminen lakkaa noudattamalla jaloa </a:t>
            </a:r>
            <a:r>
              <a:rPr lang="fi-FI" dirty="0" err="1"/>
              <a:t>kah</a:t>
            </a:r>
            <a:r>
              <a:rPr lang="fi-FI" dirty="0"/>
              <a:t>-</a:t>
            </a:r>
            <a:br>
              <a:rPr lang="fi-FI" dirty="0"/>
            </a:br>
            <a:r>
              <a:rPr lang="fi-FI" dirty="0" err="1"/>
              <a:t>deksanosaista</a:t>
            </a:r>
            <a:r>
              <a:rPr lang="fi-FI" dirty="0"/>
              <a:t> tietä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09921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Kpl 4</a:t>
            </a: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5400" y="2603500"/>
            <a:ext cx="5122013" cy="3416300"/>
          </a:xfrm>
        </p:spPr>
      </p:pic>
    </p:spTree>
    <p:extLst>
      <p:ext uri="{BB962C8B-B14F-4D97-AF65-F5344CB8AC3E}">
        <p14:creationId xmlns:p14="http://schemas.microsoft.com/office/powerpoint/2010/main" val="2266070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Kpl 5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Kiinan kolme pääuskontoa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1. kungfutselaisuus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2. taolaisuus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3. buddhalaisuus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− uskontojen taustalla vanha kansanusko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− keskeistä taon eli tasapainon löytäminen omassa ja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yhteisön elämässä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692568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Kpl 5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Levinneisyys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− Kiina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− vaikutus näkyy myös naapurimaissa, esimerkiksi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Vietnamissa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− kiinalaiset siirtokunnat ympäri maailmaa, esimerkiksi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China Townit San Franciscossa ja Lontoossa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− uskonnoilla suuri merkitys kulttuurissa ja arkipäivän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elämässä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682714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Kpl 5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Kungfutselaisuus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Kungfutse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− eli 500-luvulla eKr.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− Kiinan historian vaikutusvaltaisin ajattelija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− Kungfutsen vaikutus levinnyt Kaukoidän kulttuureihin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− Keskusteluja-teos: ohjeita ja neuvoja hyvään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käytökseen ja elämään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Oppi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− hyvä elämä edellyttää hyvää käytöstä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− kunnioitus ja huolenpito ihmissuhteissa tärkeä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− Tärkein opetus: ”Älä tee toisille sitä, mitä et toivoisi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toisten tekevän itsellesi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5848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Taolaisuus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Laotse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− vanha, viisas, myyttinen mies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− sijoitetaan 500-luvulle eKr.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− kirjoitti oppinsa poistuessaan maailmasta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− Tao te </a:t>
            </a:r>
            <a:r>
              <a:rPr lang="fi-FI" dirty="0" err="1"/>
              <a:t>ching</a:t>
            </a:r>
            <a:r>
              <a:rPr lang="fi-FI" dirty="0"/>
              <a:t>: filosofinen kirja tasapainoon ja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kuolemattomuuteen johtavasta tiestä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Taolainen uskonto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− jumalilla keskeinen asema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1. Taivaallinen Jadekeisari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− tuonpuoleisen hallitsija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2. Keittiöjumala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− perheen onnesta ja hyvinvoinnista vastaava jumala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− raportoi Jadekeisarille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3. Eri elämänalueilla omat jumalat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615821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Kpl 6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Perustietoa šintolaisuudesta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− syntynyt 300–500-luvulla jKr. Japanissa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− ei perustajaa, pohjautuu varhaiseen japanilaiseen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kansanuskoon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− ei pyhiä kirjoja eikä </a:t>
            </a:r>
            <a:r>
              <a:rPr lang="fi-FI" dirty="0" err="1"/>
              <a:t>tiettyä</a:t>
            </a:r>
            <a:r>
              <a:rPr lang="fi-FI" dirty="0"/>
              <a:t> oppia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− kannattajamäärää vaikea laskea (arvio noin 80 miljoonaa)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− Japanin </a:t>
            </a:r>
            <a:r>
              <a:rPr lang="fi-FI" dirty="0" err="1"/>
              <a:t>kansallisuskonto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− jumalakäsitys panteistinen ja polyteistinen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Šintolaisuuden pääpiirteet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− šinto = </a:t>
            </a:r>
            <a:r>
              <a:rPr lang="fi-FI" dirty="0" err="1"/>
              <a:t>kamin</a:t>
            </a:r>
            <a:r>
              <a:rPr lang="fi-FI" dirty="0"/>
              <a:t> tie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− </a:t>
            </a:r>
            <a:r>
              <a:rPr lang="fi-FI" dirty="0" err="1"/>
              <a:t>kami</a:t>
            </a:r>
            <a:r>
              <a:rPr lang="fi-FI" dirty="0"/>
              <a:t> = pyhä ilmiö, jota kunnioitetaan</a:t>
            </a:r>
            <a:r>
              <a:rPr lang="fi-FI" dirty="0"/>
              <a:t/>
            </a:r>
            <a:br>
              <a:rPr lang="fi-FI" dirty="0"/>
            </a:br>
            <a:r>
              <a:rPr lang="fi-FI" dirty="0" err="1"/>
              <a:t>tesimerkiksi</a:t>
            </a:r>
            <a:r>
              <a:rPr lang="fi-FI" dirty="0"/>
              <a:t> luonnonpaikat, myyttiset jumalolennot,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eläimet, sankarit ja esi-isät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644844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i (johtoryhmä)">
  <a:themeElements>
    <a:clrScheme name="Ion Boardroom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F1C4790-FE3C-4020-8CA7-00621DA7BBB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TM02900722[[fn=Ioni (johtoryhmä)]]</Template>
  <TotalTime>5</TotalTime>
  <Words>42</Words>
  <Application>Microsoft Office PowerPoint</Application>
  <PresentationFormat>Laajakuva</PresentationFormat>
  <Paragraphs>21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6" baseType="lpstr">
      <vt:lpstr>Arial</vt:lpstr>
      <vt:lpstr>Century Gothic</vt:lpstr>
      <vt:lpstr>Wingdings 3</vt:lpstr>
      <vt:lpstr>Ioni (johtoryhmä)</vt:lpstr>
      <vt:lpstr>UE 7lk</vt:lpstr>
      <vt:lpstr>Kpl 4</vt:lpstr>
      <vt:lpstr>Kpl 4</vt:lpstr>
      <vt:lpstr>Kpl 4</vt:lpstr>
      <vt:lpstr>Kpl 5</vt:lpstr>
      <vt:lpstr>Kpl 5</vt:lpstr>
      <vt:lpstr>Kpl 5</vt:lpstr>
      <vt:lpstr>PowerPoint-esitys</vt:lpstr>
      <vt:lpstr>Kpl 6</vt:lpstr>
      <vt:lpstr>Kpl 6</vt:lpstr>
      <vt:lpstr>Kpl 6</vt:lpstr>
      <vt:lpstr>Kpl 6</vt:lpstr>
    </vt:vector>
  </TitlesOfParts>
  <Company>Pihtiputaan kunta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UE 7lk</dc:title>
  <dc:creator>Miia Hiironen</dc:creator>
  <cp:lastModifiedBy>Miia Hiironen</cp:lastModifiedBy>
  <cp:revision>1</cp:revision>
  <dcterms:created xsi:type="dcterms:W3CDTF">2023-01-30T20:03:38Z</dcterms:created>
  <dcterms:modified xsi:type="dcterms:W3CDTF">2023-01-30T20:09:20Z</dcterms:modified>
</cp:coreProperties>
</file>