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Merriweather Sans" panose="020B0604020202020204" charset="0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016875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2149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2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9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11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25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53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64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740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4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Eurooppa yhdentyy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>
                <a:solidFill>
                  <a:schemeClr val="dk1"/>
                </a:solidFill>
              </a:rPr>
              <a:t>Euroopan ryöstö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287" y="1143000"/>
            <a:ext cx="4361425" cy="50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09489" y="314950"/>
            <a:ext cx="3331611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Myytti Euroopan ryöstöstä on kiehtonut eurooppalaisia kuvataiteilijoita, myös italialaisia </a:t>
            </a:r>
            <a:r>
              <a:rPr lang="fi-FI" sz="2000" dirty="0" err="1"/>
              <a:t>Gallin</a:t>
            </a:r>
            <a:r>
              <a:rPr lang="fi-FI" sz="2000" dirty="0"/>
              <a:t> veljeksiä (maalaus vuodelta 1695). 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50000"/>
              <a:buNone/>
            </a:pPr>
            <a:endParaRPr lang="fi-FI" sz="2000" dirty="0"/>
          </a:p>
          <a:p>
            <a:pPr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Selvitä, minkälaisia tulkintoja Eurooppa-sanan synnylle on esitetty.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09489" y="314950"/>
            <a:ext cx="3331611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Eurooppa-sanan synnylle on monia erilaisia tulkintoja, joista useimmat liittyvät antiikin Kreikkaan.</a:t>
            </a:r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Kreikankielisen </a:t>
            </a:r>
            <a:r>
              <a:rPr lang="fi-FI" sz="2000" i="1" dirty="0"/>
              <a:t>europa</a:t>
            </a:r>
            <a:r>
              <a:rPr lang="fi-FI" sz="2000" dirty="0"/>
              <a:t>-sanan on arveltu tarkoittavan leveäkasvoista ja suurisilmäistä naista. Jo varhain kreikkalaisessa mytologiassa Eurooppa ajateltiin kauniina naisena.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314950"/>
            <a:ext cx="2955300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lvl="0" indent="0" rtl="0">
              <a:spcBef>
                <a:spcPts val="0"/>
              </a:spcBef>
              <a:buSzPct val="150000"/>
              <a:buNone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Kreikkalaisten jumalten sukupuussa Eurooppa oli merenjumala </a:t>
            </a:r>
            <a:r>
              <a:rPr lang="fi-FI" sz="2000" dirty="0" err="1"/>
              <a:t>Okeanoksen</a:t>
            </a:r>
            <a:r>
              <a:rPr lang="fi-FI" sz="2000" dirty="0"/>
              <a:t> ja kaikkien jokien äidin </a:t>
            </a:r>
            <a:r>
              <a:rPr lang="fi-FI" sz="2000" dirty="0" err="1"/>
              <a:t>Tethyksen</a:t>
            </a:r>
            <a:r>
              <a:rPr lang="fi-FI" sz="2000" dirty="0"/>
              <a:t> tytär.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32349" y="314950"/>
            <a:ext cx="3308751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 err="1"/>
              <a:t>Gallin</a:t>
            </a:r>
            <a:r>
              <a:rPr lang="fi-FI" sz="2000" dirty="0"/>
              <a:t> veljesten maalauksessa Zeus esiintyy härän muodossa ja selässään hänellä on Europe-neito.</a:t>
            </a:r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Samanlainen asetelma on kymmenissä muissa samaa aihetta käsittelevissä maalauksissa tai veistoksissa.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>
            <a:cxnSpLocks/>
          </p:cNvCxnSpPr>
          <p:nvPr/>
        </p:nvCxnSpPr>
        <p:spPr>
          <a:xfrm>
            <a:off x="3221502" y="1322363"/>
            <a:ext cx="2057698" cy="222433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cxnSpLocks/>
          </p:cNvCxnSpPr>
          <p:nvPr/>
        </p:nvCxnSpPr>
        <p:spPr>
          <a:xfrm>
            <a:off x="2602523" y="2504049"/>
            <a:ext cx="3454252" cy="4773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37625" y="314950"/>
            <a:ext cx="3303475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150000"/>
              <a:buNone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 err="1"/>
              <a:t>Gallin</a:t>
            </a:r>
            <a:r>
              <a:rPr lang="fi-FI" sz="2000" dirty="0"/>
              <a:t> veljesten maalauksessa Zeus makaa, mutta useissa muissa versioissa Zeus ratsastaa tai ui Lähi-idän rannikolta kohti Kreetan saarta.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>
            <a:cxnSpLocks/>
          </p:cNvCxnSpPr>
          <p:nvPr/>
        </p:nvCxnSpPr>
        <p:spPr>
          <a:xfrm>
            <a:off x="3151163" y="1336431"/>
            <a:ext cx="2128037" cy="22102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95422" y="314950"/>
            <a:ext cx="3345678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Antiikin aikana Euroopan katsottiin tarkoittavan paitsi mytologista tarinaa kauniista Europe-neidosta myös maantieteellistä aluetta. </a:t>
            </a:r>
          </a:p>
          <a:p>
            <a:pPr marL="0" lvl="0" indent="0" rtl="0">
              <a:spcBef>
                <a:spcPts val="0"/>
              </a:spcBef>
              <a:buSzPct val="150000"/>
              <a:buNone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Kreikkalainen historioitsija </a:t>
            </a:r>
            <a:r>
              <a:rPr lang="fi-FI" sz="2000" dirty="0" err="1"/>
              <a:t>Herodotos</a:t>
            </a:r>
            <a:r>
              <a:rPr lang="fi-FI" sz="2000" dirty="0"/>
              <a:t> (484–406) jakoi maapallon kolmeen osaan: Eurooppaan, Aasiaan ja Libyaan eli Afrikkaan.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95422" y="314950"/>
            <a:ext cx="3345678" cy="57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150000"/>
              <a:buNone/>
            </a:pPr>
            <a:endParaRPr lang="fi-FI" sz="2000" dirty="0"/>
          </a:p>
          <a:p>
            <a:pPr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Etymologisesti Eurooppa voi juontaa juurensa myös </a:t>
            </a:r>
            <a:r>
              <a:rPr lang="fi-FI" sz="2000" dirty="0" err="1"/>
              <a:t>seemin</a:t>
            </a:r>
            <a:r>
              <a:rPr lang="fi-FI" sz="2000" dirty="0"/>
              <a:t> kielestä, jossa se on tarkoittanut lännessä olevia alueita – auringonlaskun maita.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801" y="314949"/>
            <a:ext cx="5076325" cy="58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189</Words>
  <Application>Microsoft Office PowerPoint</Application>
  <PresentationFormat>Näytössä katseltava diaesitys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Merriweather Sans</vt:lpstr>
      <vt:lpstr>Verdana</vt:lpstr>
      <vt:lpstr>Arial</vt:lpstr>
      <vt:lpstr>Blank Presentation</vt:lpstr>
      <vt:lpstr>PowerPoint-esitys</vt:lpstr>
      <vt:lpstr>Euroopan ryöstö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Hietala Titta</cp:lastModifiedBy>
  <cp:revision>22</cp:revision>
  <dcterms:modified xsi:type="dcterms:W3CDTF">2018-10-02T16:54:41Z</dcterms:modified>
</cp:coreProperties>
</file>