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2A99A379-C4D6-4973-9825-573963AD7863}"/>
    <pc:docChg chg="addSld modSld">
      <pc:chgData name="Hietala Titta" userId="S::titta.hietala@vesanto.fi::048f7f73-cb5a-4ce2-9194-ac03a49fb27d" providerId="AD" clId="Web-{2A99A379-C4D6-4973-9825-573963AD7863}" dt="2018-10-30T12:43:32.768" v="54" actId="20577"/>
      <pc:docMkLst>
        <pc:docMk/>
      </pc:docMkLst>
      <pc:sldChg chg="modSp">
        <pc:chgData name="Hietala Titta" userId="S::titta.hietala@vesanto.fi::048f7f73-cb5a-4ce2-9194-ac03a49fb27d" providerId="AD" clId="Web-{2A99A379-C4D6-4973-9825-573963AD7863}" dt="2018-10-30T12:43:32.003" v="52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2A99A379-C4D6-4973-9825-573963AD7863}" dt="2018-10-30T12:43:32.003" v="52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delSp modSp new">
        <pc:chgData name="Hietala Titta" userId="S::titta.hietala@vesanto.fi::048f7f73-cb5a-4ce2-9194-ac03a49fb27d" providerId="AD" clId="Web-{2A99A379-C4D6-4973-9825-573963AD7863}" dt="2018-10-30T12:41:46.925" v="37" actId="20577"/>
        <pc:sldMkLst>
          <pc:docMk/>
          <pc:sldMk cId="307404005" sldId="257"/>
        </pc:sldMkLst>
        <pc:spChg chg="del">
          <ac:chgData name="Hietala Titta" userId="S::titta.hietala@vesanto.fi::048f7f73-cb5a-4ce2-9194-ac03a49fb27d" providerId="AD" clId="Web-{2A99A379-C4D6-4973-9825-573963AD7863}" dt="2018-10-30T12:40:43.926" v="20"/>
          <ac:spMkLst>
            <pc:docMk/>
            <pc:sldMk cId="307404005" sldId="257"/>
            <ac:spMk id="2" creationId="{2201AEC3-AF0B-4444-89D0-712203E4C180}"/>
          </ac:spMkLst>
        </pc:spChg>
        <pc:spChg chg="mod">
          <ac:chgData name="Hietala Titta" userId="S::titta.hietala@vesanto.fi::048f7f73-cb5a-4ce2-9194-ac03a49fb27d" providerId="AD" clId="Web-{2A99A379-C4D6-4973-9825-573963AD7863}" dt="2018-10-30T12:41:46.925" v="37" actId="20577"/>
          <ac:spMkLst>
            <pc:docMk/>
            <pc:sldMk cId="307404005" sldId="257"/>
            <ac:spMk id="3" creationId="{96B5BC07-0018-4764-A169-B7E2F7415D86}"/>
          </ac:spMkLst>
        </pc:spChg>
      </pc:sldChg>
      <pc:sldChg chg="delSp modSp new">
        <pc:chgData name="Hietala Titta" userId="S::titta.hietala@vesanto.fi::048f7f73-cb5a-4ce2-9194-ac03a49fb27d" providerId="AD" clId="Web-{2A99A379-C4D6-4973-9825-573963AD7863}" dt="2018-10-30T12:43:24.424" v="50" actId="20577"/>
        <pc:sldMkLst>
          <pc:docMk/>
          <pc:sldMk cId="163832337" sldId="258"/>
        </pc:sldMkLst>
        <pc:spChg chg="del">
          <ac:chgData name="Hietala Titta" userId="S::titta.hietala@vesanto.fi::048f7f73-cb5a-4ce2-9194-ac03a49fb27d" providerId="AD" clId="Web-{2A99A379-C4D6-4973-9825-573963AD7863}" dt="2018-10-30T12:41:57.550" v="40"/>
          <ac:spMkLst>
            <pc:docMk/>
            <pc:sldMk cId="163832337" sldId="258"/>
            <ac:spMk id="2" creationId="{CBA03268-A77A-45B7-B8BD-10DF56DE7FF9}"/>
          </ac:spMkLst>
        </pc:spChg>
        <pc:spChg chg="mod">
          <ac:chgData name="Hietala Titta" userId="S::titta.hietala@vesanto.fi::048f7f73-cb5a-4ce2-9194-ac03a49fb27d" providerId="AD" clId="Web-{2A99A379-C4D6-4973-9825-573963AD7863}" dt="2018-10-30T12:43:24.424" v="50" actId="20577"/>
          <ac:spMkLst>
            <pc:docMk/>
            <pc:sldMk cId="163832337" sldId="258"/>
            <ac:spMk id="3" creationId="{A53B5FAD-814C-4F6F-BE5D-5DF5968E19B3}"/>
          </ac:spMkLst>
        </pc:spChg>
      </pc:sldChg>
    </pc:docChg>
  </pc:docChgLst>
  <pc:docChgLst>
    <pc:chgData name="Hietala Titta" userId="S::titta.hietala@vesanto.fi::048f7f73-cb5a-4ce2-9194-ac03a49fb27d" providerId="AD" clId="Web-{CEBC250A-1A70-4546-ABD9-493C765B37ED}"/>
    <pc:docChg chg="modSld">
      <pc:chgData name="Hietala Titta" userId="S::titta.hietala@vesanto.fi::048f7f73-cb5a-4ce2-9194-ac03a49fb27d" providerId="AD" clId="Web-{CEBC250A-1A70-4546-ABD9-493C765B37ED}" dt="2018-10-31T06:18:59.156" v="8"/>
      <pc:docMkLst>
        <pc:docMk/>
      </pc:docMkLst>
      <pc:sldChg chg="addAnim modAnim">
        <pc:chgData name="Hietala Titta" userId="S::titta.hietala@vesanto.fi::048f7f73-cb5a-4ce2-9194-ac03a49fb27d" providerId="AD" clId="Web-{CEBC250A-1A70-4546-ABD9-493C765B37ED}" dt="2018-10-31T06:18:42.031" v="2"/>
        <pc:sldMkLst>
          <pc:docMk/>
          <pc:sldMk cId="307404005" sldId="257"/>
        </pc:sldMkLst>
      </pc:sldChg>
      <pc:sldChg chg="addAnim modAnim">
        <pc:chgData name="Hietala Titta" userId="S::titta.hietala@vesanto.fi::048f7f73-cb5a-4ce2-9194-ac03a49fb27d" providerId="AD" clId="Web-{CEBC250A-1A70-4546-ABD9-493C765B37ED}" dt="2018-10-31T06:18:51.547" v="5"/>
        <pc:sldMkLst>
          <pc:docMk/>
          <pc:sldMk cId="163832337" sldId="258"/>
        </pc:sldMkLst>
      </pc:sldChg>
      <pc:sldChg chg="addAnim modAnim">
        <pc:chgData name="Hietala Titta" userId="S::titta.hietala@vesanto.fi::048f7f73-cb5a-4ce2-9194-ac03a49fb27d" providerId="AD" clId="Web-{CEBC250A-1A70-4546-ABD9-493C765B37ED}" dt="2018-10-31T06:18:59.156" v="8"/>
        <pc:sldMkLst>
          <pc:docMk/>
          <pc:sldMk cId="388522760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85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75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462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257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53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554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314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00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300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23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033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3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25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43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8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24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05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31.10.2018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0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hchr.org/EN/UDHR/Pages/Language.aspx?LangID=fi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hr.coe.int/Documents/Short_Survey_January_June_2018_ENG.pdf" TargetMode="External"/><Relationship Id="rId2" Type="http://schemas.openxmlformats.org/officeDocument/2006/relationships/hyperlink" Target="https://www.echr.coe.int/Documents/Rule_47_FIN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4. Maailmankansalaisen oikeudet ja vapaudet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B5BC07-0018-4764-A169-B7E2F7415D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387890"/>
            <a:ext cx="10515600" cy="57890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800" dirty="0">
                <a:cs typeface="Calibri"/>
              </a:rPr>
              <a:t>-       Yhdistyneet Kansakunnat (YK) on merkittävin kansainvälinen päätöksentekoelin.</a:t>
            </a: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Kaikki maailman valtiot ovat hyväksyneet </a:t>
            </a:r>
            <a:r>
              <a:rPr lang="fi-FI" sz="2800" b="1" dirty="0">
                <a:cs typeface="Calibri"/>
              </a:rPr>
              <a:t>YK:n vuoden 1948 ihmisoikeuksien julistuksen</a:t>
            </a:r>
            <a:r>
              <a:rPr lang="fi-FI" sz="2800" dirty="0">
                <a:cs typeface="Calibri"/>
              </a:rPr>
              <a:t>, mutta se ei ole oikeudellisesti sitova.</a:t>
            </a: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Ihmisoikeusjulistus vahvistaa ihmisten</a:t>
            </a:r>
            <a:r>
              <a:rPr lang="fi-FI" sz="2800" b="1" dirty="0">
                <a:cs typeface="Calibri"/>
              </a:rPr>
              <a:t> tasa-arvon ja vapauden</a:t>
            </a:r>
            <a:r>
              <a:rPr lang="fi-FI" sz="2800" dirty="0">
                <a:cs typeface="Calibri"/>
              </a:rPr>
              <a:t>, joita valtioiden tulee kunnioittaa ja varmistaa niiden toteutuminen niin yksilö- kuin yritystasolla.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40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hlinkClick r:id="rId2"/>
              </a:rPr>
              <a:t>YK:n ihmisoikeusjulistus, artiklat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732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3B5FAD-814C-4F6F-BE5D-5DF5968E19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488531"/>
            <a:ext cx="10515600" cy="56884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800" dirty="0">
                <a:cs typeface="Calibri"/>
              </a:rPr>
              <a:t>-       Useimmat Euroopan maat ovat liittyneet Euroopan ihmisoikeussopimukseen. </a:t>
            </a:r>
            <a:r>
              <a:rPr lang="fi-FI" sz="2800" b="1" dirty="0">
                <a:cs typeface="Calibri"/>
              </a:rPr>
              <a:t>Euroopan ihmisoikeustuomioistuin (EIT) valvoo sopimuksen toteutumista.</a:t>
            </a:r>
            <a:endParaRPr lang="en-US" sz="2800" b="1" dirty="0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Euroopan neuvosto edistää omalla toiminnallaan ihmisoikeuksia myös Euroopan lähialueilla.</a:t>
            </a:r>
            <a:endParaRPr lang="en-US" sz="2800" dirty="0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       Euroopassa elää noin 300 etnistä ja kansallista vähemmistöä.</a:t>
            </a:r>
            <a:endParaRPr lang="en-US" sz="2800" dirty="0">
              <a:cs typeface="Calibri"/>
            </a:endParaRPr>
          </a:p>
          <a:p>
            <a:pPr marL="0" indent="0">
              <a:buNone/>
            </a:pPr>
            <a:r>
              <a:rPr lang="fi-FI" sz="2800" dirty="0">
                <a:cs typeface="Calibri"/>
              </a:rPr>
              <a:t>--&gt; Romanit ovat Euroopan suurin ja syrjityin vähemmistö.</a:t>
            </a:r>
          </a:p>
        </p:txBody>
      </p:sp>
    </p:spTree>
    <p:extLst>
      <p:ext uri="{BB962C8B-B14F-4D97-AF65-F5344CB8AC3E}">
        <p14:creationId xmlns:p14="http://schemas.microsoft.com/office/powerpoint/2010/main" val="16383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Valittaminen Euroopan ihmisoikeustuomioistuimeen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b="1" dirty="0"/>
              <a:t>Ihmisoikeusvalituksen edellytyksiä: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väite siitä, että viranomainen on loukannut ihmisoikeussopimuksella turvattua oikeutta,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kaikki kotimaiset oikeuskeinot on käytetty 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valitus on tehty kuuden kuukauden kuluessa siitä, kun korkein kansallinen oikeusaste tai muu viranomainen on antanut lopullisen päätöksensä asiassa.</a:t>
            </a:r>
          </a:p>
          <a:p>
            <a:pPr marL="0" indent="0">
              <a:buNone/>
            </a:pPr>
            <a:r>
              <a:rPr lang="fi-FI" dirty="0"/>
              <a:t>(esim. suomessa korkein oikeus / korkein hallinto-oikeus)</a:t>
            </a:r>
          </a:p>
        </p:txBody>
      </p:sp>
    </p:spTree>
    <p:extLst>
      <p:ext uri="{BB962C8B-B14F-4D97-AF65-F5344CB8AC3E}">
        <p14:creationId xmlns:p14="http://schemas.microsoft.com/office/powerpoint/2010/main" val="388522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Ohje yksilövalituksen teosta</a:t>
            </a:r>
            <a:endParaRPr lang="fi-FI" dirty="0"/>
          </a:p>
          <a:p>
            <a:r>
              <a:rPr lang="fi-FI" dirty="0">
                <a:hlinkClick r:id="rId3"/>
              </a:rPr>
              <a:t>Tuoreita esimerkkejä </a:t>
            </a:r>
            <a:r>
              <a:rPr lang="fi-FI" dirty="0" err="1">
                <a:hlinkClick r:id="rId3"/>
              </a:rPr>
              <a:t>EIT:n</a:t>
            </a:r>
            <a:r>
              <a:rPr lang="fi-FI" dirty="0">
                <a:hlinkClick r:id="rId3"/>
              </a:rPr>
              <a:t> päätöksistä</a:t>
            </a:r>
            <a:r>
              <a:rPr lang="fi-FI" dirty="0"/>
              <a:t> 1.1. – 15.6.2018 (engl.)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2256816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26</TotalTime>
  <Words>39</Words>
  <Application>Microsoft Office PowerPoint</Application>
  <PresentationFormat>Laajakuva</PresentationFormat>
  <Paragraphs>17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Pisara</vt:lpstr>
      <vt:lpstr>4. Maailmankansalaisen oikeudet ja vapaudet</vt:lpstr>
      <vt:lpstr>PowerPoint-esitys</vt:lpstr>
      <vt:lpstr>PowerPoint-esitys</vt:lpstr>
      <vt:lpstr>PowerPoint-esitys</vt:lpstr>
      <vt:lpstr>Valittaminen Euroopan ihmisoikeustuomioistuimeen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Titta Hietala</dc:creator>
  <cp:lastModifiedBy>Hietala Titta</cp:lastModifiedBy>
  <cp:revision>37</cp:revision>
  <dcterms:created xsi:type="dcterms:W3CDTF">2012-08-08T08:08:12Z</dcterms:created>
  <dcterms:modified xsi:type="dcterms:W3CDTF">2018-10-31T06:19:00Z</dcterms:modified>
</cp:coreProperties>
</file>