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57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43C2BD-CBDA-483E-9656-DCE2CE1D594F}" v="172" dt="2018-11-08T10:47:42.529"/>
    <p1510:client id="{BF233C8D-993E-E950-F6AC-21073D2333F2}" v="338" dt="2018-11-08T10:53:25.3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fi.wikipedia.org/wiki/Eurooppa-neuvosto" TargetMode="External"/><Relationship Id="rId2" Type="http://schemas.openxmlformats.org/officeDocument/2006/relationships/hyperlink" Target="https://europa.eu/european-union/about-eu/institutions-bodies/european-council_f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0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/>
          </a:bodyPr>
          <a:lstStyle/>
          <a:p>
            <a:pPr algn="l"/>
            <a:r>
              <a:rPr lang="fi-FI">
                <a:solidFill>
                  <a:schemeClr val="bg1"/>
                </a:solidFill>
                <a:cs typeface="Calibri Light"/>
              </a:rPr>
              <a:t>Eurooppa-neuvosto</a:t>
            </a:r>
            <a:endParaRPr lang="fi-FI">
              <a:solidFill>
                <a:schemeClr val="bg1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746627" y="4750893"/>
            <a:ext cx="4645250" cy="1147863"/>
          </a:xfrm>
        </p:spPr>
        <p:txBody>
          <a:bodyPr anchor="t">
            <a:normAutofit/>
          </a:bodyPr>
          <a:lstStyle/>
          <a:p>
            <a:pPr algn="l"/>
            <a:endParaRPr lang="fi-FI" sz="2000">
              <a:solidFill>
                <a:schemeClr val="bg1"/>
              </a:solidFill>
            </a:endParaRPr>
          </a:p>
        </p:txBody>
      </p:sp>
      <p:sp>
        <p:nvSpPr>
          <p:cNvPr id="14" name="Freeform: Shape 12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4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Kuva 6" descr="Kuva, joka sisältää kohteen mies, silmälasit, sisä, henkilö&#10;&#10;Kuvaus luotu, erittäin korkea luotettavuus">
            <a:extLst>
              <a:ext uri="{FF2B5EF4-FFF2-40B4-BE49-F238E27FC236}">
                <a16:creationId xmlns:a16="http://schemas.microsoft.com/office/drawing/2014/main" id="{B08AEB96-F060-47EA-9D86-A5887792DD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382" y="1611518"/>
            <a:ext cx="4047843" cy="226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4BDC53-C26D-428C-AAAA-52E653A04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Mikä on Eurooppa neuvosto?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12FBE15-C09C-4637-B1BB-A6D456F8E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>
                <a:cs typeface="Calibri"/>
              </a:rPr>
              <a:t>Euroopan isojen jehujen erityinen kokoonpano, jonka tehtävänä on antaa EU:lle sen tarvitsemat virikkeet kehittymiseen ja määritellä yleiset poliittiset suuntaviivat</a:t>
            </a:r>
          </a:p>
          <a:p>
            <a:r>
              <a:rPr lang="fi-FI">
                <a:cs typeface="Calibri"/>
              </a:rPr>
              <a:t>Nimeää tai ehdottaa virkoihin esim. Euroopan komission johtoon</a:t>
            </a:r>
          </a:p>
          <a:p>
            <a:r>
              <a:rPr lang="fi-FI">
                <a:cs typeface="Calibri"/>
              </a:rPr>
              <a:t>Puhutaan myös EU:n huippukokouksesta</a:t>
            </a:r>
          </a:p>
          <a:p>
            <a:r>
              <a:rPr lang="fi-FI">
                <a:cs typeface="Calibri"/>
              </a:rPr>
              <a:t>Kokoontuu virallisesti vähintään 2 kertaa vuodessa</a:t>
            </a:r>
          </a:p>
          <a:p>
            <a:r>
              <a:rPr lang="fi-FI">
                <a:cs typeface="Calibri"/>
              </a:rPr>
              <a:t>Sai alkunsa 1974, virallistettiin 1984</a:t>
            </a:r>
          </a:p>
          <a:p>
            <a:endParaRPr lang="fi-FI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15701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4">
            <a:extLst>
              <a:ext uri="{FF2B5EF4-FFF2-40B4-BE49-F238E27FC236}">
                <a16:creationId xmlns:a16="http://schemas.microsoft.com/office/drawing/2014/main" id="{70E06571-4F14-45DD-8FA1-96F122E0E31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899" b="8832"/>
          <a:stretch/>
        </p:blipFill>
        <p:spPr>
          <a:xfrm>
            <a:off x="-1" y="10"/>
            <a:ext cx="12192000" cy="6857990"/>
          </a:xfrm>
          <a:prstGeom prst="rect">
            <a:avLst/>
          </a:prstGeom>
        </p:spPr>
      </p:pic>
      <p:sp>
        <p:nvSpPr>
          <p:cNvPr id="10" name="Freeform 5">
            <a:extLst>
              <a:ext uri="{FF2B5EF4-FFF2-40B4-BE49-F238E27FC236}">
                <a16:creationId xmlns:a16="http://schemas.microsoft.com/office/drawing/2014/main" id="{3CD9DF72-87A3-404E-A828-84CBF11A8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 flipH="1">
            <a:off x="0" y="998175"/>
            <a:ext cx="6017172" cy="5859825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 w="50800" cap="sq" cmpd="dbl">
            <a:noFill/>
            <a:miter lim="800000"/>
          </a:ln>
          <a:effectLst/>
          <a:ex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0E667CF-2159-4744-9640-E6DC1CF5B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448" y="1913950"/>
            <a:ext cx="4204137" cy="1342754"/>
          </a:xfrm>
        </p:spPr>
        <p:txBody>
          <a:bodyPr>
            <a:normAutofit/>
          </a:bodyPr>
          <a:lstStyle/>
          <a:p>
            <a:pPr algn="ctr"/>
            <a:r>
              <a:rPr lang="fi-FI" sz="3600">
                <a:cs typeface="Calibri Light"/>
              </a:rPr>
              <a:t>Missä?</a:t>
            </a:r>
            <a:endParaRPr lang="fi-FI" sz="3600"/>
          </a:p>
        </p:txBody>
      </p:sp>
      <p:cxnSp>
        <p:nvCxnSpPr>
          <p:cNvPr id="13" name="Straight Connector 13">
            <a:extLst>
              <a:ext uri="{FF2B5EF4-FFF2-40B4-BE49-F238E27FC236}">
                <a16:creationId xmlns:a16="http://schemas.microsoft.com/office/drawing/2014/main" id="{20E3A342-4D61-4E3F-AF90-1AB42AEB9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87051" y="3337139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8">
            <a:extLst>
              <a:ext uri="{FF2B5EF4-FFF2-40B4-BE49-F238E27FC236}">
                <a16:creationId xmlns:a16="http://schemas.microsoft.com/office/drawing/2014/main" id="{C79B28AC-AFD3-4A7E-B7D7-ACDBBE3D7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16" y="3417573"/>
            <a:ext cx="4593021" cy="261983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800" err="1">
                <a:cs typeface="Calibri"/>
              </a:rPr>
              <a:t>Viralliset</a:t>
            </a:r>
            <a:r>
              <a:rPr lang="en-US" sz="1800">
                <a:cs typeface="Calibri"/>
              </a:rPr>
              <a:t> </a:t>
            </a:r>
            <a:r>
              <a:rPr lang="en-US" sz="1800" err="1">
                <a:cs typeface="Calibri"/>
              </a:rPr>
              <a:t>kokoukset</a:t>
            </a:r>
            <a:r>
              <a:rPr lang="en-US" sz="1800">
                <a:cs typeface="Calibri"/>
              </a:rPr>
              <a:t> </a:t>
            </a:r>
            <a:r>
              <a:rPr lang="en-US" sz="1800" err="1">
                <a:cs typeface="Calibri"/>
              </a:rPr>
              <a:t>Brysselissä</a:t>
            </a:r>
          </a:p>
          <a:p>
            <a:pPr marL="0" indent="0">
              <a:buNone/>
            </a:pPr>
            <a:r>
              <a:rPr lang="en-US" sz="1800" err="1">
                <a:cs typeface="Calibri"/>
              </a:rPr>
              <a:t>Epävirallisia</a:t>
            </a:r>
            <a:r>
              <a:rPr lang="en-US" sz="1800">
                <a:cs typeface="Calibri"/>
              </a:rPr>
              <a:t> </a:t>
            </a:r>
            <a:r>
              <a:rPr lang="en-US" sz="1800" err="1">
                <a:cs typeface="Calibri"/>
              </a:rPr>
              <a:t>kokouksia</a:t>
            </a:r>
            <a:r>
              <a:rPr lang="en-US" sz="1800">
                <a:cs typeface="Calibri"/>
              </a:rPr>
              <a:t> </a:t>
            </a:r>
            <a:r>
              <a:rPr lang="en-US" sz="1800" err="1">
                <a:cs typeface="Calibri"/>
              </a:rPr>
              <a:t>pidetty</a:t>
            </a:r>
            <a:r>
              <a:rPr lang="en-US" sz="1800">
                <a:cs typeface="Calibri"/>
              </a:rPr>
              <a:t> </a:t>
            </a:r>
            <a:r>
              <a:rPr lang="en-US" sz="1800" err="1">
                <a:cs typeface="Calibri"/>
              </a:rPr>
              <a:t>myös</a:t>
            </a:r>
            <a:r>
              <a:rPr lang="en-US" sz="1800">
                <a:cs typeface="Calibri"/>
              </a:rPr>
              <a:t> </a:t>
            </a:r>
            <a:r>
              <a:rPr lang="en-US" sz="1800" err="1">
                <a:cs typeface="Calibri"/>
              </a:rPr>
              <a:t>puheenjohtajamaissa</a:t>
            </a:r>
          </a:p>
        </p:txBody>
      </p:sp>
    </p:spTree>
    <p:extLst>
      <p:ext uri="{BB962C8B-B14F-4D97-AF65-F5344CB8AC3E}">
        <p14:creationId xmlns:p14="http://schemas.microsoft.com/office/powerpoint/2010/main" val="3248348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52DBFD-2633-4811-9217-07D6D34B8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>
                <a:cs typeface="Calibri Light"/>
              </a:rPr>
              <a:t>Keitä siellä on?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B1AB6FF-5D1E-4AC3-B892-AFD8643E96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797807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000">
                <a:cs typeface="Calibri"/>
              </a:rPr>
              <a:t>EU-maiden hallitusten päämiehet (yleensä pääministeri)</a:t>
            </a:r>
          </a:p>
          <a:p>
            <a:r>
              <a:rPr lang="fi-FI" sz="2000">
                <a:cs typeface="Calibri"/>
              </a:rPr>
              <a:t>Ulkopolitiikan ja turvallisuuden korkea edustaja</a:t>
            </a:r>
          </a:p>
          <a:p>
            <a:r>
              <a:rPr lang="fi-FI" sz="2000">
                <a:cs typeface="Calibri"/>
              </a:rPr>
              <a:t>Vuoden 2009 jälkeen ollut kaksi pysyvää puheenjohtajaa (puheenjohtajakausi 2,5 v)</a:t>
            </a:r>
          </a:p>
          <a:p>
            <a:pPr lvl="1"/>
            <a:r>
              <a:rPr lang="fi-FI" sz="2000">
                <a:cs typeface="Calibri"/>
              </a:rPr>
              <a:t>Herman Van </a:t>
            </a:r>
            <a:r>
              <a:rPr lang="fi-FI" sz="2000" err="1">
                <a:cs typeface="Calibri"/>
              </a:rPr>
              <a:t>Rompuy</a:t>
            </a:r>
            <a:r>
              <a:rPr lang="fi-FI" sz="2000">
                <a:cs typeface="Calibri"/>
              </a:rPr>
              <a:t> 2009-2014</a:t>
            </a:r>
          </a:p>
          <a:p>
            <a:pPr lvl="1"/>
            <a:r>
              <a:rPr lang="fi-FI" sz="2000">
                <a:cs typeface="Calibri"/>
              </a:rPr>
              <a:t>Donald </a:t>
            </a:r>
            <a:r>
              <a:rPr lang="fi-FI" sz="2000" err="1">
                <a:cs typeface="Calibri"/>
              </a:rPr>
              <a:t>Tusk</a:t>
            </a:r>
            <a:r>
              <a:rPr lang="fi-FI" sz="2000">
                <a:cs typeface="Calibri"/>
              </a:rPr>
              <a:t> 2014-</a:t>
            </a:r>
          </a:p>
          <a:p>
            <a:pPr lvl="1"/>
            <a:endParaRPr lang="fi-FI" sz="2000">
              <a:cs typeface="Calibri"/>
            </a:endParaRPr>
          </a:p>
        </p:txBody>
      </p:sp>
      <p:pic>
        <p:nvPicPr>
          <p:cNvPr id="4" name="Kuva 4" descr="Kuva, joka sisältää kohteen henkilö, mies, vaatetus, puku&#10;&#10;Kuvaus luotu, erittäin korkea luotettavuus">
            <a:extLst>
              <a:ext uri="{FF2B5EF4-FFF2-40B4-BE49-F238E27FC236}">
                <a16:creationId xmlns:a16="http://schemas.microsoft.com/office/drawing/2014/main" id="{734BF3EF-3440-4DE5-AF05-D380B56C21C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9078" b="-2"/>
          <a:stretch/>
        </p:blipFill>
        <p:spPr>
          <a:xfrm>
            <a:off x="5120640" y="1286055"/>
            <a:ext cx="6233160" cy="427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68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9856D0-5900-4058-B5DF-8062B754D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Lähteet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FF75B7B-6D4F-42AB-A714-8C31A2133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>
                <a:cs typeface="Calibri"/>
                <a:hlinkClick r:id="rId2"/>
              </a:rPr>
              <a:t>https://europa.eu/european-union/about-eu/institutions-bodies/european-council_fi</a:t>
            </a:r>
            <a:endParaRPr lang="fi-FI">
              <a:cs typeface="Calibri"/>
            </a:endParaRPr>
          </a:p>
          <a:p>
            <a:r>
              <a:rPr lang="fi-FI">
                <a:cs typeface="Calibri"/>
                <a:hlinkClick r:id="rId3"/>
              </a:rPr>
              <a:t>https://fi.wikipedia.org/wiki/Eurooppa-neuvosto</a:t>
            </a:r>
          </a:p>
          <a:p>
            <a:endParaRPr lang="fi-FI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7475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Laajakuva</PresentationFormat>
  <Slides>5</Slides>
  <Notes>0</Notes>
  <HiddenSlides>0</HiddenSlide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Office-teema</vt:lpstr>
      <vt:lpstr>Eurooppa-neuvosto</vt:lpstr>
      <vt:lpstr>Mikä on Eurooppa neuvosto?</vt:lpstr>
      <vt:lpstr>Missä?</vt:lpstr>
      <vt:lpstr>Keitä siellä on?</vt:lpstr>
      <vt:lpstr>Lähteet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revision>2</cp:revision>
  <dcterms:created xsi:type="dcterms:W3CDTF">2012-08-08T08:08:12Z</dcterms:created>
  <dcterms:modified xsi:type="dcterms:W3CDTF">2018-11-12T07:44:25Z</dcterms:modified>
</cp:coreProperties>
</file>