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988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90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279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dirty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901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8786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445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5912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437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480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88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395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08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437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1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0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6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32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12.11.2018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47815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u/institutions-bodies/court-justice_f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uomi.php" TargetMode="External"/><Relationship Id="rId5" Type="http://schemas.openxmlformats.org/officeDocument/2006/relationships/hyperlink" Target="http://nin_tuomioistuin" TargetMode="External"/><Relationship Id="rId4" Type="http://schemas.openxmlformats.org/officeDocument/2006/relationships/hyperlink" Target="http://5/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fi-FI" u="sng">
                <a:cs typeface="Calibri Light"/>
              </a:rPr>
              <a:t>EU:n tuomioistuin</a:t>
            </a:r>
            <a:endParaRPr lang="fi-FI" u="sng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endParaRPr lang="fi-FI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20">
            <a:extLst>
              <a:ext uri="{FF2B5EF4-FFF2-40B4-BE49-F238E27FC236}">
                <a16:creationId xmlns:a16="http://schemas.microsoft.com/office/drawing/2014/main" id="{DDBA86CC-34C3-43C1-B328-62490FE69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36E64A6-4980-45BA-85FD-110FA4629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fi-FI" u="sng">
                <a:solidFill>
                  <a:schemeClr val="tx1"/>
                </a:solidFill>
                <a:latin typeface="Calibri"/>
                <a:cs typeface="Calibri"/>
              </a:rPr>
              <a:t>Mikä ja mitä</a:t>
            </a:r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9CF4C9D6-90BC-48A0-91E8-0F0373CA1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1FAD19-760D-4F42-B5E5-8A77F2398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9164" y="1645920"/>
            <a:ext cx="6294448" cy="447082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charset="2"/>
              <a:buChar char="Ø"/>
            </a:pPr>
            <a:r>
              <a:rPr lang="fi-FI" sz="2400" dirty="0">
                <a:latin typeface="Calibri"/>
                <a:cs typeface="Calibri"/>
              </a:rPr>
              <a:t>Sijaitsee Luxemburgissa</a:t>
            </a:r>
            <a:endParaRPr lang="fi-FI" sz="2400"/>
          </a:p>
          <a:p>
            <a:pPr>
              <a:buFont typeface="Wingdings" charset="2"/>
              <a:buChar char="Ø"/>
            </a:pPr>
            <a:r>
              <a:rPr lang="fi-FI" sz="2400" dirty="0">
                <a:latin typeface="Calibri"/>
                <a:cs typeface="Calibri"/>
              </a:rPr>
              <a:t>Koostuu kahdesta tuomioistuimesta: unionin tuomioistuin ja yleinen tuomioistuin</a:t>
            </a:r>
          </a:p>
          <a:p>
            <a:pPr>
              <a:buFont typeface="Wingdings" charset="2"/>
              <a:buChar char="Ø"/>
            </a:pPr>
            <a:r>
              <a:rPr lang="fi-FI" sz="2400" dirty="0">
                <a:latin typeface="Calibri"/>
                <a:cs typeface="Calibri"/>
              </a:rPr>
              <a:t>Varmistaa, että EU:n lainsäädäntöä tulkitaan ja sovelletaan samalla tavalla kaikissa EU-maissa ja että nämä maat ja EU-toimielimet noudattavat lainsäädäntöä.</a:t>
            </a:r>
          </a:p>
          <a:p>
            <a:pPr>
              <a:buFont typeface="Wingdings" charset="2"/>
              <a:buChar char="Ø"/>
            </a:pPr>
            <a:r>
              <a:rPr lang="fi-FI" sz="2400" dirty="0">
                <a:latin typeface="Calibri"/>
                <a:cs typeface="Calibri"/>
              </a:rPr>
              <a:t>Nimi oli vuoteen 2009 asti Euroopan yhteisöjen (EY) tuomioistuin</a:t>
            </a:r>
          </a:p>
        </p:txBody>
      </p:sp>
    </p:spTree>
    <p:extLst>
      <p:ext uri="{BB962C8B-B14F-4D97-AF65-F5344CB8AC3E}">
        <p14:creationId xmlns:p14="http://schemas.microsoft.com/office/powerpoint/2010/main" val="360611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B77FD-A0CA-44AE-B9E1-E7935D53D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>
                <a:latin typeface="Calibri"/>
                <a:cs typeface="Calibri"/>
              </a:rPr>
              <a:t>Toiminta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C84471D-12B1-4348-815A-00E0CEA29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Unionin tuomioistuin</a:t>
            </a:r>
            <a:endParaRPr lang="fi-FI" b="0" dirty="0">
              <a:cs typeface="Calibri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5D37B5-BB15-4A04-AB2D-11C0CA7192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fi-FI" sz="2400" dirty="0">
                <a:latin typeface="Calibri"/>
                <a:cs typeface="Calibri"/>
              </a:rPr>
              <a:t>Toimivaltaan kuuluvat tärkeimmät institutionaaliset ja unionin toimintaelinten väliset asiat</a:t>
            </a:r>
            <a:endParaRPr lang="fi-FI"/>
          </a:p>
          <a:p>
            <a:pPr>
              <a:buFont typeface="Wingdings" charset="2"/>
              <a:buChar char="Ø"/>
            </a:pPr>
            <a:r>
              <a:rPr lang="fi-FI" sz="2400" dirty="0">
                <a:latin typeface="Calibri"/>
                <a:cs typeface="Calibri"/>
              </a:rPr>
              <a:t>Käsittelee mm. Euroopan komission jäsenvaltioita vastaan nostamia kanteita ja kansallisen tuomioistuimen tekemiä ennakkoratkaisupyyntöjä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A8B80A4-17E0-45A1-A2E3-EF6B9E183C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Yleinen tuomioistuin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2BADBDB-395D-4C3E-B993-FB32B29D305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EU: tuomioistuimen ensimmäinen aste</a:t>
            </a:r>
            <a:endParaRPr lang="fi-FI"/>
          </a:p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Käsittelee suurimman osan EU:n toimielimiä vastaan nostetuista kanteista</a:t>
            </a:r>
          </a:p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Keskeisimpiä aloja on kilpailuoikeudellisten asioiden ratkaiseminen</a:t>
            </a:r>
          </a:p>
        </p:txBody>
      </p:sp>
    </p:spTree>
    <p:extLst>
      <p:ext uri="{BB962C8B-B14F-4D97-AF65-F5344CB8AC3E}">
        <p14:creationId xmlns:p14="http://schemas.microsoft.com/office/powerpoint/2010/main" val="1473568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6D47B-D642-4FD0-800D-D44336A8E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>
                <a:latin typeface="Calibri"/>
                <a:cs typeface="Calibri"/>
              </a:rPr>
              <a:t>Kokoonpano</a:t>
            </a:r>
            <a:endParaRPr lang="fi-FI" dirty="0" err="1">
              <a:latin typeface="Calibri"/>
              <a:cs typeface="Calibri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B6AA1F-DD23-4F23-A5B1-0D78F57C8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Unionin tuomioistuimessa on tuomari jokaisesta jäsenvaltiosta + sitä avustaa 8 julkiasiamiestä</a:t>
            </a:r>
            <a:endParaRPr lang="fi-FI"/>
          </a:p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Tuomarit valitsevat keskuudestaan presidentin, joka johtaa tuomioistuimen toimintaa</a:t>
            </a:r>
          </a:p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Tuomarit valitaan kuuden vuoden toimikaudeksi</a:t>
            </a:r>
          </a:p>
          <a:p>
            <a:pPr>
              <a:buFont typeface="Wingdings" charset="2"/>
              <a:buChar char="Ø"/>
            </a:pPr>
            <a:r>
              <a:rPr lang="fi-FI" sz="2400" dirty="0">
                <a:cs typeface="Calibri"/>
              </a:rPr>
              <a:t>Valintaedellytyksiä: lakimieskoulutus, riippumattomuus ja kelpoisuus kotimaan korkeimpiin tuomarin virkoihin</a:t>
            </a:r>
          </a:p>
          <a:p>
            <a:endParaRPr lang="fi-FI" sz="2400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6982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262F7-0527-447A-8532-9CC4EF62B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63842"/>
            <a:ext cx="10515600" cy="1325563"/>
          </a:xfrm>
        </p:spPr>
        <p:txBody>
          <a:bodyPr>
            <a:normAutofit/>
          </a:bodyPr>
          <a:lstStyle/>
          <a:p>
            <a:r>
              <a:rPr lang="fi-FI" sz="4000" u="sng" dirty="0">
                <a:latin typeface="Calibri"/>
                <a:cs typeface="Calibri"/>
              </a:rPr>
              <a:t>Tämän hetkinen kokoonpano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5952FDC-90BE-40BB-88E0-F356942F1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228600" indent="-228600">
              <a:buChar char="•"/>
            </a:pPr>
            <a:endParaRPr lang="fi-FI" dirty="0" err="1"/>
          </a:p>
          <a:p>
            <a:endParaRPr lang="fi-FI" dirty="0">
              <a:cs typeface="Calibri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45622C-A06A-4B7F-A32A-0DB650B10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976" y="5279905"/>
            <a:ext cx="5157787" cy="368458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0DEADBC-2996-4D4A-BAC2-0651624FD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87484" y="919162"/>
            <a:ext cx="2940321" cy="506523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Font typeface="Wingdings" charset="2"/>
              <a:buChar char="Ø"/>
            </a:pPr>
            <a:r>
              <a:rPr lang="fi-FI" sz="1700" b="0" dirty="0" err="1">
                <a:solidFill>
                  <a:schemeClr val="tx1"/>
                </a:solidFill>
                <a:cs typeface="Calibri"/>
              </a:rPr>
              <a:t>Marek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 </a:t>
            </a:r>
            <a:r>
              <a:rPr lang="fi-FI" sz="1700" b="0" dirty="0" err="1">
                <a:solidFill>
                  <a:schemeClr val="tx1"/>
                </a:solidFill>
                <a:cs typeface="Calibri"/>
              </a:rPr>
              <a:t>Safjan</a:t>
            </a:r>
            <a:endParaRPr lang="fi-FI" sz="1700" dirty="0">
              <a:solidFill>
                <a:schemeClr val="tx1"/>
              </a:solidFill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dirty="0">
                <a:solidFill>
                  <a:schemeClr val="tx1"/>
                </a:solidFill>
                <a:cs typeface="Calibri"/>
              </a:rPr>
              <a:t>Daniel </a:t>
            </a:r>
            <a:r>
              <a:rPr lang="fi-FI" sz="1700" b="0" dirty="0" err="1">
                <a:solidFill>
                  <a:schemeClr val="tx1"/>
                </a:solidFill>
                <a:cs typeface="Calibri"/>
              </a:rPr>
              <a:t>Šváby</a:t>
            </a:r>
            <a:endParaRPr lang="fi-FI" sz="1700" b="0" dirty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dirty="0">
                <a:solidFill>
                  <a:schemeClr val="tx1"/>
                </a:solidFill>
                <a:cs typeface="Calibri"/>
              </a:rPr>
              <a:t>Maria Berger</a:t>
            </a:r>
          </a:p>
          <a:p>
            <a:pPr marL="285750" indent="-285750">
              <a:buFont typeface="Wingdings" charset="2"/>
              <a:buChar char="Ø"/>
            </a:pPr>
            <a:r>
              <a:rPr lang="fi-FI" sz="1700" b="0" dirty="0">
                <a:solidFill>
                  <a:schemeClr val="tx1"/>
                </a:solidFill>
                <a:cs typeface="Calibri"/>
              </a:rPr>
              <a:t>Alexandra (</a:t>
            </a:r>
            <a:r>
              <a:rPr lang="fi-FI" sz="1700" b="0" dirty="0" err="1">
                <a:solidFill>
                  <a:schemeClr val="tx1"/>
                </a:solidFill>
                <a:cs typeface="Calibri"/>
              </a:rPr>
              <a:t>Sacha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) </a:t>
            </a:r>
            <a:r>
              <a:rPr lang="fi-FI" sz="1700" b="0" dirty="0" err="1">
                <a:solidFill>
                  <a:schemeClr val="tx1"/>
                </a:solidFill>
                <a:cs typeface="Calibri"/>
              </a:rPr>
              <a:t>Prechal</a:t>
            </a:r>
            <a:endParaRPr lang="fi-FI" sz="1700" b="0" dirty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dirty="0">
                <a:solidFill>
                  <a:schemeClr val="tx1"/>
                </a:solidFill>
                <a:cs typeface="Calibri"/>
              </a:rPr>
              <a:t>Nils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Wahl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err="1">
                <a:solidFill>
                  <a:schemeClr val="tx1"/>
                </a:solidFill>
                <a:cs typeface="Calibri"/>
              </a:rPr>
              <a:t>Siniša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 Rodin</a:t>
            </a:r>
          </a:p>
          <a:p>
            <a:pPr marL="285750" indent="-285750">
              <a:buFont typeface="Wingdings" charset="2"/>
              <a:buChar char="Ø"/>
            </a:pPr>
            <a:r>
              <a:rPr lang="fi-FI" sz="1700" b="0" dirty="0">
                <a:solidFill>
                  <a:schemeClr val="tx1"/>
                </a:solidFill>
                <a:cs typeface="Calibri"/>
              </a:rPr>
              <a:t>François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Biltgen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err="1">
                <a:solidFill>
                  <a:schemeClr val="tx1"/>
                </a:solidFill>
                <a:cs typeface="Calibri"/>
              </a:rPr>
              <a:t>Küllike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Jürimäe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err="1">
                <a:solidFill>
                  <a:schemeClr val="tx1"/>
                </a:solidFill>
                <a:cs typeface="Calibri"/>
              </a:rPr>
              <a:t>Maciej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Szpunar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err="1">
                <a:solidFill>
                  <a:schemeClr val="tx1"/>
                </a:solidFill>
                <a:cs typeface="Calibri"/>
              </a:rPr>
              <a:t>Constantinos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Lycourgos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dirty="0">
                <a:solidFill>
                  <a:schemeClr val="tx1"/>
                </a:solidFill>
                <a:cs typeface="Calibri"/>
              </a:rPr>
              <a:t>Manuel Campos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Sánchez-Bordona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pPr marL="285750" indent="-285750">
              <a:buFont typeface="Wingdings" charset="2"/>
              <a:buChar char="Ø"/>
            </a:pPr>
            <a:r>
              <a:rPr lang="fi-FI" sz="1700" b="0" err="1">
                <a:solidFill>
                  <a:schemeClr val="tx1"/>
                </a:solidFill>
                <a:cs typeface="Calibri"/>
              </a:rPr>
              <a:t>Michail</a:t>
            </a:r>
            <a:r>
              <a:rPr lang="fi-FI" sz="1700" b="0" dirty="0">
                <a:solidFill>
                  <a:schemeClr val="tx1"/>
                </a:solidFill>
                <a:cs typeface="Calibri"/>
              </a:rPr>
              <a:t> </a:t>
            </a:r>
            <a:r>
              <a:rPr lang="fi-FI" sz="1700" b="0" err="1">
                <a:solidFill>
                  <a:schemeClr val="tx1"/>
                </a:solidFill>
                <a:cs typeface="Calibri"/>
              </a:rPr>
              <a:t>Vilaras</a:t>
            </a:r>
            <a:endParaRPr lang="fi-FI" sz="1700" b="0">
              <a:solidFill>
                <a:schemeClr val="tx1"/>
              </a:solidFill>
              <a:cs typeface="Calibri"/>
            </a:endParaRPr>
          </a:p>
          <a:p>
            <a:endParaRPr lang="fi-FI" sz="1700" b="0">
              <a:solidFill>
                <a:schemeClr val="tx1"/>
              </a:solidFill>
              <a:cs typeface="Calibri"/>
            </a:endParaRPr>
          </a:p>
          <a:p>
            <a:endParaRPr lang="fi-FI" sz="1800" dirty="0">
              <a:cs typeface="Calibri"/>
            </a:endParaRP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A6E4868-FB18-4E30-AACA-F8BBBF2F20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0691" y="966696"/>
            <a:ext cx="3299755" cy="505043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Koen </a:t>
            </a:r>
            <a:r>
              <a:rPr lang="fi-FI" sz="1700" dirty="0" err="1">
                <a:cs typeface="Calibri"/>
              </a:rPr>
              <a:t>Lenaerts</a:t>
            </a:r>
            <a:endParaRPr lang="fi-FI" sz="1700" dirty="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Rosario Silva de </a:t>
            </a:r>
            <a:r>
              <a:rPr lang="fi-FI" sz="1700" dirty="0" err="1">
                <a:cs typeface="Calibri"/>
              </a:rPr>
              <a:t>Lapuerta</a:t>
            </a:r>
            <a:endParaRPr lang="fi-FI" sz="1700" dirty="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Marko </a:t>
            </a:r>
            <a:r>
              <a:rPr lang="fi-FI" sz="1700" err="1">
                <a:cs typeface="Calibri"/>
              </a:rPr>
              <a:t>Ilešič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Lars Bay </a:t>
            </a:r>
            <a:r>
              <a:rPr lang="fi-FI" sz="1700" err="1">
                <a:cs typeface="Calibri"/>
              </a:rPr>
              <a:t>Larsen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Thomas von </a:t>
            </a:r>
            <a:r>
              <a:rPr lang="fi-FI" sz="1700" err="1">
                <a:cs typeface="Calibri"/>
              </a:rPr>
              <a:t>Danwitz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Allan Rosas (suomi)</a:t>
            </a:r>
          </a:p>
          <a:p>
            <a:pPr>
              <a:buFont typeface="Wingdings" charset="2"/>
              <a:buChar char="Ø"/>
            </a:pPr>
            <a:r>
              <a:rPr lang="fi-FI" sz="1700" err="1">
                <a:cs typeface="Calibri"/>
              </a:rPr>
              <a:t>Jiří</a:t>
            </a:r>
            <a:r>
              <a:rPr lang="fi-FI" sz="1700" dirty="0">
                <a:cs typeface="Calibri"/>
              </a:rPr>
              <a:t> </a:t>
            </a:r>
            <a:r>
              <a:rPr lang="fi-FI" sz="1700" err="1">
                <a:cs typeface="Calibri"/>
              </a:rPr>
              <a:t>Malenovski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err="1">
                <a:cs typeface="Calibri"/>
              </a:rPr>
              <a:t>Egils</a:t>
            </a:r>
            <a:r>
              <a:rPr lang="fi-FI" sz="1700" dirty="0">
                <a:cs typeface="Calibri"/>
              </a:rPr>
              <a:t> </a:t>
            </a:r>
            <a:r>
              <a:rPr lang="fi-FI" sz="1700" err="1">
                <a:cs typeface="Calibri"/>
              </a:rPr>
              <a:t>Levits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Carl Gustav </a:t>
            </a:r>
            <a:r>
              <a:rPr lang="fi-FI" sz="1700" err="1">
                <a:cs typeface="Calibri"/>
              </a:rPr>
              <a:t>Fernlund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Christopher </a:t>
            </a:r>
            <a:r>
              <a:rPr lang="fi-FI" sz="1700" err="1">
                <a:cs typeface="Calibri"/>
              </a:rPr>
              <a:t>Vajde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err="1">
                <a:cs typeface="Calibri"/>
              </a:rPr>
              <a:t>Juliane</a:t>
            </a:r>
            <a:r>
              <a:rPr lang="fi-FI" sz="1700" dirty="0">
                <a:cs typeface="Calibri"/>
              </a:rPr>
              <a:t> </a:t>
            </a:r>
            <a:r>
              <a:rPr lang="fi-FI" sz="1700" err="1">
                <a:cs typeface="Calibri"/>
              </a:rPr>
              <a:t>Kokott</a:t>
            </a:r>
            <a:endParaRPr lang="fi-FI" sz="170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 err="1">
                <a:cs typeface="Calibri"/>
              </a:rPr>
              <a:t>Endre</a:t>
            </a:r>
            <a:r>
              <a:rPr lang="fi-FI" sz="1700" dirty="0">
                <a:cs typeface="Calibri"/>
              </a:rPr>
              <a:t> </a:t>
            </a:r>
            <a:r>
              <a:rPr lang="fi-FI" sz="1700" dirty="0" err="1">
                <a:cs typeface="Calibri"/>
              </a:rPr>
              <a:t>Juhász</a:t>
            </a:r>
            <a:endParaRPr lang="fi-FI" sz="1700" dirty="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dirty="0">
                <a:cs typeface="Calibri"/>
              </a:rPr>
              <a:t>Eleanor </a:t>
            </a:r>
            <a:r>
              <a:rPr lang="fi-FI" sz="1700" dirty="0" err="1">
                <a:cs typeface="Calibri"/>
              </a:rPr>
              <a:t>Sharpston</a:t>
            </a:r>
            <a:endParaRPr lang="fi-FI" sz="1700" dirty="0">
              <a:cs typeface="Calibri"/>
            </a:endParaRPr>
          </a:p>
          <a:p>
            <a:pPr>
              <a:buFont typeface="Wingdings" charset="2"/>
              <a:buChar char="Ø"/>
            </a:pPr>
            <a:r>
              <a:rPr lang="fi-FI" sz="1700" err="1">
                <a:cs typeface="Calibri"/>
              </a:rPr>
              <a:t>Camelia</a:t>
            </a:r>
            <a:r>
              <a:rPr lang="fi-FI" sz="1700" dirty="0">
                <a:cs typeface="Calibri"/>
              </a:rPr>
              <a:t> </a:t>
            </a:r>
            <a:r>
              <a:rPr lang="fi-FI" sz="1700" err="1">
                <a:cs typeface="Calibri"/>
              </a:rPr>
              <a:t>Toader</a:t>
            </a:r>
          </a:p>
          <a:p>
            <a:pPr>
              <a:buFont typeface="Wingdings" charset="2"/>
              <a:buChar char="Ø"/>
            </a:pPr>
            <a:r>
              <a:rPr lang="fi-FI" dirty="0">
                <a:cs typeface="Calibri"/>
              </a:rPr>
              <a:t>Eugene </a:t>
            </a:r>
            <a:r>
              <a:rPr lang="fi-FI" err="1">
                <a:cs typeface="Calibri"/>
              </a:rPr>
              <a:t>Regan</a:t>
            </a:r>
            <a:endParaRPr lang="fi-FI" err="1"/>
          </a:p>
          <a:p>
            <a:endParaRPr lang="fi-FI" dirty="0">
              <a:cs typeface="Calibri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47F2B821-585A-4272-8A32-101FE40F8947}"/>
              </a:ext>
            </a:extLst>
          </p:cNvPr>
          <p:cNvSpPr txBox="1"/>
          <p:nvPr/>
        </p:nvSpPr>
        <p:spPr>
          <a:xfrm>
            <a:off x="-2579299" y="1683588"/>
            <a:ext cx="2743200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/>
              <a:t>Lisää teksti napsauttamalla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D484AFB2-BC88-4D35-821C-BE031024F586}"/>
              </a:ext>
            </a:extLst>
          </p:cNvPr>
          <p:cNvSpPr txBox="1"/>
          <p:nvPr/>
        </p:nvSpPr>
        <p:spPr>
          <a:xfrm>
            <a:off x="6924134" y="835324"/>
            <a:ext cx="3131388" cy="620169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>
                <a:cs typeface="Calibri"/>
              </a:rPr>
              <a:t>Henrik </a:t>
            </a:r>
            <a:r>
              <a:rPr lang="fi-FI" sz="1600" dirty="0" err="1">
                <a:cs typeface="Calibri"/>
              </a:rPr>
              <a:t>Saugmandsgaard</a:t>
            </a:r>
            <a:r>
              <a:rPr lang="fi-FI" sz="1600" dirty="0">
                <a:cs typeface="Calibri"/>
              </a:rPr>
              <a:t> </a:t>
            </a:r>
            <a:r>
              <a:rPr lang="fi-FI" sz="1600" dirty="0" err="1">
                <a:cs typeface="Calibri"/>
              </a:rPr>
              <a:t>Øe</a:t>
            </a:r>
            <a:r>
              <a:rPr lang="fi-FI" sz="1600" dirty="0">
                <a:cs typeface="Calibri"/>
              </a:rPr>
              <a:t> </a:t>
            </a:r>
            <a:endParaRPr lang="fi-FI" sz="1600" dirty="0"/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>
                <a:cs typeface="Calibri"/>
              </a:rPr>
              <a:t>Michal </a:t>
            </a:r>
            <a:r>
              <a:rPr lang="fi-FI" sz="1600" dirty="0" err="1">
                <a:cs typeface="Calibri"/>
              </a:rPr>
              <a:t>Bobek</a:t>
            </a:r>
            <a:endParaRPr lang="fi-FI" sz="1600" dirty="0">
              <a:cs typeface="Calibri"/>
            </a:endParaRP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 err="1">
                <a:cs typeface="Calibri"/>
              </a:rPr>
              <a:t>Evgeni</a:t>
            </a:r>
            <a:r>
              <a:rPr lang="fi-FI" sz="1600" dirty="0">
                <a:cs typeface="Calibri"/>
              </a:rPr>
              <a:t> </a:t>
            </a:r>
            <a:r>
              <a:rPr lang="fi-FI" sz="1600" dirty="0" err="1">
                <a:cs typeface="Calibri"/>
              </a:rPr>
              <a:t>Tanchev</a:t>
            </a:r>
            <a:endParaRPr lang="fi-FI" sz="1600" dirty="0">
              <a:cs typeface="Calibri"/>
            </a:endParaRP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>
                <a:cs typeface="Calibri"/>
              </a:rPr>
              <a:t>Peter </a:t>
            </a:r>
            <a:r>
              <a:rPr lang="fi-FI" sz="1600" dirty="0" err="1">
                <a:cs typeface="Calibri"/>
              </a:rPr>
              <a:t>GeorgeXuereb</a:t>
            </a:r>
            <a:endParaRPr lang="fi-FI" sz="1600" dirty="0" err="1"/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 err="1">
                <a:cs typeface="Calibri"/>
              </a:rPr>
              <a:t>Nuno</a:t>
            </a:r>
            <a:r>
              <a:rPr lang="fi-FI" sz="1600" dirty="0">
                <a:cs typeface="Calibri"/>
              </a:rPr>
              <a:t> José </a:t>
            </a:r>
            <a:r>
              <a:rPr lang="fi-FI" sz="1600" dirty="0" err="1">
                <a:cs typeface="Calibri"/>
              </a:rPr>
              <a:t>Cardoso</a:t>
            </a:r>
            <a:r>
              <a:rPr lang="fi-FI" sz="1600" dirty="0">
                <a:cs typeface="Calibri"/>
              </a:rPr>
              <a:t> da Silva </a:t>
            </a:r>
            <a:r>
              <a:rPr lang="fi-FI" sz="1600" dirty="0" err="1">
                <a:cs typeface="Calibri"/>
              </a:rPr>
              <a:t>Piçarra</a:t>
            </a:r>
            <a:endParaRPr lang="fi-FI" sz="1600" dirty="0">
              <a:cs typeface="Calibri"/>
            </a:endParaRP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>
                <a:cs typeface="Calibri"/>
              </a:rPr>
              <a:t>Lucia Serena Rossi</a:t>
            </a: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 err="1">
                <a:cs typeface="Calibri"/>
              </a:rPr>
              <a:t>Gerard</a:t>
            </a:r>
            <a:r>
              <a:rPr lang="fi-FI" sz="1600" dirty="0">
                <a:cs typeface="Calibri"/>
              </a:rPr>
              <a:t> </a:t>
            </a:r>
            <a:r>
              <a:rPr lang="fi-FI" sz="1600" dirty="0" err="1">
                <a:cs typeface="Calibri"/>
              </a:rPr>
              <a:t>Hogan</a:t>
            </a:r>
            <a:endParaRPr lang="fi-FI" sz="1600" dirty="0">
              <a:cs typeface="Calibri"/>
            </a:endParaRP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>
                <a:cs typeface="Calibri"/>
              </a:rPr>
              <a:t>Giovanni </a:t>
            </a:r>
            <a:r>
              <a:rPr lang="fi-FI" sz="1600" dirty="0" err="1">
                <a:cs typeface="Calibri"/>
              </a:rPr>
              <a:t>Pitruzzella</a:t>
            </a:r>
            <a:endParaRPr lang="fi-FI" sz="1600" dirty="0">
              <a:cs typeface="Calibri"/>
            </a:endParaRP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 err="1">
                <a:cs typeface="Calibri"/>
              </a:rPr>
              <a:t>Irmantas</a:t>
            </a:r>
            <a:r>
              <a:rPr lang="fi-FI" sz="1600" dirty="0">
                <a:cs typeface="Calibri"/>
              </a:rPr>
              <a:t> </a:t>
            </a:r>
            <a:r>
              <a:rPr lang="fi-FI" sz="1600" dirty="0" err="1">
                <a:cs typeface="Calibri"/>
              </a:rPr>
              <a:t>Jarukaitis</a:t>
            </a:r>
            <a:endParaRPr lang="fi-FI" sz="1600" dirty="0">
              <a:cs typeface="Calibri"/>
            </a:endParaRPr>
          </a:p>
          <a:p>
            <a:pPr lvl="1" indent="-285750">
              <a:lnSpc>
                <a:spcPct val="150000"/>
              </a:lnSpc>
              <a:buFont typeface="Wingdings"/>
              <a:buChar char="Ø"/>
            </a:pPr>
            <a:r>
              <a:rPr lang="fi-FI" sz="1600" dirty="0">
                <a:cs typeface="Calibri"/>
              </a:rPr>
              <a:t>Alfredo </a:t>
            </a:r>
            <a:r>
              <a:rPr lang="fi-FI" sz="1600" err="1">
                <a:cs typeface="Calibri"/>
              </a:rPr>
              <a:t>Calot</a:t>
            </a:r>
            <a:r>
              <a:rPr lang="fi-FI" sz="1600" dirty="0">
                <a:cs typeface="Calibri"/>
              </a:rPr>
              <a:t> </a:t>
            </a:r>
            <a:r>
              <a:rPr lang="fi-FI" sz="1600" err="1">
                <a:cs typeface="Calibri"/>
              </a:rPr>
              <a:t>Escobar</a:t>
            </a:r>
            <a:endParaRPr lang="fi-FI" sz="1600">
              <a:cs typeface="Calibri"/>
            </a:endParaRPr>
          </a:p>
          <a:p>
            <a:pPr lvl="1" indent="-285750">
              <a:spcBef>
                <a:spcPts val="1000"/>
              </a:spcBef>
              <a:buFont typeface="Wingdings"/>
              <a:buChar char="Ø"/>
            </a:pPr>
            <a:r>
              <a:rPr lang="fi-FI" sz="1600" dirty="0">
                <a:cs typeface="Calibri"/>
              </a:rPr>
              <a:t>Yves Bot</a:t>
            </a:r>
            <a:endParaRPr lang="en-US" sz="1600">
              <a:cs typeface="Calibri"/>
            </a:endParaRPr>
          </a:p>
          <a:p>
            <a:pPr lvl="1" indent="-285750">
              <a:spcBef>
                <a:spcPts val="1000"/>
              </a:spcBef>
              <a:buFont typeface="Wingdings"/>
              <a:buChar char="Ø"/>
            </a:pPr>
            <a:r>
              <a:rPr lang="fi-FI" sz="1600" dirty="0">
                <a:cs typeface="Calibri"/>
              </a:rPr>
              <a:t>Jean-Claude </a:t>
            </a:r>
            <a:r>
              <a:rPr lang="fi-FI" sz="1600" err="1">
                <a:cs typeface="Calibri"/>
              </a:rPr>
              <a:t>Bonichot</a:t>
            </a:r>
            <a:endParaRPr lang="en-US" sz="1600">
              <a:cs typeface="Calibri"/>
            </a:endParaRPr>
          </a:p>
          <a:p>
            <a:pPr lvl="1" indent="-285750">
              <a:spcBef>
                <a:spcPts val="1000"/>
              </a:spcBef>
              <a:buFont typeface="Wingdings"/>
              <a:buChar char="Ø"/>
            </a:pPr>
            <a:r>
              <a:rPr lang="fi-FI" sz="1600" dirty="0">
                <a:cs typeface="Calibri"/>
              </a:rPr>
              <a:t>Alexander </a:t>
            </a:r>
            <a:r>
              <a:rPr lang="fi-FI" sz="1600" err="1">
                <a:cs typeface="Calibri"/>
              </a:rPr>
              <a:t>Arabadjiev</a:t>
            </a:r>
            <a:endParaRPr lang="en-US" sz="160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8149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EEE6A0-AABE-4952-80B4-2A1C8D5CC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 päätöksistä Suomessa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04EB53-017B-474E-8992-B2239A17D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15.12.2016 Valittaja väitti, että hänen EIS 10 artiklaan perustuvaa oikeuttaan sananvapauteen oli loukattu. Päätös:  hänen sananvapauteensa puuttumiseen ei </a:t>
            </a:r>
            <a:r>
              <a:rPr lang="fi-FI" dirty="0" err="1"/>
              <a:t>EIT:n</a:t>
            </a:r>
            <a:r>
              <a:rPr lang="fi-FI" dirty="0"/>
              <a:t> käsityksen mukaan ollut pakottavaa sosiaalista tarvetta. EIT katsoi, että EIS 10 artiklaa oli rikottu.</a:t>
            </a:r>
          </a:p>
          <a:p>
            <a:r>
              <a:rPr lang="fi-FI" dirty="0"/>
              <a:t>8.12.2015 Valittaja väitti, että hänen EIS 6 artiklan 1 kappaleeseen perustuvia oikeuksiaan oli loukattu, koska yksi hovioikeuden tuomareista oli ollut esteellinen ja </a:t>
            </a:r>
            <a:r>
              <a:rPr lang="fi-FI" dirty="0" err="1"/>
              <a:t>itsekriminointikieltoa</a:t>
            </a:r>
            <a:r>
              <a:rPr lang="fi-FI" dirty="0"/>
              <a:t> oli rikottu. Päätös: EIT katsoi, ettei väitteillä ollut tarpeeksi pohjaa.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5010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AE1FCB1-D09C-4FA4-98A0-52B8F5F15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fi-FI" dirty="0"/>
              <a:t>Lähteet:</a:t>
            </a:r>
            <a:endParaRPr lang="fi-FI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D139F5-4E1E-4653-A5E2-3CB47CF9D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charset="2"/>
              <a:buChar char="Ø"/>
            </a:pPr>
            <a:r>
              <a:rPr lang="fi-FI" dirty="0">
                <a:solidFill>
                  <a:srgbClr val="FFFFFF"/>
                </a:solidFill>
                <a:hlinkClick r:id="rId3"/>
              </a:rPr>
              <a:t>https://europa.eu/european-union/about-eu/institutions-bodies/court-justice_fi</a:t>
            </a:r>
            <a:endParaRPr lang="fi-FI" dirty="0">
              <a:solidFill>
                <a:srgbClr val="000000"/>
              </a:solidFill>
            </a:endParaRPr>
          </a:p>
          <a:p>
            <a:pPr>
              <a:buFont typeface="Wingdings" charset="2"/>
              <a:buChar char="Ø"/>
            </a:pPr>
            <a:r>
              <a:rPr lang="fi-FI" dirty="0">
                <a:solidFill>
                  <a:srgbClr val="FFFFFF"/>
                </a:solidFill>
                <a:hlinkClick r:id="rId4"/>
              </a:rPr>
              <a:t>https://curia.europa.eu/jcms/jcms/Jo2_7035/fi/</a:t>
            </a:r>
          </a:p>
          <a:p>
            <a:pPr>
              <a:buFont typeface="Wingdings" charset="2"/>
              <a:buChar char="Ø"/>
            </a:pPr>
            <a:r>
              <a:rPr lang="fi-FI" dirty="0">
                <a:solidFill>
                  <a:srgbClr val="FFFFFF"/>
                </a:solidFill>
                <a:hlinkClick r:id="rId5"/>
              </a:rPr>
              <a:t>https://fi.wikipedia.org/wiki/Euroopan_unionin_tuomioistuin</a:t>
            </a:r>
          </a:p>
          <a:p>
            <a:pPr>
              <a:buFont typeface="Wingdings" charset="2"/>
              <a:buChar char="Ø"/>
            </a:pPr>
            <a:r>
              <a:rPr lang="fi-FI" dirty="0">
                <a:solidFill>
                  <a:srgbClr val="FFFFFF"/>
                </a:solidFill>
                <a:hlinkClick r:id="rId6"/>
              </a:rPr>
              <a:t>https://www.finlex.fi/fi/oikeus/eurooppa/feit/suomi.php</a:t>
            </a:r>
          </a:p>
          <a:p>
            <a:pPr>
              <a:buFont typeface="Wingdings" charset="2"/>
              <a:buChar char="Ø"/>
            </a:pPr>
            <a:endParaRPr lang="fi-FI" dirty="0">
              <a:solidFill>
                <a:srgbClr val="FFFFFF"/>
              </a:solidFill>
            </a:endParaRPr>
          </a:p>
          <a:p>
            <a:pPr>
              <a:buFont typeface="Wingdings" charset="2"/>
              <a:buChar char="Ø"/>
            </a:pPr>
            <a:endParaRPr lang="fi-F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848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Laajakuva</PresentationFormat>
  <Paragraphs>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Ioni</vt:lpstr>
      <vt:lpstr>EU:n tuomioistuin</vt:lpstr>
      <vt:lpstr>Mikä ja mitä</vt:lpstr>
      <vt:lpstr>Toiminta</vt:lpstr>
      <vt:lpstr>Kokoonpano</vt:lpstr>
      <vt:lpstr>Tämän hetkinen kokoonpano</vt:lpstr>
      <vt:lpstr>Esimerkkejä päätöksistä Suomessa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498</cp:revision>
  <dcterms:created xsi:type="dcterms:W3CDTF">2012-08-08T08:08:12Z</dcterms:created>
  <dcterms:modified xsi:type="dcterms:W3CDTF">2018-11-12T06:29:20Z</dcterms:modified>
</cp:coreProperties>
</file>