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3" r:id="rId2"/>
    <p:sldId id="256" r:id="rId3"/>
    <p:sldId id="260" r:id="rId4"/>
    <p:sldId id="275" r:id="rId5"/>
    <p:sldId id="276" r:id="rId6"/>
    <p:sldId id="277" r:id="rId7"/>
    <p:sldId id="278" r:id="rId8"/>
    <p:sldId id="279" r:id="rId9"/>
    <p:sldId id="267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CA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7474" autoAdjust="0"/>
  </p:normalViewPr>
  <p:slideViewPr>
    <p:cSldViewPr snapToGrid="0" showGuides="1">
      <p:cViewPr varScale="1">
        <p:scale>
          <a:sx n="85" d="100"/>
          <a:sy n="85" d="100"/>
        </p:scale>
        <p:origin x="180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6" d="100"/>
          <a:sy n="86" d="100"/>
        </p:scale>
        <p:origin x="277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47873-B102-4514-94B5-8ED60A2BCB51}" type="datetimeFigureOut">
              <a:rPr lang="fi-FI" smtClean="0"/>
              <a:t>4.10.2020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5F506-64A6-4FE0-831B-F6F4FBCF80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3869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287AB-2206-4F77-A423-85FD97404A4D}" type="datetimeFigureOut">
              <a:rPr lang="en-GB" smtClean="0"/>
              <a:t>04/10/2020</a:t>
            </a:fld>
            <a:endParaRPr lang="en-GB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4A3D8-BBC7-401E-A6FA-1769658283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641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4A3D8-BBC7-401E-A6FA-17696582833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667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4A3D8-BBC7-401E-A6FA-17696582833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514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3217" y="0"/>
            <a:ext cx="446095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87940" y="2221590"/>
            <a:ext cx="7149830" cy="2387600"/>
          </a:xfrm>
        </p:spPr>
        <p:txBody>
          <a:bodyPr anchor="ctr" anchorCtr="0">
            <a:noAutofit/>
          </a:bodyPr>
          <a:lstStyle>
            <a:lvl1pPr algn="l">
              <a:lnSpc>
                <a:spcPct val="110000"/>
              </a:lnSpc>
              <a:defRPr sz="3600"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87940" y="4697565"/>
            <a:ext cx="7149830" cy="1629383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  <p:pic>
        <p:nvPicPr>
          <p:cNvPr id="10" name="Kuva 9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404" y="555999"/>
            <a:ext cx="2716907" cy="820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448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dian paikkamerkki 5"/>
          <p:cNvSpPr>
            <a:spLocks noGrp="1"/>
          </p:cNvSpPr>
          <p:nvPr>
            <p:ph type="media" sz="quarter" idx="14"/>
          </p:nvPr>
        </p:nvSpPr>
        <p:spPr>
          <a:xfrm>
            <a:off x="887209" y="612775"/>
            <a:ext cx="10435785" cy="522446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i-FI"/>
              <a:t>Lisää medialeike napsauttamalla kuvaketta</a:t>
            </a: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8B7CE-E7D2-4D7E-BC43-EB944411322E}" type="datetime1">
              <a:rPr lang="en-GB" smtClean="0"/>
              <a:t>04/10/2020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Opetushallitus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31DE-DA31-4CDF-828A-8EB206A3C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175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788400" y="1872000"/>
            <a:ext cx="3501498" cy="3870000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800"/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201E-BC91-47F6-BBE7-A638C5C85BC2}" type="datetime1">
              <a:rPr lang="en-GB" smtClean="0"/>
              <a:t>04/10/2020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Opetushallitus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31DE-DA31-4CDF-828A-8EB206A3CD12}" type="slidenum">
              <a:rPr lang="en-GB" smtClean="0"/>
              <a:t>‹#›</a:t>
            </a:fld>
            <a:endParaRPr lang="en-GB"/>
          </a:p>
        </p:txBody>
      </p:sp>
      <p:sp>
        <p:nvSpPr>
          <p:cNvPr id="9" name="Kaavion paikkamerkki 8"/>
          <p:cNvSpPr>
            <a:spLocks noGrp="1"/>
          </p:cNvSpPr>
          <p:nvPr>
            <p:ph type="chart" sz="quarter" idx="13"/>
          </p:nvPr>
        </p:nvSpPr>
        <p:spPr>
          <a:xfrm>
            <a:off x="4435813" y="1872000"/>
            <a:ext cx="6937442" cy="3870325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fi-FI"/>
              <a:t>Lisää kaavio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836276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F5407-8F7B-4224-8961-BF3EBA368BAE}" type="datetime1">
              <a:rPr lang="en-GB" smtClean="0"/>
              <a:t>04/10/2020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Opetushallitus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31DE-DA31-4CDF-828A-8EB206A3C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6667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FD6E-9D7D-45BF-8A1B-8D32E89EAEED}" type="datetime1">
              <a:rPr lang="en-GB" smtClean="0"/>
              <a:t>04/10/2020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Opetushallitus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31DE-DA31-4CDF-828A-8EB206A3C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9988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siv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" y="1016"/>
            <a:ext cx="12188388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87940" y="1440000"/>
            <a:ext cx="8297694" cy="1416555"/>
          </a:xfrm>
        </p:spPr>
        <p:txBody>
          <a:bodyPr anchor="ctr" anchorCtr="0">
            <a:noAutofit/>
          </a:bodyPr>
          <a:lstStyle>
            <a:lvl1pPr algn="l">
              <a:lnSpc>
                <a:spcPct val="110000"/>
              </a:lnSpc>
              <a:defRPr sz="3400"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3117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siv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8788" y="0"/>
            <a:ext cx="5127249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87940" y="1440000"/>
            <a:ext cx="8297694" cy="1416555"/>
          </a:xfrm>
        </p:spPr>
        <p:txBody>
          <a:bodyPr anchor="ctr" anchorCtr="0">
            <a:noAutofit/>
          </a:bodyPr>
          <a:lstStyle>
            <a:lvl1pPr algn="l">
              <a:lnSpc>
                <a:spcPct val="110000"/>
              </a:lnSpc>
              <a:defRPr sz="3400"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3000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sivu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600"/>
            <a:ext cx="12188388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87940" y="728719"/>
            <a:ext cx="6391073" cy="2286000"/>
          </a:xfrm>
        </p:spPr>
        <p:txBody>
          <a:bodyPr anchor="ctr" anchorCtr="0">
            <a:noAutofit/>
          </a:bodyPr>
          <a:lstStyle>
            <a:lvl1pPr algn="l">
              <a:lnSpc>
                <a:spcPct val="110000"/>
              </a:lnSpc>
              <a:defRPr sz="3400"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32478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3217" y="0"/>
            <a:ext cx="4460950" cy="6858000"/>
          </a:xfrm>
          <a:prstGeom prst="rect">
            <a:avLst/>
          </a:prstGeom>
        </p:spPr>
      </p:pic>
      <p:pic>
        <p:nvPicPr>
          <p:cNvPr id="11" name="Kuva 10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404" y="555999"/>
            <a:ext cx="2716907" cy="820371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87940" y="2853888"/>
            <a:ext cx="8239328" cy="930172"/>
          </a:xfrm>
        </p:spPr>
        <p:txBody>
          <a:bodyPr anchor="b" anchorCtr="0">
            <a:noAutofit/>
          </a:bodyPr>
          <a:lstStyle>
            <a:lvl1pPr algn="l">
              <a:lnSpc>
                <a:spcPct val="90000"/>
              </a:lnSpc>
              <a:defRPr sz="3600"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87940" y="4027251"/>
            <a:ext cx="8239328" cy="229086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975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3E190-C3B8-4F0D-BC5A-414A6F0316F6}" type="datetime1">
              <a:rPr lang="en-GB" smtClean="0"/>
              <a:t>04/10/2020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Opetushallitus</a:t>
            </a:r>
            <a:endParaRPr lang="en-GB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31DE-DA31-4CDF-828A-8EB206A3C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071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kaa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3380" y="5972452"/>
            <a:ext cx="3695374" cy="883285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3E190-C3B8-4F0D-BC5A-414A6F0316F6}" type="datetime1">
              <a:rPr lang="en-GB" smtClean="0"/>
              <a:t>04/10/2020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Opetushallitus</a:t>
            </a:r>
            <a:endParaRPr lang="en-GB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31DE-DA31-4CDF-828A-8EB206A3C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275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umeroitu sisältö kaa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3380" y="5972452"/>
            <a:ext cx="3695374" cy="883285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55600" indent="-355600">
              <a:buFont typeface="+mj-lt"/>
              <a:buAutoNum type="arabicPeriod"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D1DD6-A57F-432F-B3DA-3FB44A7235C5}" type="datetime1">
              <a:rPr lang="en-GB" smtClean="0"/>
              <a:t>04/10/2020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Opetushallitus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31DE-DA31-4CDF-828A-8EB206A3C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108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ä kaa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3380" y="5972452"/>
            <a:ext cx="3695374" cy="883285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788400" y="1872000"/>
            <a:ext cx="5320570" cy="3870000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800"/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72000"/>
            <a:ext cx="5530174" cy="3870000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800"/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398F3-4007-4DAB-AE93-8719731555AB}" type="datetime1">
              <a:rPr lang="en-GB" smtClean="0"/>
              <a:t>04/10/2020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Opetushallitus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31DE-DA31-4CDF-828A-8EB206A3C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0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eni kuv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788400" y="1872000"/>
            <a:ext cx="5320570" cy="3870000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800"/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8CC6-DA49-4941-84B4-31EA1C59D22D}" type="datetime1">
              <a:rPr lang="en-GB" smtClean="0"/>
              <a:t>04/10/2020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Opetushallitus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31DE-DA31-4CDF-828A-8EB206A3CD12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Kuvan paikkamerkki 9"/>
          <p:cNvSpPr>
            <a:spLocks noGrp="1"/>
          </p:cNvSpPr>
          <p:nvPr>
            <p:ph type="pic" sz="quarter" idx="13"/>
          </p:nvPr>
        </p:nvSpPr>
        <p:spPr>
          <a:xfrm>
            <a:off x="6303963" y="1980000"/>
            <a:ext cx="5000625" cy="3443288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40300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eni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788400" y="1872000"/>
            <a:ext cx="5320570" cy="3870000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800"/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B375B-2A7A-47FC-AFAA-0D464918E174}" type="datetime1">
              <a:rPr lang="en-GB" smtClean="0"/>
              <a:t>04/10/2020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Opetushallitus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31DE-DA31-4CDF-828A-8EB206A3CD12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Kuvan paikkamerkki 9"/>
          <p:cNvSpPr>
            <a:spLocks noGrp="1"/>
          </p:cNvSpPr>
          <p:nvPr>
            <p:ph type="pic" sz="quarter" idx="13"/>
          </p:nvPr>
        </p:nvSpPr>
        <p:spPr>
          <a:xfrm>
            <a:off x="6303963" y="1980000"/>
            <a:ext cx="5888037" cy="3443288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4206033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eni kuv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788400" y="1872000"/>
            <a:ext cx="5320570" cy="3870000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800"/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B375B-2A7A-47FC-AFAA-0D464918E174}" type="datetime1">
              <a:rPr lang="en-GB" smtClean="0"/>
              <a:t>04/10/2020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Opetushallitus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31DE-DA31-4CDF-828A-8EB206A3CD12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Kuvan paikkamerkki 9"/>
          <p:cNvSpPr>
            <a:spLocks noGrp="1"/>
          </p:cNvSpPr>
          <p:nvPr>
            <p:ph type="pic" sz="quarter" idx="13"/>
          </p:nvPr>
        </p:nvSpPr>
        <p:spPr>
          <a:xfrm>
            <a:off x="6303963" y="612775"/>
            <a:ext cx="5019031" cy="5233988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D4807458-D6B6-453B-B222-F04BCFF4C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560" y="261319"/>
            <a:ext cx="531941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21706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so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8B7CE-E7D2-4D7E-BC43-EB944411322E}" type="datetime1">
              <a:rPr lang="en-GB" smtClean="0"/>
              <a:t>04/10/2020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Opetushallitus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31DE-DA31-4CDF-828A-8EB206A3CD12}" type="slidenum">
              <a:rPr lang="en-GB" smtClean="0"/>
              <a:t>‹#›</a:t>
            </a:fld>
            <a:endParaRPr lang="en-GB"/>
          </a:p>
        </p:txBody>
      </p:sp>
      <p:sp>
        <p:nvSpPr>
          <p:cNvPr id="7" name="Kuvan paikkamerkki 6"/>
          <p:cNvSpPr>
            <a:spLocks noGrp="1"/>
          </p:cNvSpPr>
          <p:nvPr>
            <p:ph type="pic" sz="quarter" idx="13"/>
          </p:nvPr>
        </p:nvSpPr>
        <p:spPr>
          <a:xfrm>
            <a:off x="887209" y="612775"/>
            <a:ext cx="10435785" cy="522446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560004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789560" y="26131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GB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89560" y="1872000"/>
            <a:ext cx="10515600" cy="38715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GB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96568" y="6305687"/>
            <a:ext cx="883594" cy="26230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  <a:latin typeface="+mn-lt"/>
                <a:cs typeface="Calibri" panose="020F0502020204030204" pitchFamily="34" charset="0"/>
              </a:defRPr>
            </a:lvl1pPr>
          </a:lstStyle>
          <a:p>
            <a:fld id="{01A38EDB-82B5-47B3-B9C1-99B3AA4BAD8E}" type="datetime1">
              <a:rPr lang="en-GB" smtClean="0"/>
              <a:pPr/>
              <a:t>04/10/2020</a:t>
            </a:fld>
            <a:endParaRPr lang="en-GB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780162" y="6305687"/>
            <a:ext cx="4328808" cy="26230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  <a:latin typeface="+mn-lt"/>
                <a:cs typeface="Calibri" panose="020F0502020204030204" pitchFamily="34" charset="0"/>
              </a:defRPr>
            </a:lvl1pPr>
          </a:lstStyle>
          <a:p>
            <a:r>
              <a:rPr lang="en-GB"/>
              <a:t>Opetushallitus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0554508" y="6305687"/>
            <a:ext cx="818748" cy="26230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2"/>
                </a:solidFill>
                <a:latin typeface="+mn-lt"/>
                <a:cs typeface="Calibri" panose="020F0502020204030204" pitchFamily="34" charset="0"/>
              </a:defRPr>
            </a:lvl1pPr>
          </a:lstStyle>
          <a:p>
            <a:fld id="{A6E131DE-DA31-4CDF-828A-8EB206A3CD12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0" name="Suora yhdysviiva 9"/>
          <p:cNvCxnSpPr/>
          <p:nvPr userDrawn="1"/>
        </p:nvCxnSpPr>
        <p:spPr>
          <a:xfrm>
            <a:off x="1704975" y="6411384"/>
            <a:ext cx="0" cy="72000"/>
          </a:xfrm>
          <a:prstGeom prst="line">
            <a:avLst/>
          </a:prstGeom>
          <a:ln w="15875">
            <a:solidFill>
              <a:srgbClr val="5BCA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2693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7" r:id="rId3"/>
    <p:sldLayoutId id="2147483656" r:id="rId4"/>
    <p:sldLayoutId id="2147483652" r:id="rId5"/>
    <p:sldLayoutId id="2147483657" r:id="rId6"/>
    <p:sldLayoutId id="2147483658" r:id="rId7"/>
    <p:sldLayoutId id="2147483668" r:id="rId8"/>
    <p:sldLayoutId id="2147483659" r:id="rId9"/>
    <p:sldLayoutId id="2147483666" r:id="rId10"/>
    <p:sldLayoutId id="2147483660" r:id="rId11"/>
    <p:sldLayoutId id="2147483654" r:id="rId12"/>
    <p:sldLayoutId id="2147483655" r:id="rId13"/>
    <p:sldLayoutId id="2147483661" r:id="rId14"/>
    <p:sldLayoutId id="2147483665" r:id="rId15"/>
    <p:sldLayoutId id="2147483662" r:id="rId16"/>
    <p:sldLayoutId id="2147483663" r:id="rId17"/>
  </p:sldLayoutIdLst>
  <p:hf hdr="0"/>
  <p:txStyles>
    <p:titleStyle>
      <a:lvl1pPr algn="l" defTabSz="914400" rtl="0" eaLnBrk="1" latinLnBrk="0" hangingPunct="1">
        <a:lnSpc>
          <a:spcPct val="105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105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895350" indent="-447675" algn="l" defTabSz="914400" rtl="0" eaLnBrk="1" latinLnBrk="0" hangingPunct="1">
        <a:lnSpc>
          <a:spcPct val="105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439863" indent="-457200" algn="l" defTabSz="914400" rtl="0" eaLnBrk="1" latinLnBrk="0" hangingPunct="1">
        <a:lnSpc>
          <a:spcPct val="105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-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701800" indent="-261938" algn="l" defTabSz="914400" rtl="0" eaLnBrk="1" latinLnBrk="0" hangingPunct="1">
        <a:lnSpc>
          <a:spcPct val="105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-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974850" indent="-273050" algn="l" defTabSz="914400" rtl="0" eaLnBrk="1" latinLnBrk="0" hangingPunct="1">
        <a:lnSpc>
          <a:spcPct val="105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-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olitiikasta.fi/ihmisoikeuksista-ja-niiden-historiasta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hyperlink" Target="https://www.helsinki.fi/fi/uutiset/talous-yhteiskunta/milloin-ihmisoikeudet-syntyivat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elsinki.fi/fi/uutiset/talous-yhteiskunta/milloin-ihmisoikeudet-syntyiva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ourworldindata.org/human-rights#tracking-human-rights-abuses-over-tim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ihmisoikeudet.net/ihmisoikeudet/pakolaisten-oikeudet/" TargetMode="External"/><Relationship Id="rId2" Type="http://schemas.openxmlformats.org/officeDocument/2006/relationships/hyperlink" Target="https://urly.fi/1CX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ph.fi/fi/opettajille/demokratia-ihmisoikeudet-ja-osallisuus" TargetMode="Externa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kartta&#10;&#10;Kuvaus luotu automaattisesti">
            <a:extLst>
              <a:ext uri="{FF2B5EF4-FFF2-40B4-BE49-F238E27FC236}">
                <a16:creationId xmlns:a16="http://schemas.microsoft.com/office/drawing/2014/main" id="{A004D68A-7FEE-44A3-8A5B-CBC5F88870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371" y="68263"/>
            <a:ext cx="8901258" cy="6275387"/>
          </a:xfrm>
          <a:prstGeom prst="rect">
            <a:avLst/>
          </a:prstGeom>
          <a:noFill/>
        </p:spPr>
      </p:pic>
      <p:sp>
        <p:nvSpPr>
          <p:cNvPr id="10" name="Date Placeholder 1" hidden="1">
            <a:extLst>
              <a:ext uri="{FF2B5EF4-FFF2-40B4-BE49-F238E27FC236}">
                <a16:creationId xmlns:a16="http://schemas.microsoft.com/office/drawing/2014/main" id="{B88D2714-6AAD-4405-AD09-C18543C615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6568" y="6305687"/>
            <a:ext cx="883594" cy="262309"/>
          </a:xfrm>
        </p:spPr>
        <p:txBody>
          <a:bodyPr/>
          <a:lstStyle/>
          <a:p>
            <a:pPr>
              <a:spcAft>
                <a:spcPts val="600"/>
              </a:spcAft>
            </a:pPr>
            <a:fld id="{5238B7CE-E7D2-4D7E-BC43-EB944411322E}" type="datetime1">
              <a:rPr lang="en-GB" smtClean="0"/>
              <a:pPr>
                <a:spcAft>
                  <a:spcPts val="600"/>
                </a:spcAft>
              </a:pPr>
              <a:t>04/10/2020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E4C044FC-3895-46DC-BD61-A96BC6294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80162" y="6305687"/>
            <a:ext cx="4328808" cy="262309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/>
              <a:t>Opetushallitus</a:t>
            </a:r>
          </a:p>
        </p:txBody>
      </p:sp>
      <p:sp>
        <p:nvSpPr>
          <p:cNvPr id="14" name="Slide Number Placeholder 3" hidden="1">
            <a:extLst>
              <a:ext uri="{FF2B5EF4-FFF2-40B4-BE49-F238E27FC236}">
                <a16:creationId xmlns:a16="http://schemas.microsoft.com/office/drawing/2014/main" id="{4636F25B-687E-4609-910A-C9ED6682D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4508" y="6305687"/>
            <a:ext cx="818748" cy="262309"/>
          </a:xfrm>
        </p:spPr>
        <p:txBody>
          <a:bodyPr/>
          <a:lstStyle/>
          <a:p>
            <a:pPr>
              <a:spcAft>
                <a:spcPts val="600"/>
              </a:spcAft>
            </a:pPr>
            <a:fld id="{A6E131DE-DA31-4CDF-828A-8EB206A3CD12}" type="slidenum">
              <a:rPr lang="en-GB" smtClean="0"/>
              <a:pPr>
                <a:spcAft>
                  <a:spcPts val="600"/>
                </a:spcAft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832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Ihmisoikeuksien</a:t>
            </a:r>
            <a:r>
              <a:rPr lang="en-GB" dirty="0"/>
              <a:t> </a:t>
            </a:r>
            <a:r>
              <a:rPr lang="en-GB" dirty="0" err="1"/>
              <a:t>historia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pakolaisuus</a:t>
            </a:r>
            <a:endParaRPr lang="en-GB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Tomas Mikael Härmä</a:t>
            </a:r>
          </a:p>
          <a:p>
            <a:r>
              <a:rPr lang="it-IT" sz="1400" dirty="0"/>
              <a:t>Lukiokoulutus ja taiteen perusopetus</a:t>
            </a:r>
          </a:p>
          <a:p>
            <a:r>
              <a:rPr lang="it-IT" sz="1400" dirty="0"/>
              <a:t>Korkeakouluharjoittelija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564342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3825" y="261320"/>
            <a:ext cx="4530469" cy="795956"/>
          </a:xfrm>
        </p:spPr>
        <p:txBody>
          <a:bodyPr/>
          <a:lstStyle/>
          <a:p>
            <a:r>
              <a:rPr lang="fi-FI" dirty="0"/>
              <a:t>Ihmisoikeuksien historiaa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0" y="1260694"/>
            <a:ext cx="4654295" cy="4754989"/>
          </a:xfrm>
        </p:spPr>
        <p:txBody>
          <a:bodyPr/>
          <a:lstStyle/>
          <a:p>
            <a:pPr indent="-305435"/>
            <a:r>
              <a:rPr lang="en-US" sz="1600" b="1" i="1" dirty="0" err="1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</a:rPr>
              <a:t>Ihmisoikeudet</a:t>
            </a:r>
            <a:r>
              <a:rPr lang="en-US" sz="1600" b="1" i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1600" b="1" dirty="0" err="1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</a:rPr>
              <a:t>ovat</a:t>
            </a:r>
            <a:r>
              <a:rPr lang="en-US" sz="1600" b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1600" b="1" dirty="0" err="1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</a:rPr>
              <a:t>universaaleja</a:t>
            </a:r>
            <a:r>
              <a:rPr lang="en-US" sz="1600" b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1600" b="1" i="1" dirty="0" err="1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</a:rPr>
              <a:t>yksilön</a:t>
            </a:r>
            <a:r>
              <a:rPr lang="en-US" sz="1600" b="1" i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1600" b="1" i="1" dirty="0" err="1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</a:rPr>
              <a:t>oikeuksia</a:t>
            </a:r>
            <a:r>
              <a:rPr lang="en-US" sz="1600" b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</a:rPr>
              <a:t>.</a:t>
            </a:r>
          </a:p>
          <a:p>
            <a:pPr indent="-305435"/>
            <a:r>
              <a:rPr lang="en-US" sz="1600" b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Lue</a:t>
            </a:r>
            <a:r>
              <a:rPr lang="en-US" sz="1600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 </a:t>
            </a:r>
            <a:r>
              <a:rPr lang="en-US" sz="1600" b="1" dirty="0" err="1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artikkelit</a:t>
            </a:r>
            <a:r>
              <a:rPr lang="en-US" sz="1600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 </a:t>
            </a:r>
            <a:r>
              <a:rPr lang="en-US" sz="1600" dirty="0" err="1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ihmisoikeuksien</a:t>
            </a:r>
            <a:r>
              <a:rPr lang="en-US" sz="1600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 </a:t>
            </a:r>
            <a:r>
              <a:rPr lang="en-US" sz="1600" dirty="0" err="1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synnystä</a:t>
            </a:r>
            <a:r>
              <a:rPr lang="en-US" sz="1600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:</a:t>
            </a:r>
          </a:p>
          <a:p>
            <a:pPr marL="719455" lvl="1" indent="-269875"/>
            <a:r>
              <a:rPr lang="en-US" sz="1600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  <a:hlinkClick r:id="rId3"/>
              </a:rPr>
              <a:t>https://politiikasta.fi/ihmisoikeuksista-ja-niiden-historiasta/</a:t>
            </a:r>
            <a:endParaRPr lang="en-US" sz="1600" i="1" dirty="0">
              <a:ln>
                <a:solidFill>
                  <a:srgbClr val="000000">
                    <a:lumMod val="75000"/>
                    <a:lumOff val="25000"/>
                    <a:alpha val="10000"/>
                  </a:srgbClr>
                </a:solidFill>
              </a:ln>
              <a:effectLst>
                <a:outerShdw blurRad="9525" dist="25400" dir="14640000" algn="tl" rotWithShape="0">
                  <a:srgbClr val="000000">
                    <a:alpha val="30000"/>
                  </a:srgbClr>
                </a:outerShdw>
              </a:effectLst>
              <a:ea typeface="+mn-lt"/>
              <a:cs typeface="+mn-lt"/>
            </a:endParaRPr>
          </a:p>
          <a:p>
            <a:pPr marL="719455" lvl="1" indent="-269875"/>
            <a:r>
              <a:rPr lang="en-US" sz="1600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  <a:hlinkClick r:id="rId4"/>
              </a:rPr>
              <a:t>https://www.helsinki.fi/fi/uutiset/talous-yhteiskunta/milloin-ihmisoikeudet-syntyivat</a:t>
            </a:r>
            <a:endParaRPr lang="en-US" sz="1600" dirty="0">
              <a:ln>
                <a:solidFill>
                  <a:srgbClr val="000000">
                    <a:lumMod val="75000"/>
                    <a:lumOff val="25000"/>
                    <a:alpha val="10000"/>
                  </a:srgbClr>
                </a:solidFill>
              </a:ln>
              <a:effectLst>
                <a:outerShdw blurRad="9525" dist="25400" dir="14640000" algn="tl" rotWithShape="0">
                  <a:srgbClr val="000000">
                    <a:alpha val="30000"/>
                  </a:srgbClr>
                </a:outerShdw>
              </a:effectLst>
              <a:ea typeface="+mn-lt"/>
              <a:cs typeface="+mn-lt"/>
            </a:endParaRPr>
          </a:p>
          <a:p>
            <a:pPr marL="1263968" lvl="2" indent="-269875"/>
            <a:r>
              <a:rPr lang="en-US" sz="1400" b="1" i="1" dirty="0" err="1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Yksilö</a:t>
            </a:r>
            <a:r>
              <a:rPr lang="en-US" sz="1400" b="1" i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&gt;</a:t>
            </a:r>
            <a:r>
              <a:rPr lang="en-US" sz="1400" b="1" i="1" dirty="0" err="1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Yksilön</a:t>
            </a:r>
            <a:r>
              <a:rPr lang="en-US" sz="1400" b="1" i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 </a:t>
            </a:r>
            <a:r>
              <a:rPr lang="en-US" sz="1400" b="1" i="1" dirty="0" err="1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oikeudet</a:t>
            </a:r>
            <a:r>
              <a:rPr lang="en-US" sz="1400" b="1" i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 ja </a:t>
            </a:r>
            <a:r>
              <a:rPr lang="en-US" sz="1400" b="1" i="1" dirty="0" err="1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velvollisuudet</a:t>
            </a:r>
            <a:r>
              <a:rPr lang="en-US" sz="1400" b="1" i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&gt;</a:t>
            </a:r>
            <a:r>
              <a:rPr lang="en-US" sz="1400" b="1" i="1" dirty="0" err="1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Ihmisoikeudet</a:t>
            </a:r>
            <a:endParaRPr lang="en-US" sz="1400" b="1" i="1" dirty="0">
              <a:ln>
                <a:solidFill>
                  <a:srgbClr val="000000">
                    <a:lumMod val="75000"/>
                    <a:lumOff val="25000"/>
                    <a:alpha val="10000"/>
                  </a:srgbClr>
                </a:solidFill>
              </a:ln>
              <a:effectLst>
                <a:outerShdw blurRad="9525" dist="25400" dir="14640000" algn="tl" rotWithShape="0">
                  <a:srgbClr val="000000">
                    <a:alpha val="30000"/>
                  </a:srgbClr>
                </a:outerShdw>
              </a:effectLst>
              <a:ea typeface="+mn-lt"/>
              <a:cs typeface="+mn-lt"/>
            </a:endParaRPr>
          </a:p>
          <a:p>
            <a:pPr marL="1263968" lvl="2" indent="-269875"/>
            <a:r>
              <a:rPr lang="en-US" sz="1400" i="1" dirty="0" err="1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yksilö</a:t>
            </a:r>
            <a:r>
              <a:rPr lang="en-US" sz="1400" i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 </a:t>
            </a:r>
            <a:r>
              <a:rPr lang="en-US" sz="1400" i="1" dirty="0" err="1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ensisijaisena</a:t>
            </a:r>
            <a:r>
              <a:rPr lang="en-US" sz="1400" i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 </a:t>
            </a:r>
            <a:r>
              <a:rPr lang="en-US" sz="1400" i="1" dirty="0" err="1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toimijana</a:t>
            </a:r>
            <a:endParaRPr lang="en-US" sz="1400" i="1" dirty="0">
              <a:ln>
                <a:solidFill>
                  <a:srgbClr val="000000">
                    <a:lumMod val="75000"/>
                    <a:lumOff val="25000"/>
                    <a:alpha val="10000"/>
                  </a:srgbClr>
                </a:solidFill>
              </a:ln>
              <a:effectLst>
                <a:outerShdw blurRad="9525" dist="25400" dir="14640000" algn="tl" rotWithShape="0">
                  <a:srgbClr val="000000">
                    <a:alpha val="30000"/>
                  </a:srgbClr>
                </a:outerShdw>
              </a:effectLst>
              <a:ea typeface="+mn-lt"/>
              <a:cs typeface="+mn-lt"/>
            </a:endParaRPr>
          </a:p>
          <a:p>
            <a:pPr marL="1263968" lvl="2" indent="-269875"/>
            <a:r>
              <a:rPr lang="fi-FI" sz="1400" i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ihmisoikeuksilla ei keskinäistä hierarkiaa; kaikki oikeudet ovat sidoksissa toisiinsa</a:t>
            </a:r>
            <a:endParaRPr lang="en-US" sz="1400" i="1" dirty="0">
              <a:ln>
                <a:solidFill>
                  <a:srgbClr val="000000">
                    <a:lumMod val="75000"/>
                    <a:lumOff val="25000"/>
                    <a:alpha val="10000"/>
                  </a:srgbClr>
                </a:solidFill>
              </a:ln>
              <a:effectLst>
                <a:outerShdw blurRad="9525" dist="25400" dir="14640000" algn="tl" rotWithShape="0">
                  <a:srgbClr val="000000">
                    <a:alpha val="30000"/>
                  </a:srgbClr>
                </a:outerShdw>
              </a:effectLst>
              <a:ea typeface="+mn-lt"/>
              <a:cs typeface="+mn-lt"/>
            </a:endParaRP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D7DBF-2D25-4DE8-8713-618D648129A2}" type="datetime1">
              <a:rPr lang="en-GB" smtClean="0"/>
              <a:pPr/>
              <a:t>04/10/2020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Opetushallitus</a:t>
            </a:r>
            <a:endParaRPr lang="en-GB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31DE-DA31-4CDF-828A-8EB206A3CD12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13" name="Kuvan paikkamerkki 12">
            <a:extLst>
              <a:ext uri="{FF2B5EF4-FFF2-40B4-BE49-F238E27FC236}">
                <a16:creationId xmlns:a16="http://schemas.microsoft.com/office/drawing/2014/main" id="{79344312-B99B-4194-A272-B93F697FD94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pic>
        <p:nvPicPr>
          <p:cNvPr id="8" name="Kuva 8" descr="Kuva, joka sisältää kohteen näyttökuva&#10;&#10;Kuvaus luotu, erittäin korkea luotettavuus">
            <a:extLst>
              <a:ext uri="{FF2B5EF4-FFF2-40B4-BE49-F238E27FC236}">
                <a16:creationId xmlns:a16="http://schemas.microsoft.com/office/drawing/2014/main" id="{5A0A8C8F-932D-4565-9F8F-BB9AA5CB025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7601" r="9965"/>
          <a:stretch/>
        </p:blipFill>
        <p:spPr>
          <a:xfrm>
            <a:off x="4654295" y="10"/>
            <a:ext cx="7537705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510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9F28CA-BD03-430C-A908-BED952E60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560" y="261320"/>
            <a:ext cx="10515600" cy="872156"/>
          </a:xfrm>
        </p:spPr>
        <p:txBody>
          <a:bodyPr/>
          <a:lstStyle/>
          <a:p>
            <a:pPr algn="ctr"/>
            <a:r>
              <a:rPr lang="fi-FI" dirty="0"/>
              <a:t>Mil­loin ih­mi­soi­keu­det syn­tyi­vät?</a:t>
            </a:r>
            <a:br>
              <a:rPr lang="fi-FI" dirty="0"/>
            </a:br>
            <a:r>
              <a:rPr lang="en-US" sz="1000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  <a:hlinkClick r:id="rId2"/>
              </a:rPr>
              <a:t>https://www.helsinki.fi/fi/uutiset/talous-yhteiskunta/milloin-ihmisoikeudet-syntyivat</a:t>
            </a:r>
            <a:r>
              <a:rPr lang="en-US" sz="1000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/>
            </a:r>
            <a:br>
              <a:rPr lang="en-US" sz="1000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</a:br>
            <a:endParaRPr lang="fi-FI" sz="10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31D91D-A658-442B-AA4D-D0F8118D2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15432"/>
            <a:ext cx="12192000" cy="4623418"/>
          </a:xfrm>
        </p:spPr>
        <p:txBody>
          <a:bodyPr/>
          <a:lstStyle/>
          <a:p>
            <a:r>
              <a:rPr lang="fi-FI" sz="1800" i="1" dirty="0"/>
              <a:t>”Ihmisoikeudet on johdettu esimerkiksi </a:t>
            </a:r>
            <a:r>
              <a:rPr lang="fi-FI" sz="1800" b="1" i="1" dirty="0"/>
              <a:t>viktoriaanisen ajan liberalismista, antikolonialismista ja kansainvälisyysajattelusta</a:t>
            </a:r>
            <a:r>
              <a:rPr lang="fi-FI" sz="1800" i="1" dirty="0"/>
              <a:t>. Sen edeltäjiä olisivat 1800-luvun rauhanpyrkimykset, työväenliike ja naisliike, joiden toiminta kulminoitui ensimmäisen maailmansodan jälkeen perustetuissa humanistiseuroissa.”</a:t>
            </a:r>
          </a:p>
          <a:p>
            <a:r>
              <a:rPr lang="fi-FI" sz="1800" i="1" dirty="0"/>
              <a:t>” Toiset taas ovat esittäneet ihmisoikeuksien syntyneen Ranskan vallankumoukseen 1700-luvulla johtaneen </a:t>
            </a:r>
            <a:r>
              <a:rPr lang="fi-FI" sz="1800" b="1" i="1" dirty="0"/>
              <a:t>valistuksen tuotteena</a:t>
            </a:r>
            <a:r>
              <a:rPr lang="fi-FI" sz="1800" i="1" dirty="0"/>
              <a:t>.”</a:t>
            </a:r>
          </a:p>
          <a:p>
            <a:r>
              <a:rPr lang="fi-FI" sz="1800" i="1" dirty="0"/>
              <a:t>”Kolmantena teesinä on viitattu </a:t>
            </a:r>
            <a:r>
              <a:rPr lang="fi-FI" sz="1800" b="1" i="1" dirty="0"/>
              <a:t>Euroopan uskonsotien päättymiseen ja uskonnollisen suvaitsevaisuuden syntyyn</a:t>
            </a:r>
            <a:r>
              <a:rPr lang="fi-FI" sz="1800" i="1" dirty="0"/>
              <a:t>. Westfalenin rauhassa vuonna 1648 sovittiin, etteivät uskonnolliset erimielisyydet saisi enää johtaa konfliktiin. (Luonnolliset oikeuksia)”.</a:t>
            </a:r>
          </a:p>
          <a:p>
            <a:r>
              <a:rPr lang="fi-FI" sz="1800" i="1" dirty="0"/>
              <a:t>”Neljäs käsitys nostaa esiin katolisen kirkon sisällä 1200- ja 1300-luvulla syntyneen murroksen, jossa niin sanotut ”nominalistit” purkivat Tuomas Akvinolaisen edustaman ja kirkon kannattaman oikeudenmukaisuuden ajatuksen yksittäisiksi, </a:t>
            </a:r>
            <a:r>
              <a:rPr lang="fi-FI" sz="1800" b="1" i="1" dirty="0"/>
              <a:t>ihmisyksilöille kuuluviksi ”subjektiivisiksi” oikeuksiksi.”</a:t>
            </a:r>
          </a:p>
          <a:p>
            <a:endParaRPr lang="fi-FI" sz="1800" i="1" dirty="0"/>
          </a:p>
          <a:p>
            <a:endParaRPr lang="fi-FI" sz="1800" i="1" dirty="0"/>
          </a:p>
          <a:p>
            <a:endParaRPr lang="fi-FI" sz="1800" dirty="0"/>
          </a:p>
          <a:p>
            <a:endParaRPr lang="fi-FI" sz="1800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1DB56F-02E3-4259-830B-CAC5821FA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3E190-C3B8-4F0D-BC5A-414A6F0316F6}" type="datetime1">
              <a:rPr lang="en-GB" smtClean="0"/>
              <a:t>04/10/2020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BF1A78E-26F3-44E6-BE05-E7FF8C87D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Opetushallitus</a:t>
            </a:r>
            <a:endParaRPr lang="en-GB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CF82E7E-14E2-4153-B9C2-36ACA329E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31DE-DA31-4CDF-828A-8EB206A3CD1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520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FDB966-6DC4-4215-9984-578F1D74F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Utopia nimeltä Yhdysvallat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7330A7-4C55-4FC5-8D6C-814148442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dirty="0">
                <a:ea typeface="+mn-lt"/>
                <a:cs typeface="+mn-lt"/>
              </a:rPr>
              <a:t>Ihmisoikeuksilla tarkoitetaan</a:t>
            </a:r>
            <a:r>
              <a:rPr lang="fi-FI" b="1" dirty="0">
                <a:ea typeface="+mn-lt"/>
                <a:cs typeface="+mn-lt"/>
              </a:rPr>
              <a:t> kaikille ihmiskunnan jäsenille yhtäläisiä oikeuksia</a:t>
            </a:r>
            <a:r>
              <a:rPr lang="fi-FI" dirty="0">
                <a:ea typeface="+mn-lt"/>
                <a:cs typeface="+mn-lt"/>
              </a:rPr>
              <a:t>, kuten </a:t>
            </a:r>
            <a:r>
              <a:rPr lang="fi-FI" i="1" dirty="0">
                <a:ea typeface="+mn-lt"/>
                <a:cs typeface="+mn-lt"/>
              </a:rPr>
              <a:t>oikeutta elämään, oikeutta omaisuuteen, syrjinnän kieltoa tai sananvapautta</a:t>
            </a:r>
            <a:r>
              <a:rPr lang="fi-FI" dirty="0">
                <a:ea typeface="+mn-lt"/>
                <a:cs typeface="+mn-lt"/>
              </a:rPr>
              <a:t>.</a:t>
            </a:r>
            <a:endParaRPr lang="fi-FI" dirty="0">
              <a:ln>
                <a:solidFill>
                  <a:srgbClr val="000000">
                    <a:lumMod val="75000"/>
                    <a:lumOff val="25000"/>
                    <a:alpha val="10000"/>
                  </a:srgbClr>
                </a:solidFill>
              </a:ln>
              <a:effectLst>
                <a:outerShdw blurRad="9525" dist="25400" dir="14640000" algn="tl" rotWithShape="0">
                  <a:srgbClr val="000000">
                    <a:alpha val="30000"/>
                  </a:srgbClr>
                </a:outerShdw>
              </a:effectLst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fi-FI" b="1" dirty="0">
                <a:ea typeface="+mn-lt"/>
                <a:cs typeface="+mn-lt"/>
              </a:rPr>
              <a:t>Yhdysvaltojen itsenäisyysjulistus</a:t>
            </a:r>
            <a:r>
              <a:rPr lang="fi-FI" dirty="0">
                <a:ea typeface="+mn-lt"/>
                <a:cs typeface="+mn-lt"/>
              </a:rPr>
              <a:t> vuonna 1776 sekä vuonna 1789 Ranskassa laadittu </a:t>
            </a:r>
            <a:r>
              <a:rPr lang="fi-FI" b="1" dirty="0">
                <a:ea typeface="+mn-lt"/>
                <a:cs typeface="+mn-lt"/>
              </a:rPr>
              <a:t>ihmisen ja kansalaisen oikeuksien julistus.</a:t>
            </a:r>
            <a:r>
              <a:rPr lang="fi-FI" dirty="0">
                <a:ea typeface="+mn-lt"/>
                <a:cs typeface="+mn-lt"/>
              </a:rPr>
              <a:t>  </a:t>
            </a:r>
          </a:p>
          <a:p>
            <a:pPr lvl="1">
              <a:lnSpc>
                <a:spcPct val="90000"/>
              </a:lnSpc>
            </a:pPr>
            <a:r>
              <a:rPr lang="fi-FI" dirty="0">
                <a:ea typeface="+mn-lt"/>
                <a:cs typeface="+mn-lt"/>
              </a:rPr>
              <a:t>Molempien perusajatuksena oli, että valta kuuluu kansalle ja ihmiset ovat tasa-arvoisia keskenään. Kaikilla ihmisillä katsottiin olevan perustavia oikeuksia, joita valtion piti kunnioittaa.</a:t>
            </a:r>
          </a:p>
          <a:p>
            <a:pPr lvl="2">
              <a:lnSpc>
                <a:spcPct val="90000"/>
              </a:lnSpc>
            </a:pPr>
            <a:r>
              <a:rPr lang="fi-FI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Miten </a:t>
            </a:r>
            <a:r>
              <a:rPr lang="fi-FI" u="sng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mahdollisuuksien tasa-arvo </a:t>
            </a:r>
            <a:r>
              <a:rPr lang="fi-FI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ja </a:t>
            </a:r>
            <a:r>
              <a:rPr lang="fi-FI" u="sng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todellinen tasa-arvo </a:t>
            </a:r>
            <a:r>
              <a:rPr lang="fi-FI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toteutuvat mielestäsi nykyään?</a:t>
            </a:r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9AEF246-B25F-48FA-939F-8E67EA800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3E190-C3B8-4F0D-BC5A-414A6F0316F6}" type="datetime1">
              <a:rPr lang="en-GB" smtClean="0"/>
              <a:t>04/10/2020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B837E47-91F2-472E-80A8-F9A9E3B83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Opetushallitus</a:t>
            </a:r>
            <a:endParaRPr lang="en-GB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1B0DB30-9916-4699-8A24-54532A943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31DE-DA31-4CDF-828A-8EB206A3CD1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941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553E54F-FE30-4F9D-87B1-5B1CB17AB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8B7CE-E7D2-4D7E-BC43-EB944411322E}" type="datetime1">
              <a:rPr lang="en-GB" smtClean="0"/>
              <a:t>04/10/2020</a:t>
            </a:fld>
            <a:endParaRPr lang="en-GB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7E2E549-E8B6-4101-B92B-14C8F330E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Opetushallitus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CFD9877-52B6-456D-AD92-FCF14EACB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31DE-DA31-4CDF-828A-8EB206A3CD12}" type="slidenum">
              <a:rPr lang="en-GB" smtClean="0"/>
              <a:t>6</a:t>
            </a:fld>
            <a:endParaRPr lang="en-GB"/>
          </a:p>
        </p:txBody>
      </p:sp>
      <p:pic>
        <p:nvPicPr>
          <p:cNvPr id="6" name="Kuva 12" descr="Kuva, joka sisältää kohteen pöytä&#10;&#10;Kuvaus luotu, erittäin korkea luotettavuus">
            <a:extLst>
              <a:ext uri="{FF2B5EF4-FFF2-40B4-BE49-F238E27FC236}">
                <a16:creationId xmlns:a16="http://schemas.microsoft.com/office/drawing/2014/main" id="{D224A65E-FDEA-48B8-AAC8-639D71ECAA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3361" y="741680"/>
            <a:ext cx="7663118" cy="2508714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</p:pic>
      <p:pic>
        <p:nvPicPr>
          <p:cNvPr id="7" name="Kuva 14" descr="Kuva, joka sisältää kohteen valokuva&#10;&#10;Kuvaus luotu, erittäin korkea luotettavuus">
            <a:extLst>
              <a:ext uri="{FF2B5EF4-FFF2-40B4-BE49-F238E27FC236}">
                <a16:creationId xmlns:a16="http://schemas.microsoft.com/office/drawing/2014/main" id="{8AD34039-DDF6-46A9-8A11-32D741F7F5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3362" y="3250395"/>
            <a:ext cx="7663118" cy="2388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868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C330BE-831E-488C-9818-60759D41F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560" y="242269"/>
            <a:ext cx="10515600" cy="1325563"/>
          </a:xfrm>
        </p:spPr>
        <p:txBody>
          <a:bodyPr/>
          <a:lstStyle/>
          <a:p>
            <a:pPr algn="ctr"/>
            <a:r>
              <a:rPr lang="fi-FI" dirty="0"/>
              <a:t>Demokratia ja ihmisoikeudet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B5F401-4478-4E05-82C6-2D6FE2B36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305435"/>
            <a:r>
              <a:rPr lang="fi-FI" sz="1800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Ihmisoikeusrikkomusten esiintyminen on yleensä suoraan yhteydessä siihen</a:t>
            </a:r>
            <a:r>
              <a:rPr lang="fi-FI" sz="1800" b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, kuinka demokraattinen ja avoin yhteiskunta on</a:t>
            </a:r>
            <a:r>
              <a:rPr lang="fi-FI" sz="1800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.</a:t>
            </a:r>
          </a:p>
          <a:p>
            <a:pPr indent="-305435"/>
            <a:r>
              <a:rPr lang="fi-FI" sz="1800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Suljetuissa, </a:t>
            </a:r>
            <a:r>
              <a:rPr lang="fi-FI" sz="1800" b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diktaattorien hallitsemissa järjestelmissä </a:t>
            </a:r>
            <a:r>
              <a:rPr lang="fi-FI" sz="1800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valtaa ylläpidetään usein pelon ja väkivallan avulla sekä ihmisoikeuksia, kuten sananvapautta ja kokoontumisvapautta, rajoittamalla.</a:t>
            </a:r>
          </a:p>
          <a:p>
            <a:pPr lvl="1" indent="-305435"/>
            <a:r>
              <a:rPr lang="fi-FI" sz="1800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Kansalaisyhteiskunnan merkitys demokratian toimivuudella on valtava. </a:t>
            </a:r>
          </a:p>
          <a:p>
            <a:pPr lvl="1" indent="-305435"/>
            <a:r>
              <a:rPr lang="fi-FI" sz="1800" b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Tutustu grafiikkaan ihmisoikeuksista ja ihmisoikeusrikkomuksista: </a:t>
            </a:r>
            <a:r>
              <a:rPr lang="fi-FI" sz="1800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  <a:hlinkClick r:id="rId2"/>
              </a:rPr>
              <a:t>https://ourworldindata.org/human-rights#tracking-human-rights-abuses-over-time</a:t>
            </a:r>
            <a:r>
              <a:rPr lang="fi-FI" sz="1800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  <a:ea typeface="+mn-lt"/>
                <a:cs typeface="+mn-lt"/>
              </a:rPr>
              <a:t> </a:t>
            </a:r>
            <a:endParaRPr lang="fi-FI" sz="1800" dirty="0">
              <a:ln>
                <a:solidFill>
                  <a:srgbClr val="000000">
                    <a:lumMod val="75000"/>
                    <a:lumOff val="25000"/>
                    <a:alpha val="10000"/>
                  </a:srgbClr>
                </a:solidFill>
              </a:ln>
              <a:effectLst>
                <a:outerShdw blurRad="9525" dist="25400" dir="1464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BACB75A-622F-4DAD-9291-1AC99DDF9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3E190-C3B8-4F0D-BC5A-414A6F0316F6}" type="datetime1">
              <a:rPr lang="en-GB" smtClean="0"/>
              <a:t>04/10/2020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6ACF6C3-D292-400E-B790-05897EFBC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Opetushallitus</a:t>
            </a:r>
            <a:endParaRPr lang="en-GB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3D20007-BED6-46B1-85B7-809A0EA64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31DE-DA31-4CDF-828A-8EB206A3CD1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439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04EF70-ED70-48C8-B25E-DDC379C4E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560" y="261320"/>
            <a:ext cx="10515600" cy="962844"/>
          </a:xfrm>
        </p:spPr>
        <p:txBody>
          <a:bodyPr/>
          <a:lstStyle/>
          <a:p>
            <a:r>
              <a:rPr lang="fi-FI" dirty="0"/>
              <a:t>Dokumentti: Exodus –matkamme Eurooppaan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232532-D538-4407-8C6D-123FAA98B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560" y="1419225"/>
            <a:ext cx="10515600" cy="4419600"/>
          </a:xfrm>
        </p:spPr>
        <p:txBody>
          <a:bodyPr/>
          <a:lstStyle/>
          <a:p>
            <a:pPr marL="719455" lvl="1" indent="-269875"/>
            <a:r>
              <a:rPr lang="fi-FI" sz="1700" b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</a:rPr>
              <a:t>Dokumentti katsottavissa </a:t>
            </a:r>
            <a:r>
              <a:rPr lang="fi-FI" sz="1700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</a:rPr>
              <a:t>(katso: 0:00min – 24:00min) :</a:t>
            </a:r>
            <a:r>
              <a:rPr lang="fi-FI" dirty="0"/>
              <a:t> </a:t>
            </a:r>
            <a:r>
              <a:rPr lang="fi-FI" sz="1800" dirty="0">
                <a:hlinkClick r:id="rId2"/>
              </a:rPr>
              <a:t>https://urly.fi/1CXE</a:t>
            </a:r>
            <a:r>
              <a:rPr lang="fi-FI" sz="1800" dirty="0"/>
              <a:t> </a:t>
            </a:r>
            <a:endParaRPr lang="fi-FI" sz="1800" dirty="0">
              <a:ln>
                <a:solidFill>
                  <a:srgbClr val="000000">
                    <a:lumMod val="75000"/>
                    <a:lumOff val="25000"/>
                    <a:alpha val="10000"/>
                  </a:srgbClr>
                </a:solidFill>
              </a:ln>
              <a:effectLst>
                <a:outerShdw blurRad="9525" dist="25400" dir="1464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719455" lvl="1" indent="-269875"/>
            <a:r>
              <a:rPr lang="fi-FI" sz="1700" b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</a:rPr>
              <a:t>Lue: </a:t>
            </a:r>
            <a:r>
              <a:rPr lang="fi-FI" sz="1700" dirty="0">
                <a:hlinkClick r:id="rId3"/>
              </a:rPr>
              <a:t>https://ihmisoikeudet.net/ihmisoikeudet/pakolaisten-oikeudet/</a:t>
            </a:r>
            <a:endParaRPr lang="fi-FI" sz="1700" b="1" dirty="0">
              <a:ln>
                <a:solidFill>
                  <a:srgbClr val="000000">
                    <a:lumMod val="75000"/>
                    <a:lumOff val="25000"/>
                    <a:alpha val="10000"/>
                  </a:srgbClr>
                </a:solidFill>
              </a:ln>
              <a:effectLst>
                <a:outerShdw blurRad="9525" dist="25400" dir="1464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719455" lvl="1" indent="-269875"/>
            <a:r>
              <a:rPr lang="fi-FI" sz="1700" b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</a:rPr>
              <a:t>Jälkikeskustelu </a:t>
            </a:r>
            <a:r>
              <a:rPr lang="fi-FI" sz="1700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</a:rPr>
              <a:t>kaverin kanssa: </a:t>
            </a:r>
            <a:endParaRPr lang="fi-FI" sz="1400" dirty="0">
              <a:ln>
                <a:solidFill>
                  <a:srgbClr val="000000">
                    <a:lumMod val="75000"/>
                    <a:lumOff val="25000"/>
                    <a:alpha val="10000"/>
                  </a:srgbClr>
                </a:solidFill>
              </a:ln>
              <a:effectLst>
                <a:outerShdw blurRad="9525" dist="25400" dir="1464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1263968" lvl="2" indent="-269875"/>
            <a:r>
              <a:rPr lang="fi-FI" sz="1600" i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</a:rPr>
              <a:t>Millaisena kokemuksena pakolaisuus näyttäytyy?</a:t>
            </a:r>
          </a:p>
          <a:p>
            <a:pPr marL="1263968" lvl="2" indent="-269875"/>
            <a:r>
              <a:rPr lang="fi-FI" sz="1600" i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</a:rPr>
              <a:t>Millaisia oikeuksia mielestäsi pakolaisilla on?</a:t>
            </a:r>
          </a:p>
          <a:p>
            <a:pPr marL="1263968" lvl="2" indent="-269875"/>
            <a:r>
              <a:rPr lang="fi-FI" sz="1600" i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</a:rPr>
              <a:t>Miten Euroopassa suhtaudutaan pakolaisiin? Miten Suomessa?</a:t>
            </a:r>
          </a:p>
          <a:p>
            <a:pPr marL="1263968" lvl="2" indent="-269875"/>
            <a:r>
              <a:rPr lang="fi-FI" sz="1600" i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</a:rPr>
              <a:t>Millaiset tulevaisuuden näkymät dokumentin henkilöillä on?</a:t>
            </a:r>
          </a:p>
          <a:p>
            <a:pPr marL="1263968" lvl="2" indent="-269875"/>
            <a:r>
              <a:rPr lang="fi-FI" sz="1600" i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</a:rPr>
              <a:t>Oliko dokumentin henkilöillä mielestäsi hyvä syy lähteä pakolaisiksi? Olisitko itse lähtenyt toiseen maahan vastaavassa tilanteessa?</a:t>
            </a:r>
          </a:p>
          <a:p>
            <a:pPr marL="1263968" lvl="2" indent="-269875"/>
            <a:r>
              <a:rPr lang="fi-FI" sz="1600" i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</a:rPr>
              <a:t>Millaisena ajattelet pakolaiseksi lähteneiden lähtömaissa vallitsevaa ihmisoikeustilannetta</a:t>
            </a:r>
            <a:r>
              <a:rPr lang="fi-FI" sz="1400" i="1" dirty="0">
                <a:ln>
                  <a:solidFill>
                    <a:srgbClr val="000000">
                      <a:lumMod val="75000"/>
                      <a:lumOff val="25000"/>
                      <a:alpha val="10000"/>
                    </a:srgbClr>
                  </a:solidFill>
                </a:ln>
                <a:effectLst>
                  <a:outerShdw blurRad="9525" dist="25400" dir="14640000" algn="tl" rotWithShape="0">
                    <a:srgbClr val="000000">
                      <a:alpha val="30000"/>
                    </a:srgbClr>
                  </a:outerShdw>
                </a:effectLst>
              </a:rPr>
              <a:t>?</a:t>
            </a:r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9A218E3-06AD-4A8C-85E2-B65FFA962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3E190-C3B8-4F0D-BC5A-414A6F0316F6}" type="datetime1">
              <a:rPr lang="en-GB" smtClean="0"/>
              <a:t>04/10/2020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44125C2-0F0D-486C-9CA6-BBD7FC3FF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Opetushallitus</a:t>
            </a:r>
            <a:endParaRPr lang="en-GB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505351-770F-49F5-BEA3-A8062CC8C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131DE-DA31-4CDF-828A-8EB206A3CD1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880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4845" y="2209800"/>
            <a:ext cx="8239328" cy="1145635"/>
          </a:xfrm>
        </p:spPr>
        <p:txBody>
          <a:bodyPr/>
          <a:lstStyle/>
          <a:p>
            <a:pPr algn="ctr"/>
            <a:r>
              <a:rPr lang="fi-FI" dirty="0"/>
              <a:t>Suurkiitos!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4845" y="3667125"/>
            <a:ext cx="7898860" cy="2857500"/>
          </a:xfrm>
        </p:spPr>
        <p:txBody>
          <a:bodyPr>
            <a:normAutofit fontScale="92500" lnSpcReduction="10000"/>
          </a:bodyPr>
          <a:lstStyle/>
          <a:p>
            <a:r>
              <a:rPr lang="fi-FI" sz="1300" dirty="0"/>
              <a:t>Vinkki opettajille: tutustu Opetushallituksen verkkosivuilla ihmisoikeuksia, demokratiaa ja osallisuutta käsittelevään materiaaliin:</a:t>
            </a:r>
          </a:p>
          <a:p>
            <a:endParaRPr lang="fi-FI" sz="1300" dirty="0"/>
          </a:p>
          <a:p>
            <a:r>
              <a:rPr lang="fi-FI" sz="1300" dirty="0">
                <a:hlinkClick r:id="rId2"/>
              </a:rPr>
              <a:t>https://www.oph.fi/fi/opettajille/demokratia-ihmisoikeudet-ja-osallisuus</a:t>
            </a:r>
            <a:r>
              <a:rPr lang="fi-FI" sz="1300" dirty="0"/>
              <a:t> </a:t>
            </a:r>
          </a:p>
          <a:p>
            <a:endParaRPr lang="fi-FI" sz="1200" dirty="0"/>
          </a:p>
          <a:p>
            <a:endParaRPr lang="fi-FI" sz="1200" dirty="0"/>
          </a:p>
          <a:p>
            <a:r>
              <a:rPr lang="fi-FI" sz="1300" dirty="0"/>
              <a:t>Lukuvinkkejä kiinnostuneille: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300" dirty="0">
                <a:solidFill>
                  <a:srgbClr val="2B2B2B"/>
                </a:solidFill>
              </a:rPr>
              <a:t>Korpela, J. 1. k. (2015). Länsimaisen yhteiskunnan juurilla: Jumalan laista oikeusvaltion syntyyn. [Helsinki]: Gaudeamus.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sz="1300" dirty="0">
              <a:solidFill>
                <a:srgbClr val="2B2B2B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300" dirty="0" err="1">
                <a:solidFill>
                  <a:srgbClr val="2B2B2B"/>
                </a:solidFill>
              </a:rPr>
              <a:t>Acemoglu</a:t>
            </a:r>
            <a:r>
              <a:rPr lang="fi-FI" sz="1300" dirty="0">
                <a:solidFill>
                  <a:srgbClr val="2B2B2B"/>
                </a:solidFill>
              </a:rPr>
              <a:t>, D., Robinson, J. A. &amp; Pietiläinen, K. (2013). Miksi maat kaatuvat: Vallan, vaurauden ja varattomuuden synty. Helsinki: Terra </a:t>
            </a:r>
            <a:r>
              <a:rPr lang="fi-FI" sz="1300" dirty="0" err="1">
                <a:solidFill>
                  <a:srgbClr val="2B2B2B"/>
                </a:solidFill>
              </a:rPr>
              <a:t>cognita</a:t>
            </a:r>
            <a:r>
              <a:rPr lang="fi-FI" sz="1300" dirty="0">
                <a:solidFill>
                  <a:srgbClr val="2B2B2B"/>
                </a:solidFill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sz="1300" dirty="0">
              <a:solidFill>
                <a:srgbClr val="2B2B2B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300" dirty="0"/>
              <a:t>Helo, A. (2014). Yhdysvaltain demokratian synty: Unionin idea ja amerikkalainen historiakäsitys : sekä liittovaltion perustamisdokumentit: Itsenäisyysjulistus, Konfederaatioartiklat, tärkeimmät Federalistikirjoitukset ja Yhdysvaltain perustuslaki lisäyksineen. [Helsinki]: Gaudeamus.</a:t>
            </a:r>
          </a:p>
        </p:txBody>
      </p:sp>
    </p:spTree>
    <p:extLst>
      <p:ext uri="{BB962C8B-B14F-4D97-AF65-F5344CB8AC3E}">
        <p14:creationId xmlns:p14="http://schemas.microsoft.com/office/powerpoint/2010/main" val="2889506202"/>
      </p:ext>
    </p:extLst>
  </p:cSld>
  <p:clrMapOvr>
    <a:masterClrMapping/>
  </p:clrMapOvr>
</p:sld>
</file>

<file path=ppt/theme/theme1.xml><?xml version="1.0" encoding="utf-8"?>
<a:theme xmlns:a="http://schemas.openxmlformats.org/drawingml/2006/main" name="Opetushallitus">
  <a:themeElements>
    <a:clrScheme name="Mukautettu 8">
      <a:dk1>
        <a:sysClr val="windowText" lastClr="000000"/>
      </a:dk1>
      <a:lt1>
        <a:sysClr val="window" lastClr="FFFFFF"/>
      </a:lt1>
      <a:dk2>
        <a:srgbClr val="0041DC"/>
      </a:dk2>
      <a:lt2>
        <a:srgbClr val="E7E6E6"/>
      </a:lt2>
      <a:accent1>
        <a:srgbClr val="0041DC"/>
      </a:accent1>
      <a:accent2>
        <a:srgbClr val="378703"/>
      </a:accent2>
      <a:accent3>
        <a:srgbClr val="FF5000"/>
      </a:accent3>
      <a:accent4>
        <a:srgbClr val="660099"/>
      </a:accent4>
      <a:accent5>
        <a:srgbClr val="006699"/>
      </a:accent5>
      <a:accent6>
        <a:srgbClr val="C227B9"/>
      </a:accent6>
      <a:hlink>
        <a:srgbClr val="0563C1"/>
      </a:hlink>
      <a:folHlink>
        <a:srgbClr val="954F72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H-ppt-pohja2020.potx" id="{EFA4477E-CF29-4022-B62F-519D488F3841}" vid="{D2E35FBC-F686-48B2-81A6-9FC19A98C5E8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528</Words>
  <Application>Microsoft Office PowerPoint</Application>
  <PresentationFormat>Laajakuva</PresentationFormat>
  <Paragraphs>74</Paragraphs>
  <Slides>9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Verdana</vt:lpstr>
      <vt:lpstr>Opetushallitus</vt:lpstr>
      <vt:lpstr>PowerPoint-esitys</vt:lpstr>
      <vt:lpstr>Ihmisoikeuksien historia ja pakolaisuus</vt:lpstr>
      <vt:lpstr>Ihmisoikeuksien historiaa</vt:lpstr>
      <vt:lpstr>Mil­loin ih­mi­soi­keu­det syn­tyi­vät? https://www.helsinki.fi/fi/uutiset/talous-yhteiskunta/milloin-ihmisoikeudet-syntyivat </vt:lpstr>
      <vt:lpstr>Utopia nimeltä Yhdysvallat</vt:lpstr>
      <vt:lpstr>PowerPoint-esitys</vt:lpstr>
      <vt:lpstr>Demokratia ja ihmisoikeudet</vt:lpstr>
      <vt:lpstr>Dokumentti: Exodus –matkamme Eurooppaan</vt:lpstr>
      <vt:lpstr>Suurkiitos!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Härmä Tomas</dc:creator>
  <cp:lastModifiedBy>hkupila</cp:lastModifiedBy>
  <cp:revision>37</cp:revision>
  <dcterms:created xsi:type="dcterms:W3CDTF">2020-09-30T10:03:04Z</dcterms:created>
  <dcterms:modified xsi:type="dcterms:W3CDTF">2020-10-04T13:57:44Z</dcterms:modified>
</cp:coreProperties>
</file>