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59" r:id="rId4"/>
    <p:sldId id="260" r:id="rId5"/>
    <p:sldId id="291" r:id="rId6"/>
    <p:sldId id="257" r:id="rId7"/>
    <p:sldId id="290" r:id="rId8"/>
    <p:sldId id="283" r:id="rId9"/>
    <p:sldId id="284" r:id="rId10"/>
    <p:sldId id="278" r:id="rId11"/>
    <p:sldId id="279" r:id="rId12"/>
    <p:sldId id="269" r:id="rId13"/>
    <p:sldId id="270" r:id="rId14"/>
    <p:sldId id="271" r:id="rId15"/>
    <p:sldId id="268" r:id="rId16"/>
    <p:sldId id="272" r:id="rId17"/>
    <p:sldId id="273" r:id="rId18"/>
    <p:sldId id="299" r:id="rId19"/>
    <p:sldId id="293" r:id="rId20"/>
    <p:sldId id="294" r:id="rId21"/>
    <p:sldId id="287" r:id="rId22"/>
    <p:sldId id="288" r:id="rId23"/>
    <p:sldId id="277" r:id="rId24"/>
    <p:sldId id="282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5C2E9-F3E5-2C7E-30DB-33442E5F0D49}" v="2436" dt="2021-02-24T10:50:03.560"/>
    <p1510:client id="{96604E83-75D5-62FB-3E0D-50012E349A64}" v="637" dt="2021-02-24T11:00:03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limäki Jaana Maria" userId="S::jaana.valimaki@edu.kotka.fi::cf23a7a9-1d8c-4f8e-aea9-94c6fb2754e1" providerId="AD" clId="Web-{5B05C2E9-F3E5-2C7E-30DB-33442E5F0D49}"/>
    <pc:docChg chg="addSld delSld modSld">
      <pc:chgData name="Välimäki Jaana Maria" userId="S::jaana.valimaki@edu.kotka.fi::cf23a7a9-1d8c-4f8e-aea9-94c6fb2754e1" providerId="AD" clId="Web-{5B05C2E9-F3E5-2C7E-30DB-33442E5F0D49}" dt="2021-02-24T10:50:03.560" v="1233" actId="14100"/>
      <pc:docMkLst>
        <pc:docMk/>
      </pc:docMkLst>
      <pc:sldChg chg="modSp">
        <pc:chgData name="Välimäki Jaana Maria" userId="S::jaana.valimaki@edu.kotka.fi::cf23a7a9-1d8c-4f8e-aea9-94c6fb2754e1" providerId="AD" clId="Web-{5B05C2E9-F3E5-2C7E-30DB-33442E5F0D49}" dt="2021-02-24T10:05:20.622" v="69" actId="20577"/>
        <pc:sldMkLst>
          <pc:docMk/>
          <pc:sldMk cId="983369261" sldId="259"/>
        </pc:sldMkLst>
        <pc:spChg chg="mod">
          <ac:chgData name="Välimäki Jaana Maria" userId="S::jaana.valimaki@edu.kotka.fi::cf23a7a9-1d8c-4f8e-aea9-94c6fb2754e1" providerId="AD" clId="Web-{5B05C2E9-F3E5-2C7E-30DB-33442E5F0D49}" dt="2021-02-24T10:05:20.622" v="69" actId="20577"/>
          <ac:spMkLst>
            <pc:docMk/>
            <pc:sldMk cId="983369261" sldId="259"/>
            <ac:spMk id="2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05:17.841" v="68" actId="20577"/>
          <ac:spMkLst>
            <pc:docMk/>
            <pc:sldMk cId="983369261" sldId="259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05:53.091" v="75" actId="20577"/>
        <pc:sldMkLst>
          <pc:docMk/>
          <pc:sldMk cId="1715086065" sldId="260"/>
        </pc:sldMkLst>
        <pc:spChg chg="mod">
          <ac:chgData name="Välimäki Jaana Maria" userId="S::jaana.valimaki@edu.kotka.fi::cf23a7a9-1d8c-4f8e-aea9-94c6fb2754e1" providerId="AD" clId="Web-{5B05C2E9-F3E5-2C7E-30DB-33442E5F0D49}" dt="2021-02-24T10:05:38.263" v="71" actId="20577"/>
          <ac:spMkLst>
            <pc:docMk/>
            <pc:sldMk cId="1715086065" sldId="260"/>
            <ac:spMk id="2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05:53.091" v="75" actId="20577"/>
          <ac:spMkLst>
            <pc:docMk/>
            <pc:sldMk cId="1715086065" sldId="260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04:32.480" v="59" actId="20577"/>
        <pc:sldMkLst>
          <pc:docMk/>
          <pc:sldMk cId="2465857100" sldId="263"/>
        </pc:sldMkLst>
        <pc:spChg chg="mod">
          <ac:chgData name="Välimäki Jaana Maria" userId="S::jaana.valimaki@edu.kotka.fi::cf23a7a9-1d8c-4f8e-aea9-94c6fb2754e1" providerId="AD" clId="Web-{5B05C2E9-F3E5-2C7E-30DB-33442E5F0D49}" dt="2021-02-24T10:04:32.480" v="59" actId="20577"/>
          <ac:spMkLst>
            <pc:docMk/>
            <pc:sldMk cId="2465857100" sldId="263"/>
            <ac:spMk id="5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6:48.950" v="670" actId="20577"/>
        <pc:sldMkLst>
          <pc:docMk/>
          <pc:sldMk cId="1118243494" sldId="269"/>
        </pc:sldMkLst>
        <pc:spChg chg="mod">
          <ac:chgData name="Välimäki Jaana Maria" userId="S::jaana.valimaki@edu.kotka.fi::cf23a7a9-1d8c-4f8e-aea9-94c6fb2754e1" providerId="AD" clId="Web-{5B05C2E9-F3E5-2C7E-30DB-33442E5F0D49}" dt="2021-02-24T10:16:48.950" v="670" actId="20577"/>
          <ac:spMkLst>
            <pc:docMk/>
            <pc:sldMk cId="1118243494" sldId="269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7:52.389" v="730" actId="20577"/>
        <pc:sldMkLst>
          <pc:docMk/>
          <pc:sldMk cId="2355235030" sldId="270"/>
        </pc:sldMkLst>
        <pc:spChg chg="mod">
          <ac:chgData name="Välimäki Jaana Maria" userId="S::jaana.valimaki@edu.kotka.fi::cf23a7a9-1d8c-4f8e-aea9-94c6fb2754e1" providerId="AD" clId="Web-{5B05C2E9-F3E5-2C7E-30DB-33442E5F0D49}" dt="2021-02-24T10:17:52.389" v="730" actId="20577"/>
          <ac:spMkLst>
            <pc:docMk/>
            <pc:sldMk cId="2355235030" sldId="270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8:37.312" v="743" actId="20577"/>
        <pc:sldMkLst>
          <pc:docMk/>
          <pc:sldMk cId="179631093" sldId="271"/>
        </pc:sldMkLst>
        <pc:spChg chg="mod">
          <ac:chgData name="Välimäki Jaana Maria" userId="S::jaana.valimaki@edu.kotka.fi::cf23a7a9-1d8c-4f8e-aea9-94c6fb2754e1" providerId="AD" clId="Web-{5B05C2E9-F3E5-2C7E-30DB-33442E5F0D49}" dt="2021-02-24T10:18:37.312" v="743" actId="20577"/>
          <ac:spMkLst>
            <pc:docMk/>
            <pc:sldMk cId="179631093" sldId="271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26:19.948" v="790" actId="20577"/>
        <pc:sldMkLst>
          <pc:docMk/>
          <pc:sldMk cId="2172574411" sldId="272"/>
        </pc:sldMkLst>
        <pc:spChg chg="mod">
          <ac:chgData name="Välimäki Jaana Maria" userId="S::jaana.valimaki@edu.kotka.fi::cf23a7a9-1d8c-4f8e-aea9-94c6fb2754e1" providerId="AD" clId="Web-{5B05C2E9-F3E5-2C7E-30DB-33442E5F0D49}" dt="2021-02-24T10:26:19.948" v="790" actId="20577"/>
          <ac:spMkLst>
            <pc:docMk/>
            <pc:sldMk cId="2172574411" sldId="272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5:26.933" v="645" actId="14100"/>
        <pc:sldMkLst>
          <pc:docMk/>
          <pc:sldMk cId="1600752084" sldId="278"/>
        </pc:sldMkLst>
        <pc:spChg chg="mod">
          <ac:chgData name="Välimäki Jaana Maria" userId="S::jaana.valimaki@edu.kotka.fi::cf23a7a9-1d8c-4f8e-aea9-94c6fb2754e1" providerId="AD" clId="Web-{5B05C2E9-F3E5-2C7E-30DB-33442E5F0D49}" dt="2021-02-24T10:15:26.933" v="645" actId="14100"/>
          <ac:spMkLst>
            <pc:docMk/>
            <pc:sldMk cId="1600752084" sldId="278"/>
            <ac:spMk id="23555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15:08.042" v="644" actId="1076"/>
          <ac:spMkLst>
            <pc:docMk/>
            <pc:sldMk cId="1600752084" sldId="278"/>
            <ac:spMk id="23557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3:57.665" v="608" actId="20577"/>
        <pc:sldMkLst>
          <pc:docMk/>
          <pc:sldMk cId="33914997" sldId="283"/>
        </pc:sldMkLst>
        <pc:spChg chg="mod">
          <ac:chgData name="Välimäki Jaana Maria" userId="S::jaana.valimaki@edu.kotka.fi::cf23a7a9-1d8c-4f8e-aea9-94c6fb2754e1" providerId="AD" clId="Web-{5B05C2E9-F3E5-2C7E-30DB-33442E5F0D49}" dt="2021-02-24T10:13:57.665" v="608" actId="20577"/>
          <ac:spMkLst>
            <pc:docMk/>
            <pc:sldMk cId="33914997" sldId="283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4:48.307" v="640" actId="20577"/>
        <pc:sldMkLst>
          <pc:docMk/>
          <pc:sldMk cId="3680235171" sldId="284"/>
        </pc:sldMkLst>
        <pc:spChg chg="mod">
          <ac:chgData name="Välimäki Jaana Maria" userId="S::jaana.valimaki@edu.kotka.fi::cf23a7a9-1d8c-4f8e-aea9-94c6fb2754e1" providerId="AD" clId="Web-{5B05C2E9-F3E5-2C7E-30DB-33442E5F0D49}" dt="2021-02-24T10:14:48.307" v="640" actId="20577"/>
          <ac:spMkLst>
            <pc:docMk/>
            <pc:sldMk cId="3680235171" sldId="284"/>
            <ac:spMk id="2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14:37.666" v="611" actId="20577"/>
          <ac:spMkLst>
            <pc:docMk/>
            <pc:sldMk cId="3680235171" sldId="284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33:28.630" v="881" actId="20577"/>
        <pc:sldMkLst>
          <pc:docMk/>
          <pc:sldMk cId="1979509598" sldId="288"/>
        </pc:sldMkLst>
        <pc:spChg chg="mod">
          <ac:chgData name="Välimäki Jaana Maria" userId="S::jaana.valimaki@edu.kotka.fi::cf23a7a9-1d8c-4f8e-aea9-94c6fb2754e1" providerId="AD" clId="Web-{5B05C2E9-F3E5-2C7E-30DB-33442E5F0D49}" dt="2021-02-24T10:33:28.630" v="881" actId="20577"/>
          <ac:spMkLst>
            <pc:docMk/>
            <pc:sldMk cId="1979509598" sldId="288"/>
            <ac:spMk id="3" creationId="{00000000-0000-0000-0000-000000000000}"/>
          </ac:spMkLst>
        </pc:spChg>
      </pc:sldChg>
      <pc:sldChg chg="modSp">
        <pc:chgData name="Välimäki Jaana Maria" userId="S::jaana.valimaki@edu.kotka.fi::cf23a7a9-1d8c-4f8e-aea9-94c6fb2754e1" providerId="AD" clId="Web-{5B05C2E9-F3E5-2C7E-30DB-33442E5F0D49}" dt="2021-02-24T10:10:57.052" v="389" actId="20577"/>
        <pc:sldMkLst>
          <pc:docMk/>
          <pc:sldMk cId="4138773335" sldId="291"/>
        </pc:sldMkLst>
        <pc:spChg chg="mod">
          <ac:chgData name="Välimäki Jaana Maria" userId="S::jaana.valimaki@edu.kotka.fi::cf23a7a9-1d8c-4f8e-aea9-94c6fb2754e1" providerId="AD" clId="Web-{5B05C2E9-F3E5-2C7E-30DB-33442E5F0D49}" dt="2021-02-24T10:10:51.755" v="387" actId="20577"/>
          <ac:spMkLst>
            <pc:docMk/>
            <pc:sldMk cId="4138773335" sldId="291"/>
            <ac:spMk id="6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10:57.052" v="389" actId="20577"/>
          <ac:spMkLst>
            <pc:docMk/>
            <pc:sldMk cId="4138773335" sldId="291"/>
            <ac:spMk id="8" creationId="{00000000-0000-0000-0000-000000000000}"/>
          </ac:spMkLst>
        </pc:spChg>
      </pc:sldChg>
      <pc:sldChg chg="del">
        <pc:chgData name="Välimäki Jaana Maria" userId="S::jaana.valimaki@edu.kotka.fi::cf23a7a9-1d8c-4f8e-aea9-94c6fb2754e1" providerId="AD" clId="Web-{5B05C2E9-F3E5-2C7E-30DB-33442E5F0D49}" dt="2021-02-24T10:33:38.412" v="882"/>
        <pc:sldMkLst>
          <pc:docMk/>
          <pc:sldMk cId="2799278227" sldId="292"/>
        </pc:sldMkLst>
      </pc:sldChg>
      <pc:sldChg chg="addSp delSp modSp new">
        <pc:chgData name="Välimäki Jaana Maria" userId="S::jaana.valimaki@edu.kotka.fi::cf23a7a9-1d8c-4f8e-aea9-94c6fb2754e1" providerId="AD" clId="Web-{5B05C2E9-F3E5-2C7E-30DB-33442E5F0D49}" dt="2021-02-24T10:31:30.705" v="796" actId="14100"/>
        <pc:sldMkLst>
          <pc:docMk/>
          <pc:sldMk cId="3159882516" sldId="294"/>
        </pc:sldMkLst>
        <pc:spChg chg="del">
          <ac:chgData name="Välimäki Jaana Maria" userId="S::jaana.valimaki@edu.kotka.fi::cf23a7a9-1d8c-4f8e-aea9-94c6fb2754e1" providerId="AD" clId="Web-{5B05C2E9-F3E5-2C7E-30DB-33442E5F0D49}" dt="2021-02-24T10:31:14.768" v="792"/>
          <ac:spMkLst>
            <pc:docMk/>
            <pc:sldMk cId="3159882516" sldId="294"/>
            <ac:spMk id="3" creationId="{60838005-6DA0-4022-8B43-DA538FC4BA77}"/>
          </ac:spMkLst>
        </pc:spChg>
        <pc:picChg chg="add mod ord">
          <ac:chgData name="Välimäki Jaana Maria" userId="S::jaana.valimaki@edu.kotka.fi::cf23a7a9-1d8c-4f8e-aea9-94c6fb2754e1" providerId="AD" clId="Web-{5B05C2E9-F3E5-2C7E-30DB-33442E5F0D49}" dt="2021-02-24T10:31:30.705" v="796" actId="14100"/>
          <ac:picMkLst>
            <pc:docMk/>
            <pc:sldMk cId="3159882516" sldId="294"/>
            <ac:picMk id="4" creationId="{60092448-D039-4A6C-9974-232A028CE5B3}"/>
          </ac:picMkLst>
        </pc:picChg>
      </pc:sldChg>
      <pc:sldChg chg="addSp modSp new mod setBg">
        <pc:chgData name="Välimäki Jaana Maria" userId="S::jaana.valimaki@edu.kotka.fi::cf23a7a9-1d8c-4f8e-aea9-94c6fb2754e1" providerId="AD" clId="Web-{5B05C2E9-F3E5-2C7E-30DB-33442E5F0D49}" dt="2021-02-24T10:46:15.804" v="1100" actId="20577"/>
        <pc:sldMkLst>
          <pc:docMk/>
          <pc:sldMk cId="2433453748" sldId="295"/>
        </pc:sldMkLst>
        <pc:spChg chg="mod">
          <ac:chgData name="Välimäki Jaana Maria" userId="S::jaana.valimaki@edu.kotka.fi::cf23a7a9-1d8c-4f8e-aea9-94c6fb2754e1" providerId="AD" clId="Web-{5B05C2E9-F3E5-2C7E-30DB-33442E5F0D49}" dt="2021-02-24T10:35:58.555" v="944" actId="20577"/>
          <ac:spMkLst>
            <pc:docMk/>
            <pc:sldMk cId="2433453748" sldId="295"/>
            <ac:spMk id="2" creationId="{9AFFACCD-8D8C-4008-9F6F-348505A5F61B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46:15.804" v="1100" actId="20577"/>
          <ac:spMkLst>
            <pc:docMk/>
            <pc:sldMk cId="2433453748" sldId="295"/>
            <ac:spMk id="3" creationId="{6AE31DC0-5956-4C13-A893-199E6A4E97F9}"/>
          </ac:spMkLst>
        </pc:spChg>
        <pc:spChg chg="add">
          <ac:chgData name="Välimäki Jaana Maria" userId="S::jaana.valimaki@edu.kotka.fi::cf23a7a9-1d8c-4f8e-aea9-94c6fb2754e1" providerId="AD" clId="Web-{5B05C2E9-F3E5-2C7E-30DB-33442E5F0D49}" dt="2021-02-24T10:34:58.976" v="901"/>
          <ac:spMkLst>
            <pc:docMk/>
            <pc:sldMk cId="2433453748" sldId="295"/>
            <ac:spMk id="8" creationId="{1A59258C-AAC2-41CD-973C-7439B122A3FF}"/>
          </ac:spMkLst>
        </pc:spChg>
        <pc:spChg chg="add">
          <ac:chgData name="Välimäki Jaana Maria" userId="S::jaana.valimaki@edu.kotka.fi::cf23a7a9-1d8c-4f8e-aea9-94c6fb2754e1" providerId="AD" clId="Web-{5B05C2E9-F3E5-2C7E-30DB-33442E5F0D49}" dt="2021-02-24T10:34:58.976" v="901"/>
          <ac:spMkLst>
            <pc:docMk/>
            <pc:sldMk cId="2433453748" sldId="295"/>
            <ac:spMk id="10" creationId="{54516B72-0116-42B2-82A2-B11218A36636}"/>
          </ac:spMkLst>
        </pc:spChg>
        <pc:spChg chg="add">
          <ac:chgData name="Välimäki Jaana Maria" userId="S::jaana.valimaki@edu.kotka.fi::cf23a7a9-1d8c-4f8e-aea9-94c6fb2754e1" providerId="AD" clId="Web-{5B05C2E9-F3E5-2C7E-30DB-33442E5F0D49}" dt="2021-02-24T10:34:58.976" v="901"/>
          <ac:spMkLst>
            <pc:docMk/>
            <pc:sldMk cId="2433453748" sldId="295"/>
            <ac:spMk id="12" creationId="{7CDB507F-21B7-4C27-B0FC-D9C465C6DB44}"/>
          </ac:spMkLst>
        </pc:spChg>
        <pc:spChg chg="add">
          <ac:chgData name="Välimäki Jaana Maria" userId="S::jaana.valimaki@edu.kotka.fi::cf23a7a9-1d8c-4f8e-aea9-94c6fb2754e1" providerId="AD" clId="Web-{5B05C2E9-F3E5-2C7E-30DB-33442E5F0D49}" dt="2021-02-24T10:34:58.976" v="901"/>
          <ac:spMkLst>
            <pc:docMk/>
            <pc:sldMk cId="2433453748" sldId="295"/>
            <ac:spMk id="14" creationId="{7AB1AE17-B7A3-4363-95CD-25441E2FF1F3}"/>
          </ac:spMkLst>
        </pc:spChg>
      </pc:sldChg>
      <pc:sldChg chg="addSp delSp modSp new">
        <pc:chgData name="Välimäki Jaana Maria" userId="S::jaana.valimaki@edu.kotka.fi::cf23a7a9-1d8c-4f8e-aea9-94c6fb2754e1" providerId="AD" clId="Web-{5B05C2E9-F3E5-2C7E-30DB-33442E5F0D49}" dt="2021-02-24T10:47:02.055" v="1112" actId="14100"/>
        <pc:sldMkLst>
          <pc:docMk/>
          <pc:sldMk cId="1371944200" sldId="296"/>
        </pc:sldMkLst>
        <pc:spChg chg="mod">
          <ac:chgData name="Välimäki Jaana Maria" userId="S::jaana.valimaki@edu.kotka.fi::cf23a7a9-1d8c-4f8e-aea9-94c6fb2754e1" providerId="AD" clId="Web-{5B05C2E9-F3E5-2C7E-30DB-33442E5F0D49}" dt="2021-02-24T10:46:29.836" v="1107" actId="20577"/>
          <ac:spMkLst>
            <pc:docMk/>
            <pc:sldMk cId="1371944200" sldId="296"/>
            <ac:spMk id="2" creationId="{68C37635-0A1E-4D36-AFA6-34B10ED62209}"/>
          </ac:spMkLst>
        </pc:spChg>
        <pc:spChg chg="del">
          <ac:chgData name="Välimäki Jaana Maria" userId="S::jaana.valimaki@edu.kotka.fi::cf23a7a9-1d8c-4f8e-aea9-94c6fb2754e1" providerId="AD" clId="Web-{5B05C2E9-F3E5-2C7E-30DB-33442E5F0D49}" dt="2021-02-24T10:46:38.414" v="1108"/>
          <ac:spMkLst>
            <pc:docMk/>
            <pc:sldMk cId="1371944200" sldId="296"/>
            <ac:spMk id="3" creationId="{4F8C1190-2405-4687-9C57-1510D0C93F2C}"/>
          </ac:spMkLst>
        </pc:spChg>
        <pc:spChg chg="del">
          <ac:chgData name="Välimäki Jaana Maria" userId="S::jaana.valimaki@edu.kotka.fi::cf23a7a9-1d8c-4f8e-aea9-94c6fb2754e1" providerId="AD" clId="Web-{5B05C2E9-F3E5-2C7E-30DB-33442E5F0D49}" dt="2021-02-24T10:46:52.508" v="1110"/>
          <ac:spMkLst>
            <pc:docMk/>
            <pc:sldMk cId="1371944200" sldId="296"/>
            <ac:spMk id="4" creationId="{0FBCFBC0-D7D6-4116-B225-FB874DF7985F}"/>
          </ac:spMkLst>
        </pc:spChg>
        <pc:picChg chg="add mod ord">
          <ac:chgData name="Välimäki Jaana Maria" userId="S::jaana.valimaki@edu.kotka.fi::cf23a7a9-1d8c-4f8e-aea9-94c6fb2754e1" providerId="AD" clId="Web-{5B05C2E9-F3E5-2C7E-30DB-33442E5F0D49}" dt="2021-02-24T10:46:41.571" v="1109" actId="14100"/>
          <ac:picMkLst>
            <pc:docMk/>
            <pc:sldMk cId="1371944200" sldId="296"/>
            <ac:picMk id="5" creationId="{DD75FAE8-4EA3-4A89-847B-98686CA423D2}"/>
          </ac:picMkLst>
        </pc:picChg>
        <pc:picChg chg="add mod ord">
          <ac:chgData name="Välimäki Jaana Maria" userId="S::jaana.valimaki@edu.kotka.fi::cf23a7a9-1d8c-4f8e-aea9-94c6fb2754e1" providerId="AD" clId="Web-{5B05C2E9-F3E5-2C7E-30DB-33442E5F0D49}" dt="2021-02-24T10:47:02.055" v="1112" actId="14100"/>
          <ac:picMkLst>
            <pc:docMk/>
            <pc:sldMk cId="1371944200" sldId="296"/>
            <ac:picMk id="6" creationId="{30FBC3B0-DBEE-405E-AC10-C4F101117557}"/>
          </ac:picMkLst>
        </pc:picChg>
      </pc:sldChg>
      <pc:sldChg chg="addSp delSp modSp new">
        <pc:chgData name="Välimäki Jaana Maria" userId="S::jaana.valimaki@edu.kotka.fi::cf23a7a9-1d8c-4f8e-aea9-94c6fb2754e1" providerId="AD" clId="Web-{5B05C2E9-F3E5-2C7E-30DB-33442E5F0D49}" dt="2021-02-24T10:49:19.027" v="1226" actId="20577"/>
        <pc:sldMkLst>
          <pc:docMk/>
          <pc:sldMk cId="1086090684" sldId="297"/>
        </pc:sldMkLst>
        <pc:spChg chg="mod">
          <ac:chgData name="Välimäki Jaana Maria" userId="S::jaana.valimaki@edu.kotka.fi::cf23a7a9-1d8c-4f8e-aea9-94c6fb2754e1" providerId="AD" clId="Web-{5B05C2E9-F3E5-2C7E-30DB-33442E5F0D49}" dt="2021-02-24T10:49:19.027" v="1226" actId="20577"/>
          <ac:spMkLst>
            <pc:docMk/>
            <pc:sldMk cId="1086090684" sldId="297"/>
            <ac:spMk id="2" creationId="{140420B6-D24B-465D-9A55-AE778F779C19}"/>
          </ac:spMkLst>
        </pc:spChg>
        <pc:spChg chg="mod">
          <ac:chgData name="Välimäki Jaana Maria" userId="S::jaana.valimaki@edu.kotka.fi::cf23a7a9-1d8c-4f8e-aea9-94c6fb2754e1" providerId="AD" clId="Web-{5B05C2E9-F3E5-2C7E-30DB-33442E5F0D49}" dt="2021-02-24T10:48:38.401" v="1219" actId="20577"/>
          <ac:spMkLst>
            <pc:docMk/>
            <pc:sldMk cId="1086090684" sldId="297"/>
            <ac:spMk id="3" creationId="{023D0D7D-0237-49E2-90F4-2F9E413875A5}"/>
          </ac:spMkLst>
        </pc:spChg>
        <pc:spChg chg="del">
          <ac:chgData name="Välimäki Jaana Maria" userId="S::jaana.valimaki@edu.kotka.fi::cf23a7a9-1d8c-4f8e-aea9-94c6fb2754e1" providerId="AD" clId="Web-{5B05C2E9-F3E5-2C7E-30DB-33442E5F0D49}" dt="2021-02-24T10:48:50.027" v="1220"/>
          <ac:spMkLst>
            <pc:docMk/>
            <pc:sldMk cId="1086090684" sldId="297"/>
            <ac:spMk id="4" creationId="{8DE08BE1-BF70-4A44-8341-D30CA72245B4}"/>
          </ac:spMkLst>
        </pc:spChg>
        <pc:picChg chg="add mod ord">
          <ac:chgData name="Välimäki Jaana Maria" userId="S::jaana.valimaki@edu.kotka.fi::cf23a7a9-1d8c-4f8e-aea9-94c6fb2754e1" providerId="AD" clId="Web-{5B05C2E9-F3E5-2C7E-30DB-33442E5F0D49}" dt="2021-02-24T10:49:04.980" v="1224" actId="14100"/>
          <ac:picMkLst>
            <pc:docMk/>
            <pc:sldMk cId="1086090684" sldId="297"/>
            <ac:picMk id="5" creationId="{81323D60-D445-4036-BF8F-1E01B884B90A}"/>
          </ac:picMkLst>
        </pc:picChg>
      </pc:sldChg>
      <pc:sldChg chg="addSp delSp modSp new">
        <pc:chgData name="Välimäki Jaana Maria" userId="S::jaana.valimaki@edu.kotka.fi::cf23a7a9-1d8c-4f8e-aea9-94c6fb2754e1" providerId="AD" clId="Web-{5B05C2E9-F3E5-2C7E-30DB-33442E5F0D49}" dt="2021-02-24T10:50:03.560" v="1233" actId="14100"/>
        <pc:sldMkLst>
          <pc:docMk/>
          <pc:sldMk cId="3828416276" sldId="298"/>
        </pc:sldMkLst>
        <pc:spChg chg="del">
          <ac:chgData name="Välimäki Jaana Maria" userId="S::jaana.valimaki@edu.kotka.fi::cf23a7a9-1d8c-4f8e-aea9-94c6fb2754e1" providerId="AD" clId="Web-{5B05C2E9-F3E5-2C7E-30DB-33442E5F0D49}" dt="2021-02-24T10:49:35.981" v="1228"/>
          <ac:spMkLst>
            <pc:docMk/>
            <pc:sldMk cId="3828416276" sldId="298"/>
            <ac:spMk id="3" creationId="{3CCF67EF-FA31-4CD9-917B-FB6D66D17E05}"/>
          </ac:spMkLst>
        </pc:spChg>
        <pc:spChg chg="del">
          <ac:chgData name="Välimäki Jaana Maria" userId="S::jaana.valimaki@edu.kotka.fi::cf23a7a9-1d8c-4f8e-aea9-94c6fb2754e1" providerId="AD" clId="Web-{5B05C2E9-F3E5-2C7E-30DB-33442E5F0D49}" dt="2021-02-24T10:49:44.637" v="1229"/>
          <ac:spMkLst>
            <pc:docMk/>
            <pc:sldMk cId="3828416276" sldId="298"/>
            <ac:spMk id="4" creationId="{301DB587-A1A8-4620-BCE0-F8D90404D3DD}"/>
          </ac:spMkLst>
        </pc:spChg>
        <pc:picChg chg="add mod ord">
          <ac:chgData name="Välimäki Jaana Maria" userId="S::jaana.valimaki@edu.kotka.fi::cf23a7a9-1d8c-4f8e-aea9-94c6fb2754e1" providerId="AD" clId="Web-{5B05C2E9-F3E5-2C7E-30DB-33442E5F0D49}" dt="2021-02-24T10:50:03.560" v="1233" actId="14100"/>
          <ac:picMkLst>
            <pc:docMk/>
            <pc:sldMk cId="3828416276" sldId="298"/>
            <ac:picMk id="5" creationId="{56F416FC-3AD2-40B6-AC40-170A2981DAA0}"/>
          </ac:picMkLst>
        </pc:picChg>
        <pc:picChg chg="add mod ord">
          <ac:chgData name="Välimäki Jaana Maria" userId="S::jaana.valimaki@edu.kotka.fi::cf23a7a9-1d8c-4f8e-aea9-94c6fb2754e1" providerId="AD" clId="Web-{5B05C2E9-F3E5-2C7E-30DB-33442E5F0D49}" dt="2021-02-24T10:49:52.106" v="1231" actId="14100"/>
          <ac:picMkLst>
            <pc:docMk/>
            <pc:sldMk cId="3828416276" sldId="298"/>
            <ac:picMk id="6" creationId="{99724642-A57A-4FC2-AAA4-A8C26A52F3F2}"/>
          </ac:picMkLst>
        </pc:picChg>
      </pc:sldChg>
    </pc:docChg>
  </pc:docChgLst>
  <pc:docChgLst>
    <pc:chgData name="Välimäki Jaana Maria" userId="S::jaana.valimaki@edu.kotka.fi::cf23a7a9-1d8c-4f8e-aea9-94c6fb2754e1" providerId="AD" clId="Web-{96604E83-75D5-62FB-3E0D-50012E349A64}"/>
    <pc:docChg chg="addSld modSld">
      <pc:chgData name="Välimäki Jaana Maria" userId="S::jaana.valimaki@edu.kotka.fi::cf23a7a9-1d8c-4f8e-aea9-94c6fb2754e1" providerId="AD" clId="Web-{96604E83-75D5-62FB-3E0D-50012E349A64}" dt="2021-02-24T11:00:03.862" v="315" actId="20577"/>
      <pc:docMkLst>
        <pc:docMk/>
      </pc:docMkLst>
      <pc:sldChg chg="modSp">
        <pc:chgData name="Välimäki Jaana Maria" userId="S::jaana.valimaki@edu.kotka.fi::cf23a7a9-1d8c-4f8e-aea9-94c6fb2754e1" providerId="AD" clId="Web-{96604E83-75D5-62FB-3E0D-50012E349A64}" dt="2021-02-24T10:52:44.872" v="8" actId="20577"/>
        <pc:sldMkLst>
          <pc:docMk/>
          <pc:sldMk cId="588521930" sldId="256"/>
        </pc:sldMkLst>
        <pc:spChg chg="mod">
          <ac:chgData name="Välimäki Jaana Maria" userId="S::jaana.valimaki@edu.kotka.fi::cf23a7a9-1d8c-4f8e-aea9-94c6fb2754e1" providerId="AD" clId="Web-{96604E83-75D5-62FB-3E0D-50012E349A64}" dt="2021-02-24T10:52:41.137" v="7" actId="20577"/>
          <ac:spMkLst>
            <pc:docMk/>
            <pc:sldMk cId="588521930" sldId="256"/>
            <ac:spMk id="2" creationId="{00000000-0000-0000-0000-000000000000}"/>
          </ac:spMkLst>
        </pc:spChg>
        <pc:spChg chg="mod">
          <ac:chgData name="Välimäki Jaana Maria" userId="S::jaana.valimaki@edu.kotka.fi::cf23a7a9-1d8c-4f8e-aea9-94c6fb2754e1" providerId="AD" clId="Web-{96604E83-75D5-62FB-3E0D-50012E349A64}" dt="2021-02-24T10:52:44.872" v="8" actId="20577"/>
          <ac:spMkLst>
            <pc:docMk/>
            <pc:sldMk cId="588521930" sldId="256"/>
            <ac:spMk id="3" creationId="{00000000-0000-0000-0000-000000000000}"/>
          </ac:spMkLst>
        </pc:spChg>
      </pc:sldChg>
      <pc:sldChg chg="modSp new">
        <pc:chgData name="Välimäki Jaana Maria" userId="S::jaana.valimaki@edu.kotka.fi::cf23a7a9-1d8c-4f8e-aea9-94c6fb2754e1" providerId="AD" clId="Web-{96604E83-75D5-62FB-3E0D-50012E349A64}" dt="2021-02-24T11:00:03.862" v="315" actId="20577"/>
        <pc:sldMkLst>
          <pc:docMk/>
          <pc:sldMk cId="2336127323" sldId="299"/>
        </pc:sldMkLst>
        <pc:spChg chg="mod">
          <ac:chgData name="Välimäki Jaana Maria" userId="S::jaana.valimaki@edu.kotka.fi::cf23a7a9-1d8c-4f8e-aea9-94c6fb2754e1" providerId="AD" clId="Web-{96604E83-75D5-62FB-3E0D-50012E349A64}" dt="2021-02-24T10:54:10.232" v="31" actId="20577"/>
          <ac:spMkLst>
            <pc:docMk/>
            <pc:sldMk cId="2336127323" sldId="299"/>
            <ac:spMk id="2" creationId="{0EF903DA-A8A0-472F-8046-1B29FA7F3970}"/>
          </ac:spMkLst>
        </pc:spChg>
        <pc:spChg chg="mod">
          <ac:chgData name="Välimäki Jaana Maria" userId="S::jaana.valimaki@edu.kotka.fi::cf23a7a9-1d8c-4f8e-aea9-94c6fb2754e1" providerId="AD" clId="Web-{96604E83-75D5-62FB-3E0D-50012E349A64}" dt="2021-02-24T11:00:03.862" v="315" actId="20577"/>
          <ac:spMkLst>
            <pc:docMk/>
            <pc:sldMk cId="2336127323" sldId="299"/>
            <ac:spMk id="3" creationId="{CC24F2F8-536B-4CF6-983F-34DB2AF9F6B8}"/>
          </ac:spMkLst>
        </pc:spChg>
      </pc:sldChg>
    </pc:docChg>
  </pc:docChgLst>
  <pc:docChgLst>
    <pc:chgData clId="Web-{96604E83-75D5-62FB-3E0D-50012E349A64}"/>
    <pc:docChg chg="modSld">
      <pc:chgData name="" userId="" providerId="" clId="Web-{96604E83-75D5-62FB-3E0D-50012E349A64}" dt="2021-02-24T10:52:34.294" v="1" actId="20577"/>
      <pc:docMkLst>
        <pc:docMk/>
      </pc:docMkLst>
      <pc:sldChg chg="modSp">
        <pc:chgData name="" userId="" providerId="" clId="Web-{96604E83-75D5-62FB-3E0D-50012E349A64}" dt="2021-02-24T10:52:34.294" v="1" actId="20577"/>
        <pc:sldMkLst>
          <pc:docMk/>
          <pc:sldMk cId="588521930" sldId="256"/>
        </pc:sldMkLst>
        <pc:spChg chg="mod">
          <ac:chgData name="" userId="" providerId="" clId="Web-{96604E83-75D5-62FB-3E0D-50012E349A64}" dt="2021-02-24T10:52:34.294" v="1" actId="20577"/>
          <ac:spMkLst>
            <pc:docMk/>
            <pc:sldMk cId="58852193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B43B5-7C1C-4998-8646-314CD0564BF7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A5B8-8A4F-40AA-8948-3FB2051D5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74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/>
              <a:t>PS1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A16F07-EAD2-2846-B1B9-B5BA7AC4F951}" type="datetime1">
              <a:rPr lang="fi-FI"/>
              <a:pPr/>
              <a:t>24.2.2021</a:t>
            </a:fld>
            <a:endParaRPr lang="fi-FI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/>
              <a:t>Anne Rongas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C266B2-AB1C-0F4B-A740-309C4E86A3DF}" type="slidenum">
              <a:rPr lang="fi-FI"/>
              <a:pPr/>
              <a:t>22</a:t>
            </a:fld>
            <a:endParaRPr lang="fi-FI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>
              <a:latin typeface="Times New Roman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9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lu.fi/kohortit/node/20044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TUTKIMUKSEN ABC uudistettu 24.2.2021 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52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600" dirty="0">
                <a:latin typeface="Arial Black" pitchFamily="34" charset="0"/>
                <a:ea typeface="ＭＳ Ｐゴシック" pitchFamily="34" charset="-128"/>
              </a:rPr>
              <a:t>Raportoitu tieto on luotettavaa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>
          <a:xfrm>
            <a:off x="594107" y="1926956"/>
            <a:ext cx="11016700" cy="4667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dirty="0">
                <a:latin typeface="Arial" charset="0"/>
                <a:ea typeface="ＭＳ Ｐゴシック" pitchFamily="34" charset="-128"/>
              </a:rPr>
              <a:t>Tutkimus</a:t>
            </a:r>
          </a:p>
          <a:p>
            <a:pPr marL="305435" indent="-305435"/>
            <a:r>
              <a:rPr lang="fi-FI" altLang="fi-FI" sz="2400" dirty="0">
                <a:latin typeface="Arial" charset="0"/>
                <a:ea typeface="ＭＳ Ｐゴシック" pitchFamily="34" charset="-128"/>
              </a:rPr>
              <a:t>on melko tuore</a:t>
            </a:r>
            <a:endParaRPr lang="fi-FI" altLang="fi-FI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05435" indent="-305435"/>
            <a:r>
              <a:rPr lang="fi-FI" altLang="fi-FI" sz="2400" dirty="0">
                <a:latin typeface="Arial" charset="0"/>
                <a:ea typeface="ＭＳ Ｐゴシック" pitchFamily="34" charset="-128"/>
              </a:rPr>
              <a:t>on julkaistu tieteellisessä lehdessä</a:t>
            </a:r>
            <a:endParaRPr lang="fi-FI" altLang="fi-FI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05435" indent="-305435"/>
            <a:r>
              <a:rPr lang="fi-FI" altLang="fi-FI" sz="2400" dirty="0">
                <a:latin typeface="Arial" charset="0"/>
                <a:ea typeface="ＭＳ Ｐゴシック" pitchFamily="34" charset="-128"/>
              </a:rPr>
              <a:t>tehty yliopistossa tai tutkimuslaitoksessa</a:t>
            </a:r>
            <a:endParaRPr lang="fi-FI" altLang="fi-FI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05435" indent="-305435"/>
            <a:r>
              <a:rPr lang="fi-FI" altLang="fi-FI" sz="2400" dirty="0">
                <a:latin typeface="Arial" charset="0"/>
                <a:ea typeface="ＭＳ Ｐゴシック" pitchFamily="34" charset="-128"/>
              </a:rPr>
              <a:t>vertaisarvioitu</a:t>
            </a:r>
            <a:endParaRPr lang="fi-FI" altLang="fi-FI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>
              <a:buNone/>
            </a:pPr>
            <a:r>
              <a:rPr lang="fi-FI" altLang="fi-FI" sz="2400" dirty="0">
                <a:latin typeface="Arial" charset="0"/>
                <a:ea typeface="ＭＳ Ｐゴシック" pitchFamily="34" charset="-128"/>
              </a:rPr>
              <a:t>Tutkija</a:t>
            </a:r>
          </a:p>
          <a:p>
            <a:pPr marL="305435" indent="-305435"/>
            <a:r>
              <a:rPr lang="fi-FI" altLang="fi-FI" sz="2400" dirty="0">
                <a:latin typeface="Arial"/>
                <a:ea typeface="ＭＳ Ｐゴシック"/>
                <a:cs typeface="Arial"/>
              </a:rPr>
              <a:t>On arvioinut itse tutkimuksen luotettavuutta Lisäksi tutkimus on asiantuntijoiden tarkastama</a:t>
            </a:r>
          </a:p>
          <a:p>
            <a:pPr marL="305435" indent="-305435"/>
            <a:r>
              <a:rPr lang="fi-FI" altLang="fi-FI" sz="2400" dirty="0">
                <a:latin typeface="Arial" charset="0"/>
                <a:ea typeface="ＭＳ Ｐゴシック" pitchFamily="34" charset="-128"/>
              </a:rPr>
              <a:t>tutkijan pätevyys (koulutus, arvo, asema yhteisössä)</a:t>
            </a:r>
            <a:endParaRPr lang="fi-FI" altLang="fi-FI" sz="24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7" name="Alatunnisteen paikkamerkki 3"/>
          <p:cNvSpPr>
            <a:spLocks noGrp="1"/>
          </p:cNvSpPr>
          <p:nvPr>
            <p:ph type="ftr" sz="quarter" idx="11"/>
          </p:nvPr>
        </p:nvSpPr>
        <p:spPr bwMode="auto">
          <a:xfrm>
            <a:off x="594107" y="6029303"/>
            <a:ext cx="691721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800" dirty="0">
              <a:solidFill>
                <a:srgbClr val="009700"/>
              </a:solidFill>
            </a:endParaRPr>
          </a:p>
        </p:txBody>
      </p:sp>
      <p:sp>
        <p:nvSpPr>
          <p:cNvPr id="23558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04263C-7860-40AE-8471-A55441F59D04}" type="slidenum">
              <a:rPr lang="fi-FI" altLang="fi-FI" sz="1000">
                <a:solidFill>
                  <a:srgbClr val="898989"/>
                </a:solidFill>
                <a:latin typeface="35 Helvetica Thin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i-FI" altLang="fi-FI" sz="1000">
              <a:solidFill>
                <a:srgbClr val="898989"/>
              </a:solidFill>
              <a:latin typeface="35 Helvetica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396836"/>
            <a:ext cx="11029615" cy="3461963"/>
          </a:xfrm>
        </p:spPr>
        <p:txBody>
          <a:bodyPr>
            <a:normAutofit fontScale="85000" lnSpcReduction="20000"/>
          </a:bodyPr>
          <a:lstStyle/>
          <a:p>
            <a:endParaRPr lang="fi-FI" altLang="fi-FI" sz="3600" dirty="0">
              <a:latin typeface="Arial" charset="0"/>
              <a:ea typeface="ＭＳ Ｐゴシック" pitchFamily="34" charset="-128"/>
            </a:endParaRPr>
          </a:p>
          <a:p>
            <a:r>
              <a:rPr lang="fi-FI" altLang="fi-FI" sz="3600" dirty="0">
                <a:latin typeface="Arial" charset="0"/>
                <a:ea typeface="ＭＳ Ｐゴシック" pitchFamily="34" charset="-128"/>
              </a:rPr>
              <a:t>Tuloksia on arvioitu kriittisesti</a:t>
            </a:r>
          </a:p>
          <a:p>
            <a:r>
              <a:rPr lang="fi-FI" altLang="fi-FI" sz="3600" dirty="0">
                <a:latin typeface="Arial" charset="0"/>
                <a:ea typeface="ＭＳ Ｐゴシック" pitchFamily="34" charset="-128"/>
              </a:rPr>
              <a:t>Mittaus ja testivälineistön toimivuus/luotettavuus</a:t>
            </a:r>
          </a:p>
          <a:p>
            <a:r>
              <a:rPr lang="fi-FI" altLang="fi-FI" sz="3600" dirty="0">
                <a:latin typeface="Arial" charset="0"/>
                <a:ea typeface="ＭＳ Ｐゴシック" pitchFamily="34" charset="-128"/>
              </a:rPr>
              <a:t>Vastaavatko tutkittavat kysymyksiin rehellisesti?</a:t>
            </a:r>
          </a:p>
          <a:p>
            <a:pPr lvl="1"/>
            <a:r>
              <a:rPr lang="fi-FI" altLang="fi-FI" sz="3600" dirty="0">
                <a:latin typeface="Arial" charset="0"/>
                <a:ea typeface="ＭＳ Ｐゴシック" pitchFamily="34" charset="-128"/>
              </a:rPr>
              <a:t>nimettömät kyselylomakkeet lisäävät luotettavuutta’</a:t>
            </a:r>
          </a:p>
          <a:p>
            <a:pPr lvl="1"/>
            <a:r>
              <a:rPr lang="fi-FI" altLang="fi-FI" sz="3600" dirty="0">
                <a:latin typeface="Arial" charset="0"/>
                <a:ea typeface="ＭＳ Ｐゴシック" pitchFamily="34" charset="-128"/>
              </a:rPr>
              <a:t>minkälaisessa tilanteessa haastattelu/kysely toteutettiin</a:t>
            </a:r>
          </a:p>
          <a:p>
            <a:pPr lvl="1"/>
            <a:endParaRPr lang="fi-FI" altLang="fi-FI" sz="3600" dirty="0">
              <a:latin typeface="Arial" charset="0"/>
              <a:ea typeface="ＭＳ Ｐゴシック" pitchFamily="34" charset="-128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2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TUTKIMUSTYYPPEJÄ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Erot muotoutuvat seuraavien tekijöiden avulla</a:t>
            </a:r>
            <a:endParaRPr lang="fi-FI" dirty="0"/>
          </a:p>
          <a:p>
            <a:pPr marL="305435" indent="-305435"/>
            <a:r>
              <a:rPr lang="fi-FI" sz="2800" dirty="0"/>
              <a:t>Tutkimuksen toteuttamisen käytännön järjestelyt</a:t>
            </a:r>
            <a:endParaRPr lang="fi-FI"/>
          </a:p>
          <a:p>
            <a:pPr marL="305435" indent="-305435"/>
            <a:r>
              <a:rPr lang="fi-FI" sz="2800" dirty="0"/>
              <a:t>Millä aikavälillä aineistot kerätään?</a:t>
            </a:r>
          </a:p>
          <a:p>
            <a:pPr marL="305435" indent="-305435"/>
            <a:r>
              <a:rPr lang="fi-FI" sz="2800" dirty="0"/>
              <a:t>Miten aineistoja hankitaan?</a:t>
            </a:r>
          </a:p>
        </p:txBody>
      </p:sp>
    </p:spTree>
    <p:extLst>
      <p:ext uri="{BB962C8B-B14F-4D97-AF65-F5344CB8AC3E}">
        <p14:creationId xmlns:p14="http://schemas.microsoft.com/office/powerpoint/2010/main" val="11182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1.poikittais- tai poikkileikkaustutkimus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05435" indent="-305435"/>
            <a:r>
              <a:rPr lang="fi-FI" sz="2800" b="1" dirty="0"/>
              <a:t>Tutkimus suoritetaan tiettynä ajankohtana lyhyen ajanjakson aikana</a:t>
            </a:r>
            <a:endParaRPr lang="fi-FI"/>
          </a:p>
          <a:p>
            <a:pPr marL="305435" indent="-305435"/>
            <a:r>
              <a:rPr lang="fi-FI" sz="2800" dirty="0"/>
              <a:t>Ei arvioida syitä ja seurauksia</a:t>
            </a:r>
          </a:p>
          <a:p>
            <a:pPr marL="305435" indent="-305435"/>
            <a:r>
              <a:rPr lang="fi-FI" sz="2800" dirty="0"/>
              <a:t>Saadaan </a:t>
            </a:r>
            <a:r>
              <a:rPr lang="fi-FI" sz="2800" b="1" dirty="0"/>
              <a:t>tietoa ilmiön vallitsevuudesta (</a:t>
            </a:r>
            <a:r>
              <a:rPr lang="fi-FI" sz="2800" b="1" dirty="0" err="1"/>
              <a:t>Prevalenssi</a:t>
            </a:r>
            <a:r>
              <a:rPr lang="fi-FI" sz="2800" dirty="0"/>
              <a:t>) paljonko on </a:t>
            </a:r>
            <a:r>
              <a:rPr lang="fi-FI" sz="2800" dirty="0" err="1"/>
              <a:t>esim</a:t>
            </a:r>
            <a:r>
              <a:rPr lang="fi-FI" sz="2800" dirty="0"/>
              <a:t> päänsärkyä</a:t>
            </a:r>
          </a:p>
          <a:p>
            <a:pPr marL="305435" indent="-305435"/>
            <a:r>
              <a:rPr lang="fi-FI" sz="2800" dirty="0"/>
              <a:t>Esim. </a:t>
            </a:r>
            <a:r>
              <a:rPr lang="fi-FI" sz="2800" b="1" dirty="0"/>
              <a:t>Kouluterveystutkimus</a:t>
            </a:r>
          </a:p>
          <a:p>
            <a:pPr marL="305435" indent="-305435"/>
            <a:r>
              <a:rPr lang="fi-FI" sz="2800" b="1" dirty="0"/>
              <a:t>tavoitetaan nopeasti iso tutkimusjoukko</a:t>
            </a:r>
            <a:endParaRPr lang="fi-FI" sz="2800" dirty="0"/>
          </a:p>
          <a:p>
            <a:pPr marL="305435" indent="-305435"/>
            <a:r>
              <a:rPr lang="fi-FI" sz="2800" b="1" dirty="0"/>
              <a:t>Käytetään paljon verkkokyselyä -&gt;halpa tapa hankkia tietoa</a:t>
            </a:r>
          </a:p>
        </p:txBody>
      </p:sp>
    </p:spTree>
    <p:extLst>
      <p:ext uri="{BB962C8B-B14F-4D97-AF65-F5344CB8AC3E}">
        <p14:creationId xmlns:p14="http://schemas.microsoft.com/office/powerpoint/2010/main" val="23552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Pitkittäistutkimus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05435" indent="-305435"/>
            <a:endParaRPr lang="fi-FI" sz="2800" b="1" dirty="0"/>
          </a:p>
          <a:p>
            <a:pPr marL="305435" indent="-305435"/>
            <a:r>
              <a:rPr lang="fi-FI" sz="2800" b="1" dirty="0"/>
              <a:t>Seurataan samoja ihmisiä useiden vuosien/vuosikymmenten ajan</a:t>
            </a:r>
            <a:endParaRPr lang="fi-FI" dirty="0"/>
          </a:p>
          <a:p>
            <a:pPr marL="305435" indent="-305435"/>
            <a:r>
              <a:rPr lang="fi-FI" sz="2800" dirty="0"/>
              <a:t>Esimerkiksi psykologian alalta </a:t>
            </a:r>
            <a:r>
              <a:rPr lang="fi-FI" sz="2800" b="1" dirty="0"/>
              <a:t>Lapsesta aikuiseksi –tutkimus</a:t>
            </a:r>
            <a:r>
              <a:rPr lang="fi-FI" sz="2800" dirty="0"/>
              <a:t>, joka alkoi jo 70-luvulla</a:t>
            </a:r>
          </a:p>
          <a:p>
            <a:pPr marL="305435" indent="-305435"/>
            <a:r>
              <a:rPr lang="fi-FI" sz="2800" dirty="0" err="1"/>
              <a:t>Terveytieteen</a:t>
            </a:r>
            <a:r>
              <a:rPr lang="fi-FI" sz="2800" dirty="0"/>
              <a:t>/lääketieteen </a:t>
            </a:r>
            <a:r>
              <a:rPr lang="fi-FI" sz="2800" b="1" dirty="0"/>
              <a:t>Laseri-tutkimus</a:t>
            </a:r>
          </a:p>
          <a:p>
            <a:pPr marL="305435" indent="-305435"/>
            <a:r>
              <a:rPr lang="fi-FI" sz="2800" dirty="0"/>
              <a:t>Tutkitaan sairauksien </a:t>
            </a:r>
            <a:r>
              <a:rPr lang="fi-FI" sz="2800" b="1" dirty="0"/>
              <a:t>ilmaantuvuutta (</a:t>
            </a:r>
            <a:r>
              <a:rPr lang="fi-FI" sz="2800" b="1" dirty="0" err="1"/>
              <a:t>insidenssi</a:t>
            </a:r>
            <a:r>
              <a:rPr lang="fi-FI" sz="2800" dirty="0"/>
              <a:t>) ja </a:t>
            </a:r>
            <a:r>
              <a:rPr lang="fi-FI" sz="2800" b="1" dirty="0"/>
              <a:t>riskitekijöitä</a:t>
            </a:r>
            <a:r>
              <a:rPr lang="fi-FI" sz="2800" dirty="0"/>
              <a:t> eli sairauksien todennäköisyyttä</a:t>
            </a:r>
          </a:p>
          <a:p>
            <a:pPr marL="305435" indent="-305435"/>
            <a:r>
              <a:rPr lang="fi-FI" sz="2800" b="1" dirty="0"/>
              <a:t>Ongelmana tutkittavien kato</a:t>
            </a:r>
          </a:p>
          <a:p>
            <a:pPr marL="0" indent="0">
              <a:buNone/>
            </a:pPr>
            <a:endParaRPr lang="fi-FI" sz="2800" b="1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6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KOKEELLISEN </a:t>
            </a:r>
            <a:r>
              <a:rPr lang="fi-FI" dirty="0" err="1"/>
              <a:t>TUTKIMUKSEeN</a:t>
            </a:r>
            <a:r>
              <a:rPr lang="fi-FI" dirty="0"/>
              <a:t> LIITTYVIÄ KÄSITTEITÄ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b="1" dirty="0"/>
              <a:t>operationalisointi -&gt; tutkittavan asian muokkaaminen mitattavaan muotoon</a:t>
            </a:r>
          </a:p>
          <a:p>
            <a:pPr lvl="1"/>
            <a:r>
              <a:rPr lang="fi-FI" dirty="0"/>
              <a:t>jos tutkitaan esimerkiksi koulukiusaamista</a:t>
            </a:r>
          </a:p>
          <a:p>
            <a:pPr lvl="1"/>
            <a:r>
              <a:rPr lang="fi-FI" dirty="0"/>
              <a:t>voi kysyä kiusaamisen useutta/viikko</a:t>
            </a:r>
          </a:p>
          <a:p>
            <a:pPr lvl="1"/>
            <a:r>
              <a:rPr lang="fi-FI" dirty="0"/>
              <a:t>kiusaamisen tapoja 1 nimittely, 2 </a:t>
            </a:r>
            <a:r>
              <a:rPr lang="fi-FI" dirty="0" err="1"/>
              <a:t>somekiusaaminen</a:t>
            </a:r>
            <a:r>
              <a:rPr lang="fi-FI" dirty="0"/>
              <a:t>, 3 väkivaltaisuus, 4 joukosta ulos jättäminen</a:t>
            </a:r>
          </a:p>
          <a:p>
            <a:pPr marL="342900" indent="-342900">
              <a:buFont typeface="+mj-lt"/>
              <a:buAutoNum type="arabicPeriod"/>
            </a:pPr>
            <a:r>
              <a:rPr lang="fi-FI" b="1" dirty="0"/>
              <a:t>muuttuja	</a:t>
            </a:r>
          </a:p>
          <a:p>
            <a:pPr lvl="1"/>
            <a:r>
              <a:rPr lang="fi-FI" dirty="0"/>
              <a:t>riippuva muuttuja on tekijä, johon yritetään vaikuttaa (sisäilman parempi laatu)</a:t>
            </a:r>
          </a:p>
          <a:p>
            <a:pPr lvl="1"/>
            <a:r>
              <a:rPr lang="fi-FI" dirty="0"/>
              <a:t>riippumaton muuttuja on tekijä, jolla yritetään vaikuttaa (lämpötilan muuttaminen, tuuletus, ilmastoinnin tehokkuus, rakennusmateriaalien vaihtaminen </a:t>
            </a:r>
            <a:r>
              <a:rPr lang="fi-FI" dirty="0" err="1"/>
              <a:t>jne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väliintuleva</a:t>
            </a:r>
            <a:r>
              <a:rPr lang="fi-FI" dirty="0"/>
              <a:t>/häiriömuuttuja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84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2.1. kohortti- tai seurantatutkimus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11480" indent="-342900"/>
            <a:r>
              <a:rPr lang="fi-FI" sz="2400" b="1" dirty="0"/>
              <a:t>väestötason pitkittäistutkimus </a:t>
            </a:r>
          </a:p>
          <a:p>
            <a:pPr marL="411480" indent="-342900"/>
            <a:r>
              <a:rPr lang="fi-FI" sz="2400" b="1" dirty="0"/>
              <a:t>Tiettyä hoitoa saaneita tai tietyille tekijöille altistunutta ryhmää seurataan vaikutusten selvittämiseksi (ALTISTE -&gt; VASTE)</a:t>
            </a:r>
          </a:p>
          <a:p>
            <a:pPr marL="305435" indent="-305435"/>
            <a:r>
              <a:rPr lang="fi-FI" sz="2400" dirty="0"/>
              <a:t>Tavallisesti tutkimusjoukkona on terve väestöryhmä, jota seurataan esimerkiksi tupakoinnin vaikutuksia; tai laihduttajat</a:t>
            </a:r>
          </a:p>
          <a:p>
            <a:pPr marL="305435" indent="-305435"/>
            <a:r>
              <a:rPr lang="fi-FI" sz="2400" b="1" dirty="0"/>
              <a:t>LASERI-tutkimus</a:t>
            </a:r>
          </a:p>
          <a:p>
            <a:pPr marL="305435" indent="-305435"/>
            <a:r>
              <a:rPr lang="fi-FI" sz="2400" b="1" dirty="0"/>
              <a:t>Tunnetuin kohorttitutkimus on Toisen </a:t>
            </a:r>
            <a:r>
              <a:rPr lang="fi-FI" sz="2400" b="1" dirty="0" err="1"/>
              <a:t>ms:n</a:t>
            </a:r>
            <a:r>
              <a:rPr lang="fi-FI" sz="2400" b="1" dirty="0"/>
              <a:t> jälkeen vuosikymmeniä tutkitut Japanin atomipommialtistuneet </a:t>
            </a:r>
            <a:r>
              <a:rPr lang="fi-FI" sz="2400" dirty="0"/>
              <a:t>yksilöt –</a:t>
            </a:r>
            <a:r>
              <a:rPr lang="fi-FI" sz="2400" dirty="0" err="1"/>
              <a:t>esim</a:t>
            </a:r>
            <a:r>
              <a:rPr lang="fi-FI" sz="2400" dirty="0"/>
              <a:t> </a:t>
            </a:r>
            <a:r>
              <a:rPr lang="fi-FI" sz="2400" b="1" dirty="0"/>
              <a:t>syöpien ilmaantuvuus ja yleisyys</a:t>
            </a:r>
          </a:p>
          <a:p>
            <a:pPr marL="305435" indent="-305435"/>
            <a:r>
              <a:rPr lang="fi-FI" sz="2400" b="1" dirty="0"/>
              <a:t>Myös </a:t>
            </a:r>
            <a:r>
              <a:rPr lang="fi-FI" sz="2400" b="1" dirty="0" err="1"/>
              <a:t>koronatutkimuksta</a:t>
            </a:r>
            <a:r>
              <a:rPr lang="fi-FI" sz="2400" b="1" dirty="0"/>
              <a:t> tehdään kohortein ikäryhmittäin</a:t>
            </a:r>
          </a:p>
          <a:p>
            <a:pPr marL="305435" indent="-305435"/>
            <a:r>
              <a:rPr lang="fi-FI" sz="2400" dirty="0">
                <a:ea typeface="+mn-lt"/>
                <a:cs typeface="+mn-lt"/>
                <a:hlinkClick r:id="rId2"/>
              </a:rPr>
              <a:t>https://www.oulu.fi/kohortit/node/200449</a:t>
            </a:r>
            <a:r>
              <a:rPr lang="fi-FI" sz="2400" dirty="0">
                <a:ea typeface="+mn-lt"/>
                <a:cs typeface="+mn-lt"/>
              </a:rPr>
              <a:t> </a:t>
            </a:r>
            <a:endParaRPr lang="fi-FI" sz="2400" b="1" dirty="0"/>
          </a:p>
          <a:p>
            <a:pPr marL="6858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725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+mn-lt"/>
              </a:rPr>
              <a:t>2.2.rETROSPEKTIIVINEN 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indent="-342900"/>
            <a:r>
              <a:rPr lang="fi-FI" sz="2400" b="1" dirty="0"/>
              <a:t>menneisyyteen suuntautuva</a:t>
            </a:r>
          </a:p>
          <a:p>
            <a:r>
              <a:rPr lang="fi-FI" sz="2400" b="1" dirty="0"/>
              <a:t>Kerätään joukko </a:t>
            </a:r>
            <a:r>
              <a:rPr lang="fi-FI" sz="2400" b="1" dirty="0" err="1"/>
              <a:t>tietyn</a:t>
            </a:r>
            <a:r>
              <a:rPr lang="fi-FI" sz="2400" b="1" dirty="0"/>
              <a:t> sairauden kantajia ja tutkitaan heidän perimäänsä, asuinpaikkaa, sosioekonomista statusta, elintapoja </a:t>
            </a:r>
            <a:r>
              <a:rPr lang="fi-FI" sz="2400" b="1" dirty="0" err="1"/>
              <a:t>jne</a:t>
            </a:r>
            <a:endParaRPr lang="fi-FI" sz="24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94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903DA-A8A0-472F-8046-1B29FA7F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2.3 Epidemiologinen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24F2F8-536B-4CF6-983F-34DB2AF9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fi-FI" b="1" dirty="0">
                <a:ea typeface="+mn-lt"/>
                <a:cs typeface="+mn-lt"/>
              </a:rPr>
              <a:t>Epidemiologia on tutkimusala, jonka tutkimuksen kohteena on sairauksien esiintyminen väestössä. </a:t>
            </a:r>
          </a:p>
          <a:p>
            <a:pPr marL="305435" indent="-305435"/>
            <a:r>
              <a:rPr lang="fi-FI" b="1" dirty="0">
                <a:ea typeface="+mn-lt"/>
                <a:cs typeface="+mn-lt"/>
              </a:rPr>
              <a:t>Epidemiologia tutkii sairauksien esiintymistä ja siihen vaikuttavia tekijöitä. 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Tutkitaan sairauksien syitä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Uudet </a:t>
            </a:r>
            <a:r>
              <a:rPr lang="fi-FI" dirty="0" err="1">
                <a:ea typeface="+mn-lt"/>
                <a:cs typeface="+mn-lt"/>
              </a:rPr>
              <a:t>sairauståpaukset</a:t>
            </a:r>
            <a:r>
              <a:rPr lang="fi-FI" dirty="0">
                <a:ea typeface="+mn-lt"/>
                <a:cs typeface="+mn-lt"/>
              </a:rPr>
              <a:t> ilmaantuvuus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Sairastavuus eli </a:t>
            </a:r>
            <a:r>
              <a:rPr lang="fi-FI" dirty="0" err="1">
                <a:ea typeface="+mn-lt"/>
                <a:cs typeface="+mn-lt"/>
              </a:rPr>
              <a:t>prevalenssi</a:t>
            </a:r>
            <a:r>
              <a:rPr lang="fi-FI" dirty="0">
                <a:ea typeface="+mn-lt"/>
                <a:cs typeface="+mn-lt"/>
              </a:rPr>
              <a:t>,:paljonko sairaustapauksia esim. Keuhkosyöpäpotilaita tällä hetkellä</a:t>
            </a:r>
          </a:p>
          <a:p>
            <a:pPr marL="305435" indent="-305435"/>
            <a:r>
              <a:rPr lang="fi-FI" b="1" dirty="0">
                <a:ea typeface="+mn-lt"/>
                <a:cs typeface="+mn-lt"/>
              </a:rPr>
              <a:t>Viime aikoina on kuitenkin korostettu, että epidemiologia kattaa myös muuta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sairauksien ennustamisen epidemiologisten mallien mukaan 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kliiniset toimintatavat ja niiden tutkiminen </a:t>
            </a:r>
          </a:p>
          <a:p>
            <a:pPr marL="629920" lvl="1" indent="-305435"/>
            <a:r>
              <a:rPr lang="fi-FI" dirty="0">
                <a:ea typeface="+mn-lt"/>
                <a:cs typeface="+mn-lt"/>
              </a:rPr>
              <a:t>terveydenhuollon tutkimus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12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3.1 </a:t>
            </a:r>
            <a:r>
              <a:rPr lang="fi-FI" dirty="0" err="1"/>
              <a:t>iNTERVENTIOTUTKIMUS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/>
              <a:t>pyritään puuttumaan asioiden luonnolliseen kulkuun jollain tavalla</a:t>
            </a:r>
          </a:p>
          <a:p>
            <a:pPr lvl="1"/>
            <a:r>
              <a:rPr lang="fi-FI" sz="2400" dirty="0"/>
              <a:t>ravinto-ohjelma</a:t>
            </a:r>
          </a:p>
          <a:p>
            <a:pPr lvl="1"/>
            <a:r>
              <a:rPr lang="fi-FI" sz="2400" dirty="0"/>
              <a:t>liikuntaohjelma</a:t>
            </a:r>
          </a:p>
          <a:p>
            <a:r>
              <a:rPr lang="fi-FI" sz="2600" dirty="0"/>
              <a:t>lääkekokeet</a:t>
            </a:r>
          </a:p>
          <a:p>
            <a:pPr lvl="1"/>
            <a:r>
              <a:rPr lang="fi-FI" sz="2400" b="1" dirty="0"/>
              <a:t>Satunnaistettu vertaileva ja </a:t>
            </a:r>
            <a:r>
              <a:rPr lang="fi-FI" sz="2400" b="1" dirty="0" err="1"/>
              <a:t>sokkoutettu</a:t>
            </a:r>
            <a:r>
              <a:rPr lang="fi-FI" sz="2400" b="1" dirty="0"/>
              <a:t> lääketutkimus</a:t>
            </a:r>
            <a:r>
              <a:rPr lang="fi-FI" sz="2400" dirty="0"/>
              <a:t>: </a:t>
            </a:r>
            <a:r>
              <a:rPr lang="fi-FI" sz="2400" dirty="0" err="1"/>
              <a:t>esim</a:t>
            </a:r>
            <a:r>
              <a:rPr lang="fi-FI" sz="2400" dirty="0"/>
              <a:t> astmalääke ja sen vaikutus </a:t>
            </a:r>
            <a:r>
              <a:rPr lang="fi-FI" sz="2400" dirty="0" err="1"/>
              <a:t>PEF-arvoihinTHL:n</a:t>
            </a:r>
            <a:r>
              <a:rPr lang="fi-FI" sz="2400" dirty="0"/>
              <a:t> ripulirokotetutkimus Afrikassa</a:t>
            </a:r>
          </a:p>
          <a:p>
            <a:pPr lvl="1"/>
            <a:r>
              <a:rPr lang="fi-FI" sz="2400" b="1" dirty="0"/>
              <a:t>Plasebo eli lumekontrolloitu kaksoissokkotutkimus: </a:t>
            </a:r>
            <a:r>
              <a:rPr lang="fi-FI" sz="2400" dirty="0"/>
              <a:t>arpomalla</a:t>
            </a:r>
            <a:r>
              <a:rPr lang="fi-FI" sz="2400" b="1" dirty="0"/>
              <a:t> </a:t>
            </a:r>
            <a:r>
              <a:rPr lang="fi-FI" sz="2400" dirty="0"/>
              <a:t>osalle lumelääkettä osalle oikeaa: tutkija ja lääkkeen antaja eivät tiedä kuka sai oikeaa lääkettä. Tutkimussihteeri vain tietää. Lääkekoodi paljastetaan tutkimuksen jälkeen</a:t>
            </a:r>
          </a:p>
        </p:txBody>
      </p:sp>
    </p:spTree>
    <p:extLst>
      <p:ext uri="{BB962C8B-B14F-4D97-AF65-F5344CB8AC3E}">
        <p14:creationId xmlns:p14="http://schemas.microsoft.com/office/powerpoint/2010/main" val="190675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terveystieteellistä tutkimustietoa tarvitaan?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Terveyden ja sairauden ilmiöiden parempaan ymmärtämiseen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Terveysvalistuksen kehittämiseen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Sairauksien ehkäisykeinojen löytämiseen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Terveyden edistämiseen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Terveyspolitiikan päätösten tueksi </a:t>
            </a:r>
            <a:r>
              <a:rPr lang="fi-FI" sz="2400" b="1" dirty="0" err="1"/>
              <a:t>vrt</a:t>
            </a:r>
            <a:r>
              <a:rPr lang="fi-FI" sz="2400" b="1" dirty="0"/>
              <a:t> korona-aika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Terveysteknologian kehittämiseen-&gt; eri alojen yhteistyö insinöörit+ terveydenhuollon ammattilaiset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Terveysalan koulutuksen ja käytänteiden kehittämiseen</a:t>
            </a:r>
          </a:p>
        </p:txBody>
      </p:sp>
    </p:spTree>
    <p:extLst>
      <p:ext uri="{BB962C8B-B14F-4D97-AF65-F5344CB8AC3E}">
        <p14:creationId xmlns:p14="http://schemas.microsoft.com/office/powerpoint/2010/main" val="24658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945CAD-418B-49F3-8673-E116B7CE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0092448-D039-4A6C-9974-232A028CE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863" y="354572"/>
            <a:ext cx="8442840" cy="6179962"/>
          </a:xfrm>
        </p:spPr>
      </p:pic>
    </p:spTree>
    <p:extLst>
      <p:ext uri="{BB962C8B-B14F-4D97-AF65-F5344CB8AC3E}">
        <p14:creationId xmlns:p14="http://schemas.microsoft.com/office/powerpoint/2010/main" val="315988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4.SYSTEMOITU KATSAUS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kerätään aihetta koskevat alkuperätutkimukset yhteen</a:t>
            </a:r>
          </a:p>
          <a:p>
            <a:r>
              <a:rPr lang="fi-FI" sz="2800" dirty="0"/>
              <a:t>arvioidaan alkuperätutkimusten laatua, jolloin yksittäiset tutkimukset saavat ansaitsemansa arvon </a:t>
            </a:r>
          </a:p>
          <a:p>
            <a:r>
              <a:rPr lang="fi-FI" sz="2800" dirty="0"/>
              <a:t>laadukkaalla tutkimuksella enemmän painoarvoa</a:t>
            </a:r>
          </a:p>
          <a:p>
            <a:r>
              <a:rPr lang="fi-FI" sz="2800" dirty="0"/>
              <a:t>tätä voidaan käyttää meta-analyysin pohjana</a:t>
            </a:r>
          </a:p>
        </p:txBody>
      </p:sp>
    </p:spTree>
    <p:extLst>
      <p:ext uri="{BB962C8B-B14F-4D97-AF65-F5344CB8AC3E}">
        <p14:creationId xmlns:p14="http://schemas.microsoft.com/office/powerpoint/2010/main" val="226926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META-ANALYYSI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fi-FI" sz="2800" b="1" dirty="0"/>
              <a:t>Yhdistetään useita yksittäisiä tutkimuksia, jolloin saadaan tutkittavasta ilmiöstä vahvempaa näyttöä</a:t>
            </a:r>
            <a:r>
              <a:rPr lang="fi-FI" sz="2800" dirty="0"/>
              <a:t> Esimerkiksi ravitsemustutkimuksissa käytetään paljon tätä</a:t>
            </a:r>
            <a:endParaRPr lang="fi-FI" sz="2800" b="1" dirty="0"/>
          </a:p>
          <a:p>
            <a:pPr marL="305435" indent="-305435"/>
            <a:r>
              <a:rPr lang="fi-FI" sz="2800" b="1" dirty="0"/>
              <a:t>Tavoitteena on vahvempi ja luotettavampi näyttö tulosten luotettavuudesta</a:t>
            </a:r>
            <a:endParaRPr lang="fi-FI" sz="2800" dirty="0"/>
          </a:p>
          <a:p>
            <a:pPr marL="305435" indent="-305435"/>
            <a:r>
              <a:rPr lang="fi-FI" sz="2800" dirty="0"/>
              <a:t>meta-analyysi on eräänlainen yhteenveto</a:t>
            </a:r>
          </a:p>
        </p:txBody>
      </p:sp>
    </p:spTree>
    <p:extLst>
      <p:ext uri="{BB962C8B-B14F-4D97-AF65-F5344CB8AC3E}">
        <p14:creationId xmlns:p14="http://schemas.microsoft.com/office/powerpoint/2010/main" val="197950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>
                <a:ea typeface="ＭＳ Ｐゴシック" pitchFamily="28" charset="-128"/>
              </a:rPr>
              <a:t>Tutkijan etiikka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057400"/>
            <a:ext cx="7848600" cy="4114800"/>
          </a:xfrm>
        </p:spPr>
        <p:txBody>
          <a:bodyPr/>
          <a:lstStyle/>
          <a:p>
            <a:pPr eaLnBrk="1" hangingPunct="1"/>
            <a:r>
              <a:rPr lang="fi-FI" sz="2800" dirty="0">
                <a:ea typeface="ＭＳ Ｐゴシック" pitchFamily="28" charset="-128"/>
              </a:rPr>
              <a:t>Terveystieteen alalla on paljon ilmiöitä, joita ei eettisistä syistä voida tutkia. </a:t>
            </a:r>
          </a:p>
          <a:p>
            <a:pPr eaLnBrk="1" hangingPunct="1"/>
            <a:r>
              <a:rPr lang="fi-FI" sz="2800" dirty="0">
                <a:ea typeface="ＭＳ Ｐゴシック" pitchFamily="28" charset="-128"/>
              </a:rPr>
              <a:t>Tutkimusaiheen valinnassa eettiset tekijät huomioon.</a:t>
            </a:r>
          </a:p>
          <a:p>
            <a:pPr eaLnBrk="1" hangingPunct="1"/>
            <a:r>
              <a:rPr lang="fi-FI" sz="2800" dirty="0">
                <a:ea typeface="ＭＳ Ｐゴシック" pitchFamily="28" charset="-128"/>
              </a:rPr>
              <a:t>Tutkittavien kohtelu: suostumus, informointi </a:t>
            </a:r>
            <a:r>
              <a:rPr lang="fi-FI" sz="2800">
                <a:ea typeface="ＭＳ Ｐゴシック" pitchFamily="28" charset="-128"/>
              </a:rPr>
              <a:t>kaikissa tutkimusvaiheissa ja </a:t>
            </a:r>
            <a:r>
              <a:rPr lang="fi-FI" sz="2800" dirty="0">
                <a:ea typeface="ＭＳ Ｐゴシック" pitchFamily="28" charset="-128"/>
              </a:rPr>
              <a:t>luottamuksellisuus.</a:t>
            </a:r>
          </a:p>
          <a:p>
            <a:pPr eaLnBrk="1" hangingPunct="1"/>
            <a:r>
              <a:rPr lang="fi-FI" sz="2800" dirty="0">
                <a:ea typeface="ＭＳ Ｐゴシック" pitchFamily="28" charset="-128"/>
              </a:rPr>
              <a:t>Vältetään epärehellisyyttä kaikissa vaiheissa</a:t>
            </a:r>
            <a:r>
              <a:rPr lang="fi-FI" sz="2600" dirty="0">
                <a:ea typeface="ＭＳ Ｐゴシック" pitchFamily="28" charset="-128"/>
              </a:rPr>
              <a:t>.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ED309A-7B2E-8248-80B6-71F351F6143D}" type="slidenum">
              <a:rPr lang="fi-FI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6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TUTKIMUssuunnitelma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fi-FI" sz="2800" dirty="0"/>
              <a:t>Aiheen valinta ja rajaaminen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Tutkimuskysymysten tai hypoteesien tekeminen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Tutkimustyypin ja –asetelman valinta (kvantitatiivinen, kvalitatiivinen vai mix)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Tutkimusmenetelmä: haastattelu, kysely, valmiit aineistot, koe…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Aineiston keruu; milloin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Aineiston analyysi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Tulosten tulkinta, luotettavuuden arviointi ja johtopäätökset</a:t>
            </a:r>
          </a:p>
          <a:p>
            <a:pPr marL="525780" indent="-457200">
              <a:buFont typeface="+mj-lt"/>
              <a:buAutoNum type="arabicPeriod"/>
            </a:pPr>
            <a:r>
              <a:rPr lang="fi-FI" sz="2800" dirty="0"/>
              <a:t>Raportointi</a:t>
            </a:r>
          </a:p>
          <a:p>
            <a:pPr marL="52578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4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FFACCD-8D8C-4008-9F6F-348505A5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fi-FI" sz="3600" dirty="0">
                <a:solidFill>
                  <a:srgbClr val="FFFFFF"/>
                </a:solidFill>
              </a:rPr>
              <a:t>Voiko tutkimus-</a:t>
            </a:r>
            <a:br>
              <a:rPr lang="fi-FI" sz="3600" dirty="0">
                <a:solidFill>
                  <a:srgbClr val="FFFFFF"/>
                </a:solidFill>
              </a:rPr>
            </a:br>
            <a:r>
              <a:rPr lang="fi-FI" sz="3600" dirty="0">
                <a:solidFill>
                  <a:srgbClr val="FFFFFF"/>
                </a:solidFill>
              </a:rPr>
              <a:t>raportista voi päätellä tutkimuksen luotettavuutta?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31DC0-5956-4C13-A893-199E6A4E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Tutkimuksen ikä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Onko metatutkimus?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Tutkimuksen tekijät?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Tutkimuksen tekijöiden pätevyys?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Missä tutkimus on alun perin julkaistu?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Onko tutkimus vertaisarvioitu?</a:t>
            </a:r>
          </a:p>
          <a:p>
            <a:pPr marL="305435" indent="-305435"/>
            <a:r>
              <a:rPr lang="fi-FI" sz="2400" dirty="0">
                <a:solidFill>
                  <a:schemeClr val="accent2">
                    <a:lumMod val="50000"/>
                  </a:schemeClr>
                </a:solidFill>
              </a:rPr>
              <a:t>Onko tutkimuksessa arvioitu luotettavuutta tutkijoiden toimesta?</a:t>
            </a:r>
          </a:p>
        </p:txBody>
      </p:sp>
    </p:spTree>
    <p:extLst>
      <p:ext uri="{BB962C8B-B14F-4D97-AF65-F5344CB8AC3E}">
        <p14:creationId xmlns:p14="http://schemas.microsoft.com/office/powerpoint/2010/main" val="2433453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37635-0A1E-4D36-AFA6-34B10ED6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D75FAE8-4EA3-4A89-847B-98686CA42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4958" y="2228003"/>
            <a:ext cx="3852294" cy="3633047"/>
          </a:xfr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30FBC3B0-DBEE-405E-AC10-C4F101117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9796" y="2228003"/>
            <a:ext cx="3580199" cy="3633047"/>
          </a:xfrm>
        </p:spPr>
      </p:pic>
    </p:spTree>
    <p:extLst>
      <p:ext uri="{BB962C8B-B14F-4D97-AF65-F5344CB8AC3E}">
        <p14:creationId xmlns:p14="http://schemas.microsoft.com/office/powerpoint/2010/main" val="137194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420B6-D24B-465D-9A55-AE778F77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tuloksista voi päätellä?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3D0D7D-0237-49E2-90F4-2F9E413875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Poikkeamat</a:t>
            </a:r>
          </a:p>
          <a:p>
            <a:pPr marL="305435" indent="-305435"/>
            <a:r>
              <a:rPr lang="fi-FI" dirty="0"/>
              <a:t>Outoudet</a:t>
            </a:r>
          </a:p>
          <a:p>
            <a:pPr marL="305435" indent="-305435"/>
            <a:r>
              <a:rPr lang="fi-FI" dirty="0"/>
              <a:t>Suurimmat ja pienimmät arvot</a:t>
            </a:r>
          </a:p>
          <a:p>
            <a:pPr marL="305435" indent="-305435"/>
            <a:r>
              <a:rPr lang="fi-FI" dirty="0"/>
              <a:t>Luotettavuus: eroavaisuudet tartuntatautirekisteröintinopeudessa </a:t>
            </a:r>
            <a:r>
              <a:rPr lang="fi-FI" dirty="0" err="1"/>
              <a:t>yms</a:t>
            </a:r>
          </a:p>
        </p:txBody>
      </p:sp>
      <p:pic>
        <p:nvPicPr>
          <p:cNvPr id="5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1323D60-D445-4036-BF8F-1E01B884B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3256" y="732758"/>
            <a:ext cx="3474562" cy="5128292"/>
          </a:xfrm>
        </p:spPr>
      </p:pic>
    </p:spTree>
    <p:extLst>
      <p:ext uri="{BB962C8B-B14F-4D97-AF65-F5344CB8AC3E}">
        <p14:creationId xmlns:p14="http://schemas.microsoft.com/office/powerpoint/2010/main" val="108609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405B2-7B8E-48C5-800E-B4A03E3D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56F416FC-3AD2-40B6-AC40-170A2981DA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663" y="876532"/>
            <a:ext cx="3275150" cy="4984518"/>
          </a:xfr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99724642-A57A-4FC2-AAA4-A8C26A52F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7529" y="876532"/>
            <a:ext cx="3552206" cy="4984518"/>
          </a:xfrm>
        </p:spPr>
      </p:pic>
    </p:spTree>
    <p:extLst>
      <p:ext uri="{BB962C8B-B14F-4D97-AF65-F5344CB8AC3E}">
        <p14:creationId xmlns:p14="http://schemas.microsoft.com/office/powerpoint/2010/main" val="382841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A. Kvantitatiivinen eli Määrällinen 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783590" indent="-571500"/>
            <a:r>
              <a:rPr lang="fi-FI" sz="3600" dirty="0"/>
              <a:t>Pyritään yleistettävyyteen: otos, jota yleistetään suurempaan perusjoukkoon</a:t>
            </a:r>
            <a:endParaRPr lang="fi-FI"/>
          </a:p>
          <a:p>
            <a:pPr marL="212090" indent="0">
              <a:buNone/>
            </a:pPr>
            <a:r>
              <a:rPr lang="fi-FI" sz="3600" b="1" dirty="0"/>
              <a:t>1.Testataan hypoteeseja </a:t>
            </a:r>
            <a:r>
              <a:rPr lang="fi-FI" sz="3600" dirty="0"/>
              <a:t>(väite, oletetusta tutkimustuloksesta)</a:t>
            </a:r>
          </a:p>
          <a:p>
            <a:pPr marL="993775" lvl="1" indent="-457200"/>
            <a:r>
              <a:rPr lang="fi-FI" sz="3600" dirty="0"/>
              <a:t>a)Kokeellinen tutkimus -&gt; </a:t>
            </a:r>
            <a:r>
              <a:rPr lang="fi-FI" sz="3600" b="1" dirty="0"/>
              <a:t>syitä ja seurauksia </a:t>
            </a:r>
            <a:r>
              <a:rPr lang="fi-FI" sz="3600" dirty="0"/>
              <a:t>(kokeellinen asetelma</a:t>
            </a:r>
          </a:p>
          <a:p>
            <a:pPr marL="669290" indent="-457200"/>
            <a:r>
              <a:rPr lang="fi-FI" sz="3600" b="1" dirty="0"/>
              <a:t>Aineisto analysoidaan tilastollisin menetelmin</a:t>
            </a:r>
          </a:p>
          <a:p>
            <a:pPr marL="669290" indent="-457200"/>
            <a:r>
              <a:rPr lang="fi-FI" sz="3600" b="1" dirty="0"/>
              <a:t>Tulokset numeerisia ja tarkkoja </a:t>
            </a:r>
            <a:r>
              <a:rPr lang="fi-FI" sz="3600" dirty="0"/>
              <a:t>(%,taulukot, kuvaajat)</a:t>
            </a:r>
          </a:p>
          <a:p>
            <a:pPr marL="669290" indent="-457200"/>
            <a:r>
              <a:rPr lang="fi-FI" sz="3600" dirty="0"/>
              <a:t>Menetelmiä esimerkiksi strukturoitu kysely </a:t>
            </a:r>
          </a:p>
          <a:p>
            <a:pPr marL="212090" indent="0">
              <a:buNone/>
            </a:pPr>
            <a:r>
              <a:rPr lang="fi-FI" sz="3600" b="1" dirty="0"/>
              <a:t>2.Haetaan yhteyttä </a:t>
            </a:r>
          </a:p>
          <a:p>
            <a:pPr marL="993775" lvl="1" indent="-457200"/>
            <a:r>
              <a:rPr lang="fi-FI" sz="3600" dirty="0"/>
              <a:t>b)</a:t>
            </a:r>
            <a:r>
              <a:rPr lang="fi-FI" sz="3600" dirty="0" err="1"/>
              <a:t>Korrelatiivinen</a:t>
            </a:r>
            <a:r>
              <a:rPr lang="fi-FI" sz="3600" dirty="0"/>
              <a:t> tutkimus (korrelaatiot) </a:t>
            </a:r>
          </a:p>
          <a:p>
            <a:pPr marL="993775" lvl="1" indent="-457200"/>
            <a:r>
              <a:rPr lang="fi-FI" sz="3600" dirty="0"/>
              <a:t>esimerkiksi: Miten lyhyt yöuni on yhteydessä keskittymiskykyyn?</a:t>
            </a:r>
          </a:p>
          <a:p>
            <a:pPr marL="305435" indent="-305435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833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B. Kvalitatiivinen eli laadullinen 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9290" indent="-457200"/>
            <a:r>
              <a:rPr lang="fi-FI" sz="2400" b="1" dirty="0"/>
              <a:t>Pyritään ymmärtämään tutkittua ilmiötä mahdollisimman monipuolisesti </a:t>
            </a:r>
            <a:endParaRPr lang="fi-FI"/>
          </a:p>
          <a:p>
            <a:pPr marL="669290" indent="-457200"/>
            <a:r>
              <a:rPr lang="fi-FI" sz="2400" dirty="0"/>
              <a:t>keskitytään tutkittavan kohteen elinympäristöön taustaan ja kokemuksiin</a:t>
            </a:r>
          </a:p>
          <a:p>
            <a:pPr marL="669290" indent="-457200"/>
            <a:r>
              <a:rPr lang="fi-FI" sz="2400" dirty="0"/>
              <a:t>ei pyritä yleistettävyyteen</a:t>
            </a:r>
          </a:p>
          <a:p>
            <a:pPr marL="669290" indent="-457200"/>
            <a:r>
              <a:rPr lang="fi-FI" sz="2400" b="1" dirty="0"/>
              <a:t>Tutkimuksen alussa asetetaan tutkimuskysymykset, joiden pohjalta tullaan kartoittamaan ja analysoimaan ilmiötä</a:t>
            </a:r>
          </a:p>
          <a:p>
            <a:pPr marL="669290" indent="-457200"/>
            <a:r>
              <a:rPr lang="fi-FI" sz="2400" b="1" dirty="0"/>
              <a:t>Tulokset pääosin sanallisia kuvauksia</a:t>
            </a:r>
          </a:p>
          <a:p>
            <a:pPr marL="305435" indent="-305435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150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Tutkimusmenetelmät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Kvantitatiivinen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05435" indent="-305435"/>
            <a:r>
              <a:rPr lang="fi-FI" b="1" dirty="0"/>
              <a:t>mittaukset</a:t>
            </a:r>
          </a:p>
          <a:p>
            <a:pPr marL="305435" indent="-305435"/>
            <a:r>
              <a:rPr lang="fi-FI" b="1" dirty="0"/>
              <a:t>kyselyt</a:t>
            </a:r>
          </a:p>
          <a:p>
            <a:pPr marL="305435" indent="-305435"/>
            <a:r>
              <a:rPr lang="fi-FI" b="1" dirty="0"/>
              <a:t>valmiiden aineistojen tilastollinen analysointi</a:t>
            </a:r>
          </a:p>
          <a:p>
            <a:pPr marL="0" indent="0">
              <a:buNone/>
            </a:pPr>
            <a:r>
              <a:rPr lang="fi-FI" dirty="0"/>
              <a:t>-&gt;tällä hetkellä kuuma puheenaihe on </a:t>
            </a:r>
            <a:r>
              <a:rPr lang="fi-FI" dirty="0" err="1"/>
              <a:t>on</a:t>
            </a:r>
            <a:r>
              <a:rPr lang="fi-FI" dirty="0"/>
              <a:t> koronaviruksen perimän jatkotutkimukset -&gt;positiiviset koronanäytteet analysoidaan tarkemmin mahdollisten virusmuunnosten tunnistamiseksi</a:t>
            </a:r>
          </a:p>
          <a:p>
            <a:pPr marL="0" indent="0">
              <a:buNone/>
            </a:pPr>
            <a:r>
              <a:rPr lang="fi-FI" dirty="0"/>
              <a:t>-&gt; se voi olla myös valmiiden tilastojen tutkimista tietyn hypoteesin avulla</a:t>
            </a:r>
          </a:p>
          <a:p>
            <a:pPr marL="0" indent="0">
              <a:buNone/>
            </a:pPr>
            <a:r>
              <a:rPr lang="fi-FI" dirty="0"/>
              <a:t>-&gt; Valmiita aineistoja käytetään myös </a:t>
            </a:r>
            <a:r>
              <a:rPr lang="fi-FI" b="1" dirty="0"/>
              <a:t>meta-analyysissä ,</a:t>
            </a:r>
            <a:r>
              <a:rPr lang="fi-FI" dirty="0"/>
              <a:t> jossa yhdistellään eri tutkimusten tuloksia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Kvalitatiivinen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305435" indent="-305435"/>
            <a:r>
              <a:rPr lang="fi-FI" b="1" dirty="0"/>
              <a:t>haastattelu</a:t>
            </a:r>
          </a:p>
          <a:p>
            <a:pPr marL="305435" indent="-305435"/>
            <a:r>
              <a:rPr lang="fi-FI" b="1" dirty="0"/>
              <a:t>keskustelu</a:t>
            </a:r>
          </a:p>
          <a:p>
            <a:pPr marL="305435" indent="-305435"/>
            <a:r>
              <a:rPr lang="fi-FI" b="1" dirty="0"/>
              <a:t>havainnointi</a:t>
            </a:r>
          </a:p>
          <a:p>
            <a:pPr marL="305435" indent="-305435"/>
            <a:r>
              <a:rPr lang="fi-FI" b="1" dirty="0"/>
              <a:t>valmiiden aineistojen laadullinen analyysi</a:t>
            </a:r>
            <a:r>
              <a:rPr lang="fi-FI" dirty="0"/>
              <a:t> (päiväkirjat, kirjeet </a:t>
            </a:r>
            <a:r>
              <a:rPr lang="fi-FI" dirty="0" err="1"/>
              <a:t>yms</a:t>
            </a:r>
            <a:r>
              <a:rPr lang="fi-FI" dirty="0"/>
              <a:t>) Esimerkiksi mistä aiheista on kirjoitettu, minkälaisia sanavalintoja on käytetty jne...</a:t>
            </a:r>
          </a:p>
        </p:txBody>
      </p:sp>
    </p:spTree>
    <p:extLst>
      <p:ext uri="{BB962C8B-B14F-4D97-AF65-F5344CB8AC3E}">
        <p14:creationId xmlns:p14="http://schemas.microsoft.com/office/powerpoint/2010/main" val="413877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 tutkimustyyppejä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Teoreettinen tutkimus</a:t>
            </a:r>
          </a:p>
          <a:p>
            <a:pPr lvl="1"/>
            <a:r>
              <a:rPr lang="fi-FI" sz="2200" dirty="0"/>
              <a:t>aineisto on valmiina</a:t>
            </a:r>
          </a:p>
          <a:p>
            <a:pPr lvl="1"/>
            <a:r>
              <a:rPr lang="fi-FI" sz="2200" dirty="0"/>
              <a:t>tilastot tai aikaisemmat tutkimusraportit ja niiden tarkastelu</a:t>
            </a:r>
          </a:p>
          <a:p>
            <a:pPr lvl="1"/>
            <a:r>
              <a:rPr lang="fi-FI" sz="2200" dirty="0"/>
              <a:t>ei synny uutta tietoa, vaan vanhaa tietoa jäsennellään uudelleen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Empiirinen tutkimus</a:t>
            </a:r>
          </a:p>
          <a:p>
            <a:pPr lvl="1"/>
            <a:r>
              <a:rPr lang="fi-FI" sz="2200" dirty="0"/>
              <a:t>aineisto kerätään kyselyllä, haastattelulla, mittauksilla</a:t>
            </a:r>
          </a:p>
          <a:p>
            <a:pPr lvl="1"/>
            <a:r>
              <a:rPr lang="fi-FI" sz="2200" dirty="0"/>
              <a:t>tulokset analysoidaan ja niiden avulla tuotetaan uutta tietoa</a:t>
            </a:r>
          </a:p>
          <a:p>
            <a:pPr marL="324000" lvl="1" indent="0">
              <a:buNone/>
            </a:pPr>
            <a:endParaRPr lang="fi-FI" sz="2200" dirty="0"/>
          </a:p>
          <a:p>
            <a:pPr lvl="1"/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6534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luotettavuus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35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KVANTITATIIVISESSA TUTKIMUKSESSA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05435" indent="-305435"/>
            <a:r>
              <a:rPr lang="fi-FI" altLang="fi-FI" sz="3200" b="1" dirty="0">
                <a:latin typeface="Arial"/>
                <a:ea typeface="ＭＳ Ｐゴシック"/>
                <a:cs typeface="Arial"/>
              </a:rPr>
              <a:t>Reliabiliteetti </a:t>
            </a:r>
            <a:r>
              <a:rPr lang="fi-FI" altLang="fi-FI" sz="3200" dirty="0">
                <a:latin typeface="Arial"/>
                <a:ea typeface="ＭＳ Ｐゴシック"/>
                <a:cs typeface="Arial"/>
              </a:rPr>
              <a:t>(PYSYVYYS)= Saadaanko sama tulos toistamalla tutkimus? (esimerkiksi kyselytutkimuksessa kysytään samaa asiaa useaan kertaan eri tavoin ilmaistuna)</a:t>
            </a:r>
            <a:endParaRPr lang="fi-FI">
              <a:latin typeface="Arial"/>
              <a:ea typeface="ＭＳ Ｐゴシック"/>
              <a:cs typeface="Arial"/>
            </a:endParaRPr>
          </a:p>
          <a:p>
            <a:pPr marL="629920" lvl="1" indent="-305435"/>
            <a:r>
              <a:rPr lang="fi-FI" altLang="fi-FI" sz="2800" dirty="0">
                <a:latin typeface="Arial" charset="0"/>
                <a:ea typeface="ＭＳ Ｐゴシック" pitchFamily="34" charset="-128"/>
              </a:rPr>
              <a:t>mittausmenetelmien ja mittaustulosten luotettavuutta sekä mittareiden käyttö- ja toimintavarmuutta esim. </a:t>
            </a:r>
            <a:r>
              <a:rPr lang="fi-FI" altLang="fi-FI" sz="2800" b="1" dirty="0">
                <a:latin typeface="Arial" charset="0"/>
                <a:ea typeface="ＭＳ Ｐゴシック" pitchFamily="34" charset="-128"/>
              </a:rPr>
              <a:t>Onko mittarit kalibroitu?</a:t>
            </a:r>
            <a:endParaRPr lang="fi-FI" altLang="fi-FI" sz="2800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05435" indent="-305435"/>
            <a:r>
              <a:rPr lang="fi-FI" altLang="fi-FI" sz="3200" b="1" dirty="0">
                <a:latin typeface="Arial"/>
                <a:ea typeface="ＭＳ Ｐゴシック"/>
                <a:cs typeface="Arial"/>
              </a:rPr>
              <a:t>Validiteetti</a:t>
            </a:r>
            <a:r>
              <a:rPr lang="fi-FI" altLang="fi-FI" sz="3200" dirty="0">
                <a:latin typeface="Arial"/>
                <a:ea typeface="ＭＳ Ｐゴシック"/>
                <a:cs typeface="Arial"/>
              </a:rPr>
              <a:t> (PÄTEVYYS) = pätevyyttä mitata juuri sitä, mitä halutaan mitata Kokeellisessa tutkimuksessa pyritään minimoimaan </a:t>
            </a:r>
            <a:r>
              <a:rPr lang="fi-FI" altLang="fi-FI" sz="3200" dirty="0" err="1">
                <a:latin typeface="Arial"/>
                <a:ea typeface="ＭＳ Ｐゴシック"/>
                <a:cs typeface="Arial"/>
              </a:rPr>
              <a:t>väliintulevien</a:t>
            </a:r>
            <a:r>
              <a:rPr lang="fi-FI" altLang="fi-FI" sz="3200" dirty="0">
                <a:latin typeface="Arial"/>
                <a:ea typeface="ＭＳ Ｐゴシック"/>
                <a:cs typeface="Arial"/>
              </a:rPr>
              <a:t> muuttujien vaikutus tutkimustulokseen. Esimerkiksi laboratoriokokeissa ilmanvaihto ja lämpötilan muutos voi radikaalisti vaikuttaa tutkimustulokseen</a:t>
            </a:r>
            <a:endParaRPr lang="fi-FI" altLang="fi-FI" sz="3200" dirty="0">
              <a:latin typeface="Arial" charset="0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Tutkijan vaikutus luotettavuuteen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altLang="fi-FI" sz="3200" b="1" dirty="0">
                <a:latin typeface="Arial"/>
                <a:ea typeface="ＭＳ Ｐゴシック"/>
                <a:cs typeface="Arial"/>
              </a:rPr>
              <a:t>Tutkijan tulee toimia rehellisesti kaikissa tutkimusvaiheissa</a:t>
            </a:r>
            <a:endParaRPr lang="fi-FI" b="1">
              <a:latin typeface="Arial"/>
              <a:ea typeface="ＭＳ Ｐゴシック"/>
              <a:cs typeface="Arial"/>
            </a:endParaRPr>
          </a:p>
          <a:p>
            <a:pPr marL="305435" indent="-305435"/>
            <a:r>
              <a:rPr lang="fi-FI" altLang="fi-FI" sz="3200" b="1" dirty="0">
                <a:latin typeface="Arial"/>
                <a:ea typeface="ＭＳ Ｐゴシック"/>
                <a:cs typeface="Arial"/>
              </a:rPr>
              <a:t>Useamman aineistonkeruumenetelmän käyttö lisää luotettavuutta = </a:t>
            </a:r>
            <a:r>
              <a:rPr lang="fi-FI" altLang="fi-FI" sz="3200" b="1" dirty="0" err="1">
                <a:latin typeface="Arial"/>
                <a:ea typeface="ＭＳ Ｐゴシック"/>
                <a:cs typeface="Arial"/>
              </a:rPr>
              <a:t>triangulaatio</a:t>
            </a:r>
            <a:endParaRPr lang="fi-FI" altLang="fi-FI" sz="3200" b="1" dirty="0">
              <a:latin typeface="Arial"/>
              <a:ea typeface="ＭＳ Ｐゴシック"/>
              <a:cs typeface="Arial"/>
            </a:endParaRPr>
          </a:p>
          <a:p>
            <a:pPr marL="899795" lvl="2" indent="-269875"/>
            <a:r>
              <a:rPr lang="fi-FI" altLang="fi-FI" sz="2800" dirty="0">
                <a:latin typeface="Arial" charset="0"/>
                <a:ea typeface="ＭＳ Ｐゴシック" pitchFamily="34" charset="-128"/>
              </a:rPr>
              <a:t>esimerkiksi tutkimuspäiväkirja, videointi, avustavat havainnoitsijat</a:t>
            </a:r>
            <a:endParaRPr lang="fi-FI" altLang="fi-FI" sz="2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235171"/>
      </p:ext>
    </p:extLst>
  </p:cSld>
  <p:clrMapOvr>
    <a:masterClrMapping/>
  </p:clrMapOvr>
</p:sld>
</file>

<file path=ppt/theme/theme1.xml><?xml version="1.0" encoding="utf-8"?>
<a:theme xmlns:a="http://schemas.openxmlformats.org/drawingml/2006/main" name="Jaettav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TM03457464[[fn=Jaettava]]</Template>
  <TotalTime>354</TotalTime>
  <Words>753</Words>
  <Application>Microsoft Office PowerPoint</Application>
  <PresentationFormat>Laajakuva</PresentationFormat>
  <Paragraphs>141</Paragraphs>
  <Slides>28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29" baseType="lpstr">
      <vt:lpstr>Jaettava</vt:lpstr>
      <vt:lpstr>TUTKIMUKSEN ABC uudistettu 24.2.2021 </vt:lpstr>
      <vt:lpstr>Mihin terveystieteellistä tutkimustietoa tarvitaan?</vt:lpstr>
      <vt:lpstr>A. Kvantitatiivinen eli Määrällinen Tutkimus</vt:lpstr>
      <vt:lpstr>B. Kvalitatiivinen eli laadullinen tutkimus</vt:lpstr>
      <vt:lpstr>Tutkimusmenetelmät</vt:lpstr>
      <vt:lpstr>Lisää tutkimustyyppejä</vt:lpstr>
      <vt:lpstr>Tutkimuksen luotettavuus</vt:lpstr>
      <vt:lpstr>KVANTITATIIVISESSA TUTKIMUKSESSA</vt:lpstr>
      <vt:lpstr>Tutkijan vaikutus luotettavuuteen</vt:lpstr>
      <vt:lpstr>Raportoitu tieto on luotettavaa</vt:lpstr>
      <vt:lpstr>jatkuu…</vt:lpstr>
      <vt:lpstr>ERILAISIA TUTKIMUSTYYPPEJÄ</vt:lpstr>
      <vt:lpstr>1.poikittais- tai poikkileikkaustutkimus</vt:lpstr>
      <vt:lpstr>2. Pitkittäistutkimus</vt:lpstr>
      <vt:lpstr>KOKEELLISEN TUTKIMUKSEeN LIITTYVIÄ KÄSITTEITÄ</vt:lpstr>
      <vt:lpstr>2.1. kohortti- tai seurantatutkimus</vt:lpstr>
      <vt:lpstr>2.2.rETROSPEKTIIVINEN TUTKIMUS</vt:lpstr>
      <vt:lpstr>2.3 Epidemiologinen tutkimus</vt:lpstr>
      <vt:lpstr>3.1 iNTERVENTIOTUTKIMUS</vt:lpstr>
      <vt:lpstr>PowerPoint-esitys</vt:lpstr>
      <vt:lpstr>4.SYSTEMOITU KATSAUS</vt:lpstr>
      <vt:lpstr>5. META-ANALYYSI</vt:lpstr>
      <vt:lpstr>Tutkijan etiikka</vt:lpstr>
      <vt:lpstr>TUTKIMUssuunnitelma</vt:lpstr>
      <vt:lpstr>Voiko tutkimus- raportista voi päätellä tutkimuksen luotettavuutta?</vt:lpstr>
      <vt:lpstr>Esimerkkejä</vt:lpstr>
      <vt:lpstr>Mitä tuloksista voi päätellä?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TUTKIMUKSEN ABC </dc:title>
  <dc:creator>Välimäki Jaana</dc:creator>
  <cp:lastModifiedBy>Välimäki Jaana Maria</cp:lastModifiedBy>
  <cp:revision>244</cp:revision>
  <dcterms:created xsi:type="dcterms:W3CDTF">2017-08-23T07:19:21Z</dcterms:created>
  <dcterms:modified xsi:type="dcterms:W3CDTF">2021-02-24T11:00:04Z</dcterms:modified>
</cp:coreProperties>
</file>