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41"/>
  </p:notesMasterIdLst>
  <p:sldIdLst>
    <p:sldId id="256" r:id="rId7"/>
    <p:sldId id="257" r:id="rId8"/>
    <p:sldId id="258" r:id="rId9"/>
    <p:sldId id="259" r:id="rId10"/>
    <p:sldId id="260" r:id="rId11"/>
    <p:sldId id="261" r:id="rId12"/>
    <p:sldId id="262" r:id="rId13"/>
    <p:sldId id="263" r:id="rId14"/>
    <p:sldId id="292" r:id="rId15"/>
    <p:sldId id="267" r:id="rId16"/>
    <p:sldId id="265"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82" r:id="rId30"/>
    <p:sldId id="281" r:id="rId31"/>
    <p:sldId id="283" r:id="rId32"/>
    <p:sldId id="284" r:id="rId33"/>
    <p:sldId id="285" r:id="rId34"/>
    <p:sldId id="286" r:id="rId35"/>
    <p:sldId id="287" r:id="rId36"/>
    <p:sldId id="288" r:id="rId37"/>
    <p:sldId id="289" r:id="rId38"/>
    <p:sldId id="290" r:id="rId39"/>
    <p:sldId id="291" r:id="rId40"/>
  </p:sldIdLst>
  <p:sldSz cx="9144000" cy="6858000" type="screen4x3"/>
  <p:notesSz cx="6858000" cy="9144000"/>
  <p:defaultTextStyle>
    <a:defPPr>
      <a:defRPr lang="fi-FI"/>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60"/>
  </p:normalViewPr>
  <p:slideViewPr>
    <p:cSldViewPr snapToGrid="0" snapToObjects="1">
      <p:cViewPr varScale="1">
        <p:scale>
          <a:sx n="118" d="100"/>
          <a:sy n="118"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EB9F59-94F0-9747-A688-B8DE8354A565}" type="datetimeFigureOut">
              <a:rPr lang="fi-FI"/>
              <a:pPr>
                <a:defRPr/>
              </a:pPr>
              <a:t>14.5.2019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02F38E1-DF8B-5A48-A0F4-29EF8404A6B3}" type="slidenum">
              <a:rPr lang="fi-FI"/>
              <a:pPr>
                <a:defRPr/>
              </a:pPr>
              <a:t>‹#›</a:t>
            </a:fld>
            <a:endParaRPr lang="fi-FI"/>
          </a:p>
        </p:txBody>
      </p:sp>
    </p:spTree>
    <p:extLst>
      <p:ext uri="{BB962C8B-B14F-4D97-AF65-F5344CB8AC3E}">
        <p14:creationId xmlns:p14="http://schemas.microsoft.com/office/powerpoint/2010/main" val="161266498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36b9f867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36b9f867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80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36b9f867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36b9f867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81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36b9f8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36b9f8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Vertaisarviointia ei tehty symbolivierailusta/musiikkitehtävästä. Kaikki eivät tehneet musatehtävää kaverin kanssa. </a:t>
            </a:r>
            <a:endParaRPr/>
          </a:p>
        </p:txBody>
      </p:sp>
    </p:spTree>
    <p:extLst>
      <p:ext uri="{BB962C8B-B14F-4D97-AF65-F5344CB8AC3E}">
        <p14:creationId xmlns:p14="http://schemas.microsoft.com/office/powerpoint/2010/main" val="424302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36b9f867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36b9f867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Ryhmätöistä ei tehty vertaisarviointia (opettaja kuullut sanallista).</a:t>
            </a:r>
            <a:endParaRPr/>
          </a:p>
        </p:txBody>
      </p:sp>
    </p:spTree>
    <p:extLst>
      <p:ext uri="{BB962C8B-B14F-4D97-AF65-F5344CB8AC3E}">
        <p14:creationId xmlns:p14="http://schemas.microsoft.com/office/powerpoint/2010/main" val="281209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36b9f867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36b9f867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45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36b9f867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36b9f867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14.12. ei tehty kirjallista dokumentointia. Osallistuva ote merkitty wilmaan.</a:t>
            </a:r>
            <a:endParaRPr/>
          </a:p>
        </p:txBody>
      </p:sp>
    </p:spTree>
    <p:extLst>
      <p:ext uri="{BB962C8B-B14F-4D97-AF65-F5344CB8AC3E}">
        <p14:creationId xmlns:p14="http://schemas.microsoft.com/office/powerpoint/2010/main" val="292352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Jos tarvetta, tässä kuvaus mainonta-kokonaisuuden</a:t>
            </a:r>
            <a:r>
              <a:rPr lang="fi-FI" baseline="0"/>
              <a:t> etenemisestä + arviointi tehty näkyväksi. </a:t>
            </a:r>
            <a:endParaRPr lang="fi-FI"/>
          </a:p>
        </p:txBody>
      </p:sp>
      <p:sp>
        <p:nvSpPr>
          <p:cNvPr id="4" name="Dian numeron paikkamerkki 3"/>
          <p:cNvSpPr>
            <a:spLocks noGrp="1"/>
          </p:cNvSpPr>
          <p:nvPr>
            <p:ph type="sldNum" sz="quarter" idx="10"/>
          </p:nvPr>
        </p:nvSpPr>
        <p:spPr/>
        <p:txBody>
          <a:bodyPr/>
          <a:lstStyle/>
          <a:p>
            <a:pPr>
              <a:defRPr/>
            </a:pPr>
            <a:fld id="{7DE0B408-607A-1A43-BB5E-0F0E91DDDEF1}" type="slidenum">
              <a:rPr lang="fi-FI" smtClean="0"/>
              <a:pPr>
                <a:defRPr/>
              </a:pPr>
              <a:t>21</a:t>
            </a:fld>
            <a:endParaRPr lang="fi-FI"/>
          </a:p>
        </p:txBody>
      </p:sp>
    </p:spTree>
    <p:extLst>
      <p:ext uri="{BB962C8B-B14F-4D97-AF65-F5344CB8AC3E}">
        <p14:creationId xmlns:p14="http://schemas.microsoft.com/office/powerpoint/2010/main" val="2859243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
    <p:spTree>
      <p:nvGrpSpPr>
        <p:cNvPr id="1" name=""/>
        <p:cNvGrpSpPr/>
        <p:nvPr/>
      </p:nvGrpSpPr>
      <p:grpSpPr>
        <a:xfrm>
          <a:off x="0" y="0"/>
          <a:ext cx="0" cy="0"/>
          <a:chOff x="0" y="0"/>
          <a:chExt cx="0" cy="0"/>
        </a:xfrm>
      </p:grpSpPr>
      <p:pic>
        <p:nvPicPr>
          <p:cNvPr id="4" name="Picture 6" descr="Aallokko merkki leikattu_rgb_55m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3900" y="4933950"/>
            <a:ext cx="2070100" cy="192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Kuva 12" descr="Jyväskylä_logo_web_iso.jpg"/>
          <p:cNvPicPr>
            <a:picLocks noChangeAspect="1"/>
          </p:cNvPicPr>
          <p:nvPr/>
        </p:nvPicPr>
        <p:blipFill>
          <a:blip r:embed="rId3">
            <a:extLst>
              <a:ext uri="{28A0092B-C50C-407E-A947-70E740481C1C}">
                <a14:useLocalDpi xmlns:a14="http://schemas.microsoft.com/office/drawing/2010/main" val="0"/>
              </a:ext>
            </a:extLst>
          </a:blip>
          <a:srcRect r="28867" b="6947"/>
          <a:stretch>
            <a:fillRect/>
          </a:stretch>
        </p:blipFill>
        <p:spPr bwMode="auto">
          <a:xfrm>
            <a:off x="3894138" y="5732463"/>
            <a:ext cx="304165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Kuva 8" descr="Jkl_yläpalkki_A4.pdf"/>
          <p:cNvPicPr>
            <a:picLocks noChangeAspect="1"/>
          </p:cNvPicPr>
          <p:nvPr/>
        </p:nvPicPr>
        <p:blipFill>
          <a:blip r:embed="rId4">
            <a:extLst>
              <a:ext uri="{28A0092B-C50C-407E-A947-70E740481C1C}">
                <a14:useLocalDpi xmlns:a14="http://schemas.microsoft.com/office/drawing/2010/main" val="0"/>
              </a:ext>
            </a:extLst>
          </a:blip>
          <a:srcRect t="1360" r="1741" b="94539"/>
          <a:stretch>
            <a:fillRect/>
          </a:stretch>
        </p:blipFill>
        <p:spPr bwMode="auto">
          <a:xfrm>
            <a:off x="0" y="0"/>
            <a:ext cx="914400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685800" y="1034890"/>
            <a:ext cx="7772400" cy="1470025"/>
          </a:xfrm>
        </p:spPr>
        <p:txBody>
          <a:bodyPr/>
          <a:lstStyle/>
          <a:p>
            <a:r>
              <a:rPr lang="fi-FI" smtClean="0"/>
              <a:t>Muokkaa perustyyl. napsautt.</a:t>
            </a:r>
            <a:endParaRPr lang="fi-FI" dirty="0"/>
          </a:p>
        </p:txBody>
      </p:sp>
      <p:sp>
        <p:nvSpPr>
          <p:cNvPr id="3" name="Alaotsikko 2"/>
          <p:cNvSpPr>
            <a:spLocks noGrp="1"/>
          </p:cNvSpPr>
          <p:nvPr>
            <p:ph type="subTitle" idx="1"/>
          </p:nvPr>
        </p:nvSpPr>
        <p:spPr>
          <a:xfrm>
            <a:off x="1371600" y="2519205"/>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yksen paikkamerkki 3"/>
          <p:cNvSpPr>
            <a:spLocks noGrp="1"/>
          </p:cNvSpPr>
          <p:nvPr>
            <p:ph type="dt" sz="half" idx="10"/>
          </p:nvPr>
        </p:nvSpPr>
        <p:spPr/>
        <p:txBody>
          <a:bodyPr/>
          <a:lstStyle>
            <a:lvl1pPr>
              <a:defRPr sz="1000">
                <a:latin typeface="Arial"/>
                <a:cs typeface="Arial"/>
              </a:defRPr>
            </a:lvl1pPr>
          </a:lstStyle>
          <a:p>
            <a:pPr>
              <a:defRPr/>
            </a:pPr>
            <a:fld id="{5556E9DB-BB59-E042-B6EF-8E8E2E47C700}" type="datetime1">
              <a:rPr lang="fi-FI"/>
              <a:pPr>
                <a:defRPr/>
              </a:pPr>
              <a:t>14.5.2019</a:t>
            </a:fld>
            <a:endParaRPr lang="fi-FI" dirty="0"/>
          </a:p>
        </p:txBody>
      </p:sp>
    </p:spTree>
    <p:extLst>
      <p:ext uri="{BB962C8B-B14F-4D97-AF65-F5344CB8AC3E}">
        <p14:creationId xmlns:p14="http://schemas.microsoft.com/office/powerpoint/2010/main" val="319382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säsivu">
    <p:spTree>
      <p:nvGrpSpPr>
        <p:cNvPr id="1" name=""/>
        <p:cNvGrpSpPr/>
        <p:nvPr/>
      </p:nvGrpSpPr>
      <p:grpSpPr>
        <a:xfrm>
          <a:off x="0" y="0"/>
          <a:ext cx="0" cy="0"/>
          <a:chOff x="0" y="0"/>
          <a:chExt cx="0" cy="0"/>
        </a:xfrm>
      </p:grpSpPr>
      <p:pic>
        <p:nvPicPr>
          <p:cNvPr id="4" name="Picture 6" descr="Aallokko merkki leikattu_rgb_55m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016625"/>
            <a:ext cx="904875" cy="84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Kuva 9" descr="Jyväskylä_logo_mv.pdf"/>
          <p:cNvPicPr>
            <a:picLocks noChangeAspect="1"/>
          </p:cNvPicPr>
          <p:nvPr/>
        </p:nvPicPr>
        <p:blipFill>
          <a:blip r:embed="rId3">
            <a:extLst>
              <a:ext uri="{28A0092B-C50C-407E-A947-70E740481C1C}">
                <a14:useLocalDpi xmlns:a14="http://schemas.microsoft.com/office/drawing/2010/main" val="0"/>
              </a:ext>
            </a:extLst>
          </a:blip>
          <a:srcRect t="26067" r="28769" b="17770"/>
          <a:stretch>
            <a:fillRect/>
          </a:stretch>
        </p:blipFill>
        <p:spPr bwMode="auto">
          <a:xfrm>
            <a:off x="6365875" y="6397625"/>
            <a:ext cx="1811338"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p:txBody>
          <a:bodyPr/>
          <a:lstStyle>
            <a:lvl1pPr>
              <a:defRPr sz="3800"/>
            </a:lvl1pPr>
          </a:lstStyle>
          <a:p>
            <a:r>
              <a:rPr lang="fi-FI" smtClean="0"/>
              <a:t>Muokkaa perustyyl. napsautt.</a:t>
            </a:r>
            <a:endParaRPr lang="fi-FI" dirty="0"/>
          </a:p>
        </p:txBody>
      </p:sp>
      <p:sp>
        <p:nvSpPr>
          <p:cNvPr id="3" name="Sisällön paikkamerkki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Päiväyksen paikkamerkki 3"/>
          <p:cNvSpPr>
            <a:spLocks noGrp="1"/>
          </p:cNvSpPr>
          <p:nvPr>
            <p:ph type="dt" sz="half" idx="10"/>
          </p:nvPr>
        </p:nvSpPr>
        <p:spPr/>
        <p:txBody>
          <a:bodyPr/>
          <a:lstStyle>
            <a:lvl1pPr>
              <a:defRPr sz="1000">
                <a:solidFill>
                  <a:srgbClr val="898989"/>
                </a:solidFill>
                <a:latin typeface="Arial"/>
                <a:cs typeface="Arial"/>
              </a:defRPr>
            </a:lvl1pPr>
          </a:lstStyle>
          <a:p>
            <a:pPr>
              <a:defRPr/>
            </a:pPr>
            <a:fld id="{6990B859-AA55-0E4E-8FF3-DCAAB9E887A6}" type="datetime1">
              <a:rPr lang="fi-FI"/>
              <a:pPr>
                <a:defRPr/>
              </a:pPr>
              <a:t>14.5.2019</a:t>
            </a:fld>
            <a:endParaRPr lang="fi-FI" dirty="0"/>
          </a:p>
        </p:txBody>
      </p:sp>
      <p:sp>
        <p:nvSpPr>
          <p:cNvPr id="7" name="Alatunnisteen paikkamerkki 4"/>
          <p:cNvSpPr>
            <a:spLocks noGrp="1"/>
          </p:cNvSpPr>
          <p:nvPr>
            <p:ph type="ftr" sz="quarter" idx="11"/>
          </p:nvPr>
        </p:nvSpPr>
        <p:spPr/>
        <p:txBody>
          <a:bodyPr/>
          <a:lstStyle>
            <a:lvl1pPr algn="ctr" fontAlgn="auto">
              <a:spcBef>
                <a:spcPts val="0"/>
              </a:spcBef>
              <a:spcAft>
                <a:spcPts val="0"/>
              </a:spcAft>
              <a:defRPr sz="1000">
                <a:solidFill>
                  <a:schemeClr val="tx1">
                    <a:tint val="75000"/>
                  </a:schemeClr>
                </a:solidFill>
                <a:latin typeface="Arial"/>
                <a:ea typeface="+mn-ea"/>
                <a:cs typeface="Arial"/>
              </a:defRPr>
            </a:lvl1pPr>
          </a:lstStyle>
          <a:p>
            <a:pPr>
              <a:defRPr/>
            </a:pPr>
            <a:endParaRPr lang="fi-FI"/>
          </a:p>
        </p:txBody>
      </p:sp>
      <p:sp>
        <p:nvSpPr>
          <p:cNvPr id="8" name="Dian numeron paikkamerkki 5"/>
          <p:cNvSpPr>
            <a:spLocks noGrp="1"/>
          </p:cNvSpPr>
          <p:nvPr>
            <p:ph type="sldNum" sz="quarter" idx="12"/>
          </p:nvPr>
        </p:nvSpPr>
        <p:spPr/>
        <p:txBody>
          <a:bodyPr/>
          <a:lstStyle>
            <a:lvl1pPr algn="ctr">
              <a:defRPr sz="1000">
                <a:solidFill>
                  <a:srgbClr val="898989"/>
                </a:solidFill>
                <a:latin typeface="Arial"/>
                <a:cs typeface="Arial"/>
              </a:defRPr>
            </a:lvl1pPr>
          </a:lstStyle>
          <a:p>
            <a:pPr>
              <a:defRPr/>
            </a:pPr>
            <a:fld id="{F52DF7F1-61BF-4D4A-A3A4-FC1457762D92}" type="slidenum">
              <a:rPr lang="fi-FI"/>
              <a:pPr>
                <a:defRPr/>
              </a:pPr>
              <a:t>‹#›</a:t>
            </a:fld>
            <a:endParaRPr lang="fi-FI" dirty="0"/>
          </a:p>
        </p:txBody>
      </p:sp>
    </p:spTree>
    <p:extLst>
      <p:ext uri="{BB962C8B-B14F-4D97-AF65-F5344CB8AC3E}">
        <p14:creationId xmlns:p14="http://schemas.microsoft.com/office/powerpoint/2010/main" val="349887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sivu 2 palstaa">
    <p:spTree>
      <p:nvGrpSpPr>
        <p:cNvPr id="1" name=""/>
        <p:cNvGrpSpPr/>
        <p:nvPr/>
      </p:nvGrpSpPr>
      <p:grpSpPr>
        <a:xfrm>
          <a:off x="0" y="0"/>
          <a:ext cx="0" cy="0"/>
          <a:chOff x="0" y="0"/>
          <a:chExt cx="0" cy="0"/>
        </a:xfrm>
      </p:grpSpPr>
      <p:pic>
        <p:nvPicPr>
          <p:cNvPr id="5" name="Picture 6" descr="Aallokko merkki leikattu_rgb_55m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016625"/>
            <a:ext cx="904875" cy="84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Kuva 9" descr="Jyväskylä_logo_mv.pdf"/>
          <p:cNvPicPr>
            <a:picLocks noChangeAspect="1"/>
          </p:cNvPicPr>
          <p:nvPr/>
        </p:nvPicPr>
        <p:blipFill>
          <a:blip r:embed="rId3">
            <a:extLst>
              <a:ext uri="{28A0092B-C50C-407E-A947-70E740481C1C}">
                <a14:useLocalDpi xmlns:a14="http://schemas.microsoft.com/office/drawing/2010/main" val="0"/>
              </a:ext>
            </a:extLst>
          </a:blip>
          <a:srcRect t="26067" r="28769" b="17770"/>
          <a:stretch>
            <a:fillRect/>
          </a:stretch>
        </p:blipFill>
        <p:spPr bwMode="auto">
          <a:xfrm>
            <a:off x="6365875" y="6397625"/>
            <a:ext cx="1811338"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p:txBody>
          <a:bodyPr/>
          <a:lstStyle>
            <a:lvl1pPr>
              <a:defRPr sz="3800"/>
            </a:lvl1pPr>
          </a:lstStyle>
          <a:p>
            <a:r>
              <a:rPr lang="fi-FI" smtClean="0"/>
              <a:t>Muokkaa perustyyl. napsautt.</a:t>
            </a:r>
            <a:endParaRPr lang="fi-FI" dirty="0"/>
          </a:p>
        </p:txBody>
      </p:sp>
      <p:sp>
        <p:nvSpPr>
          <p:cNvPr id="3" name="Sisällön paikkamerkki 2"/>
          <p:cNvSpPr>
            <a:spLocks noGrp="1"/>
          </p:cNvSpPr>
          <p:nvPr>
            <p:ph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Sisällön paikkamerkki 2"/>
          <p:cNvSpPr>
            <a:spLocks noGrp="1"/>
          </p:cNvSpPr>
          <p:nvPr>
            <p:ph idx="13"/>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yksen paikkamerkki 3"/>
          <p:cNvSpPr>
            <a:spLocks noGrp="1"/>
          </p:cNvSpPr>
          <p:nvPr>
            <p:ph type="dt" sz="half" idx="14"/>
          </p:nvPr>
        </p:nvSpPr>
        <p:spPr/>
        <p:txBody>
          <a:bodyPr/>
          <a:lstStyle>
            <a:lvl1pPr>
              <a:defRPr sz="1000">
                <a:solidFill>
                  <a:srgbClr val="898989"/>
                </a:solidFill>
                <a:latin typeface="Arial"/>
                <a:cs typeface="Arial"/>
              </a:defRPr>
            </a:lvl1pPr>
          </a:lstStyle>
          <a:p>
            <a:pPr>
              <a:defRPr/>
            </a:pPr>
            <a:fld id="{10FE2DCB-CF67-4D4C-9228-A4AD9F9E46A9}" type="datetime1">
              <a:rPr lang="fi-FI"/>
              <a:pPr>
                <a:defRPr/>
              </a:pPr>
              <a:t>14.5.2019</a:t>
            </a:fld>
            <a:endParaRPr lang="fi-FI" dirty="0"/>
          </a:p>
        </p:txBody>
      </p:sp>
      <p:sp>
        <p:nvSpPr>
          <p:cNvPr id="8" name="Alatunnisteen paikkamerkki 4"/>
          <p:cNvSpPr>
            <a:spLocks noGrp="1"/>
          </p:cNvSpPr>
          <p:nvPr>
            <p:ph type="ftr" sz="quarter" idx="15"/>
          </p:nvPr>
        </p:nvSpPr>
        <p:spPr/>
        <p:txBody>
          <a:bodyPr/>
          <a:lstStyle>
            <a:lvl1pPr algn="ctr" fontAlgn="auto">
              <a:spcBef>
                <a:spcPts val="0"/>
              </a:spcBef>
              <a:spcAft>
                <a:spcPts val="0"/>
              </a:spcAft>
              <a:defRPr sz="1000">
                <a:solidFill>
                  <a:schemeClr val="tx1">
                    <a:tint val="75000"/>
                  </a:schemeClr>
                </a:solidFill>
                <a:latin typeface="Arial"/>
                <a:ea typeface="+mn-ea"/>
                <a:cs typeface="Arial"/>
              </a:defRPr>
            </a:lvl1pPr>
          </a:lstStyle>
          <a:p>
            <a:pPr>
              <a:defRPr/>
            </a:pPr>
            <a:endParaRPr lang="fi-FI"/>
          </a:p>
        </p:txBody>
      </p:sp>
      <p:sp>
        <p:nvSpPr>
          <p:cNvPr id="9" name="Dian numeron paikkamerkki 5"/>
          <p:cNvSpPr>
            <a:spLocks noGrp="1"/>
          </p:cNvSpPr>
          <p:nvPr>
            <p:ph type="sldNum" sz="quarter" idx="16"/>
          </p:nvPr>
        </p:nvSpPr>
        <p:spPr/>
        <p:txBody>
          <a:bodyPr/>
          <a:lstStyle>
            <a:lvl1pPr algn="ctr">
              <a:defRPr sz="1000">
                <a:solidFill>
                  <a:srgbClr val="898989"/>
                </a:solidFill>
                <a:latin typeface="Arial"/>
                <a:cs typeface="Arial"/>
              </a:defRPr>
            </a:lvl1pPr>
          </a:lstStyle>
          <a:p>
            <a:pPr>
              <a:defRPr/>
            </a:pPr>
            <a:fld id="{2AC9CF3C-9A01-0649-AA76-A595CF1BDF40}" type="slidenum">
              <a:rPr lang="fi-FI"/>
              <a:pPr>
                <a:defRPr/>
              </a:pPr>
              <a:t>‹#›</a:t>
            </a:fld>
            <a:endParaRPr lang="fi-FI" dirty="0"/>
          </a:p>
        </p:txBody>
      </p:sp>
    </p:spTree>
    <p:extLst>
      <p:ext uri="{BB962C8B-B14F-4D97-AF65-F5344CB8AC3E}">
        <p14:creationId xmlns:p14="http://schemas.microsoft.com/office/powerpoint/2010/main" val="139776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4" name="Picture 8" descr="Kuvapohja_Jkl_vär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1428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kstin paikkamerkki 2"/>
          <p:cNvSpPr>
            <a:spLocks noGrp="1"/>
          </p:cNvSpPr>
          <p:nvPr>
            <p:ph type="body" idx="1"/>
          </p:nvPr>
        </p:nvSpPr>
        <p:spPr>
          <a:xfrm>
            <a:off x="722313" y="1225176"/>
            <a:ext cx="7772400" cy="940574"/>
          </a:xfrm>
        </p:spPr>
        <p:txBody>
          <a:bodyPr anchor="b"/>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11" name="Otsikko 1"/>
          <p:cNvSpPr>
            <a:spLocks noGrp="1"/>
          </p:cNvSpPr>
          <p:nvPr>
            <p:ph type="title"/>
          </p:nvPr>
        </p:nvSpPr>
        <p:spPr>
          <a:xfrm>
            <a:off x="722313" y="2434688"/>
            <a:ext cx="7772400" cy="1362075"/>
          </a:xfrm>
        </p:spPr>
        <p:txBody>
          <a:bodyPr anchor="t"/>
          <a:lstStyle>
            <a:lvl1pPr algn="ctr">
              <a:defRPr sz="4000" b="0" i="0" cap="none"/>
            </a:lvl1pPr>
          </a:lstStyle>
          <a:p>
            <a:r>
              <a:rPr lang="fi-FI" smtClean="0"/>
              <a:t>Muokkaa perustyyl. napsautt.</a:t>
            </a:r>
            <a:endParaRPr lang="fi-FI" dirty="0"/>
          </a:p>
        </p:txBody>
      </p:sp>
      <p:sp>
        <p:nvSpPr>
          <p:cNvPr id="5" name="Päiväyksen paikkamerkki 3"/>
          <p:cNvSpPr>
            <a:spLocks noGrp="1"/>
          </p:cNvSpPr>
          <p:nvPr>
            <p:ph type="dt" sz="half" idx="10"/>
          </p:nvPr>
        </p:nvSpPr>
        <p:spPr/>
        <p:txBody>
          <a:bodyPr/>
          <a:lstStyle>
            <a:lvl1pPr>
              <a:defRPr/>
            </a:lvl1pPr>
          </a:lstStyle>
          <a:p>
            <a:pPr>
              <a:defRPr/>
            </a:pPr>
            <a:fld id="{94FCDE60-39F7-9448-9ED9-1FBC88A85563}" type="datetime1">
              <a:rPr lang="fi-FI"/>
              <a:pPr>
                <a:defRPr/>
              </a:pPr>
              <a:t>14.5.2019</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8A27463E-2174-9242-AA9A-FCC383611101}" type="slidenum">
              <a:rPr lang="fi-FI"/>
              <a:pPr>
                <a:defRPr/>
              </a:pPr>
              <a:t>‹#›</a:t>
            </a:fld>
            <a:endParaRPr lang="fi-FI"/>
          </a:p>
        </p:txBody>
      </p:sp>
    </p:spTree>
    <p:extLst>
      <p:ext uri="{BB962C8B-B14F-4D97-AF65-F5344CB8AC3E}">
        <p14:creationId xmlns:p14="http://schemas.microsoft.com/office/powerpoint/2010/main" val="233267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iso kuva tai taulukko">
    <p:spTree>
      <p:nvGrpSpPr>
        <p:cNvPr id="1" name=""/>
        <p:cNvGrpSpPr/>
        <p:nvPr/>
      </p:nvGrpSpPr>
      <p:grpSpPr>
        <a:xfrm>
          <a:off x="0" y="0"/>
          <a:ext cx="0" cy="0"/>
          <a:chOff x="0" y="0"/>
          <a:chExt cx="0" cy="0"/>
        </a:xfrm>
      </p:grpSpPr>
      <p:sp>
        <p:nvSpPr>
          <p:cNvPr id="2" name="Päiväyksen paikkamerkki 3"/>
          <p:cNvSpPr>
            <a:spLocks noGrp="1"/>
          </p:cNvSpPr>
          <p:nvPr>
            <p:ph type="dt" sz="half" idx="10"/>
          </p:nvPr>
        </p:nvSpPr>
        <p:spPr/>
        <p:txBody>
          <a:bodyPr/>
          <a:lstStyle>
            <a:lvl1pPr>
              <a:defRPr/>
            </a:lvl1pPr>
          </a:lstStyle>
          <a:p>
            <a:pPr>
              <a:defRPr/>
            </a:pPr>
            <a:fld id="{BCCB9A3A-DE49-0646-9AD7-2388BF193C35}" type="datetime1">
              <a:rPr lang="fi-FI"/>
              <a:pPr>
                <a:defRPr/>
              </a:pPr>
              <a:t>14.5.2019</a:t>
            </a:fld>
            <a:endParaRPr lang="fi-FI"/>
          </a:p>
        </p:txBody>
      </p:sp>
      <p:sp>
        <p:nvSpPr>
          <p:cNvPr id="3" name="Alatunnisteen paikkamerkki 4"/>
          <p:cNvSpPr>
            <a:spLocks noGrp="1"/>
          </p:cNvSpPr>
          <p:nvPr>
            <p:ph type="ftr" sz="quarter" idx="11"/>
          </p:nvPr>
        </p:nvSpPr>
        <p:spPr>
          <a:ln/>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F296F2CB-7913-A149-9E78-AC0E5883D57D}" type="slidenum">
              <a:rPr lang="fi-FI"/>
              <a:pPr>
                <a:defRPr/>
              </a:pPr>
              <a:t>‹#›</a:t>
            </a:fld>
            <a:endParaRPr lang="fi-FI"/>
          </a:p>
        </p:txBody>
      </p:sp>
    </p:spTree>
    <p:extLst>
      <p:ext uri="{BB962C8B-B14F-4D97-AF65-F5344CB8AC3E}">
        <p14:creationId xmlns:p14="http://schemas.microsoft.com/office/powerpoint/2010/main" val="408149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800"/>
            </a:lvl1pPr>
          </a:lstStyle>
          <a:p>
            <a:r>
              <a:rPr lang="fi-FI" smtClean="0"/>
              <a:t>Muokkaa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10E5E428-6E76-9A4B-ADE9-8A5436A12C9E}" type="datetime1">
              <a:rPr lang="fi-FI"/>
              <a:pPr>
                <a:defRPr/>
              </a:pPr>
              <a:t>14.5.2019</a:t>
            </a:fld>
            <a:endParaRPr lang="fi-FI"/>
          </a:p>
        </p:txBody>
      </p:sp>
      <p:sp>
        <p:nvSpPr>
          <p:cNvPr id="4" name="Alatunnisteen paikkamerkki 4"/>
          <p:cNvSpPr>
            <a:spLocks noGrp="1"/>
          </p:cNvSpPr>
          <p:nvPr>
            <p:ph type="ftr" sz="quarter" idx="11"/>
          </p:nvPr>
        </p:nvSpPr>
        <p:spPr>
          <a:ln/>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04CB674B-9DDC-6440-93C2-52A8BF43E67F}" type="slidenum">
              <a:rPr lang="fi-FI"/>
              <a:pPr>
                <a:defRPr/>
              </a:pPr>
              <a:t>‹#›</a:t>
            </a:fld>
            <a:endParaRPr lang="fi-FI"/>
          </a:p>
        </p:txBody>
      </p:sp>
    </p:spTree>
    <p:extLst>
      <p:ext uri="{BB962C8B-B14F-4D97-AF65-F5344CB8AC3E}">
        <p14:creationId xmlns:p14="http://schemas.microsoft.com/office/powerpoint/2010/main" val="295611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Tyhjä, iso kuva tai taulu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55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0" y="0"/>
            <a:ext cx="4314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4"/>
          <p:cNvSpPr/>
          <p:nvPr/>
        </p:nvSpPr>
        <p:spPr>
          <a:xfrm>
            <a:off x="1" y="58835"/>
            <a:ext cx="4313625"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667900"/>
            <a:ext cx="3706500" cy="33452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667900"/>
            <a:ext cx="4166400" cy="5464800"/>
          </a:xfrm>
          <a:prstGeom prst="rect">
            <a:avLst/>
          </a:prstGeom>
        </p:spPr>
        <p:txBody>
          <a:bodyPr spcFirstLastPara="1" wrap="square" lIns="91425" tIns="91425" rIns="91425" bIns="91425" anchor="t" anchorCtr="0"/>
          <a:lstStyle>
            <a:lvl1pPr marL="457189" lvl="0" indent="-311142">
              <a:spcBef>
                <a:spcPts val="0"/>
              </a:spcBef>
              <a:spcAft>
                <a:spcPts val="0"/>
              </a:spcAft>
              <a:buSzPts val="1300"/>
              <a:buChar char="●"/>
              <a:defRPr/>
            </a:lvl1pPr>
            <a:lvl2pPr marL="914378" lvl="1" indent="-298442">
              <a:spcBef>
                <a:spcPts val="1600"/>
              </a:spcBef>
              <a:spcAft>
                <a:spcPts val="0"/>
              </a:spcAft>
              <a:buSzPts val="1100"/>
              <a:buChar char="○"/>
              <a:defRPr/>
            </a:lvl2pPr>
            <a:lvl3pPr marL="1371566" lvl="2" indent="-298442">
              <a:spcBef>
                <a:spcPts val="1600"/>
              </a:spcBef>
              <a:spcAft>
                <a:spcPts val="0"/>
              </a:spcAft>
              <a:buSzPts val="1100"/>
              <a:buChar char="■"/>
              <a:defRPr/>
            </a:lvl3pPr>
            <a:lvl4pPr marL="1828754" lvl="3" indent="-298442">
              <a:spcBef>
                <a:spcPts val="1600"/>
              </a:spcBef>
              <a:spcAft>
                <a:spcPts val="0"/>
              </a:spcAft>
              <a:buSzPts val="1100"/>
              <a:buChar char="●"/>
              <a:defRPr/>
            </a:lvl4pPr>
            <a:lvl5pPr marL="2285943" lvl="4" indent="-298442">
              <a:spcBef>
                <a:spcPts val="1600"/>
              </a:spcBef>
              <a:spcAft>
                <a:spcPts val="0"/>
              </a:spcAft>
              <a:buSzPts val="1100"/>
              <a:buChar char="○"/>
              <a:defRPr/>
            </a:lvl5pPr>
            <a:lvl6pPr marL="2743132" lvl="5" indent="-298442">
              <a:spcBef>
                <a:spcPts val="1600"/>
              </a:spcBef>
              <a:spcAft>
                <a:spcPts val="0"/>
              </a:spcAft>
              <a:buSzPts val="1100"/>
              <a:buChar char="■"/>
              <a:defRPr/>
            </a:lvl6pPr>
            <a:lvl7pPr marL="3200320" lvl="6" indent="-298442">
              <a:spcBef>
                <a:spcPts val="1600"/>
              </a:spcBef>
              <a:spcAft>
                <a:spcPts val="0"/>
              </a:spcAft>
              <a:buSzPts val="1100"/>
              <a:buChar char="●"/>
              <a:defRPr/>
            </a:lvl7pPr>
            <a:lvl8pPr marL="3657509" lvl="7" indent="-298442">
              <a:spcBef>
                <a:spcPts val="1600"/>
              </a:spcBef>
              <a:spcAft>
                <a:spcPts val="0"/>
              </a:spcAft>
              <a:buSzPts val="1100"/>
              <a:buChar char="○"/>
              <a:defRPr/>
            </a:lvl8pPr>
            <a:lvl9pPr marL="4114697" lvl="8" indent="-298442">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51649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i-FI"/>
              <a:t>Muokkaa perustyylejä osoitt.</a:t>
            </a:r>
          </a:p>
        </p:txBody>
      </p:sp>
      <p:sp>
        <p:nvSpPr>
          <p:cNvPr id="1027" name="Tekstin paikkamerkki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2"/>
          </p:nvPr>
        </p:nvSpPr>
        <p:spPr>
          <a:xfrm>
            <a:off x="146050" y="6429375"/>
            <a:ext cx="128587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BAB8813E-FD90-9047-A49F-33682ED6006F}" type="datetime1">
              <a:rPr lang="fi-FI"/>
              <a:pPr>
                <a:defRPr/>
              </a:pPr>
              <a:t>14.5.2019</a:t>
            </a:fld>
            <a:endParaRPr lang="fi-FI"/>
          </a:p>
        </p:txBody>
      </p:sp>
      <p:sp>
        <p:nvSpPr>
          <p:cNvPr id="5" name="Alatunnisteen paikkamerkki 4"/>
          <p:cNvSpPr>
            <a:spLocks noGrp="1"/>
          </p:cNvSpPr>
          <p:nvPr>
            <p:ph type="ftr" sz="quarter" idx="3"/>
          </p:nvPr>
        </p:nvSpPr>
        <p:spPr>
          <a:xfrm>
            <a:off x="1563688" y="6429375"/>
            <a:ext cx="2895600" cy="365125"/>
          </a:xfrm>
          <a:prstGeom prst="rect">
            <a:avLst/>
          </a:prstGeom>
          <a:ln>
            <a:noFill/>
          </a:ln>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a:p>
        </p:txBody>
      </p:sp>
      <p:sp>
        <p:nvSpPr>
          <p:cNvPr id="6" name="Dian numeron paikkamerkki 5"/>
          <p:cNvSpPr>
            <a:spLocks noGrp="1"/>
          </p:cNvSpPr>
          <p:nvPr>
            <p:ph type="sldNum" sz="quarter" idx="4"/>
          </p:nvPr>
        </p:nvSpPr>
        <p:spPr>
          <a:xfrm>
            <a:off x="4565650" y="6429375"/>
            <a:ext cx="1498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fld id="{A1CCC5DA-184C-0541-B408-6671D40D68D0}"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1" r:id="rId5"/>
    <p:sldLayoutId id="2147483752" r:id="rId6"/>
    <p:sldLayoutId id="2147483757" r:id="rId7"/>
    <p:sldLayoutId id="2147483758" r:id="rId8"/>
  </p:sldLayoutIdLst>
  <p:hf hdr="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eda.net/jyvaskyla/pok/pkl/koulutusmateriaaleja/opettajat/veso/2l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Otsikko 1"/>
          <p:cNvSpPr>
            <a:spLocks noGrp="1"/>
          </p:cNvSpPr>
          <p:nvPr>
            <p:ph type="ctrTitle"/>
          </p:nvPr>
        </p:nvSpPr>
        <p:spPr>
          <a:xfrm>
            <a:off x="729085" y="2301143"/>
            <a:ext cx="7772400" cy="1470025"/>
          </a:xfrm>
        </p:spPr>
        <p:txBody>
          <a:bodyPr/>
          <a:lstStyle/>
          <a:p>
            <a:pPr eaLnBrk="1" hangingPunct="1"/>
            <a:r>
              <a:rPr lang="fi-FI" dirty="0" smtClean="0">
                <a:latin typeface="Arial" charset="0"/>
                <a:ea typeface="ＭＳ Ｐゴシック" charset="0"/>
              </a:rPr>
              <a:t>Tavoitteisiin perustuva vuosisuunnittelu</a:t>
            </a:r>
            <a:endParaRPr lang="fi-FI" dirty="0">
              <a:latin typeface="Arial" charset="0"/>
              <a:ea typeface="ＭＳ Ｐゴシック" charset="0"/>
            </a:endParaRPr>
          </a:p>
        </p:txBody>
      </p:sp>
      <p:sp>
        <p:nvSpPr>
          <p:cNvPr id="9219" name="Päivämäärän paikkamerkki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B3AC73-68FD-504F-817D-BD5F0789C3EA}" type="datetime1">
              <a:rPr lang="fi-FI" sz="1000">
                <a:solidFill>
                  <a:srgbClr val="898989"/>
                </a:solidFill>
                <a:cs typeface="Arial" charset="0"/>
              </a:rPr>
              <a:pPr eaLnBrk="1" hangingPunct="1"/>
              <a:t>14.5.2019</a:t>
            </a:fld>
            <a:endParaRPr lang="fi-FI" sz="1000">
              <a:solidFill>
                <a:srgbClr val="898989"/>
              </a:solidFill>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a:p>
        </p:txBody>
      </p:sp>
      <p:sp>
        <p:nvSpPr>
          <p:cNvPr id="3" name="Otsikko 2"/>
          <p:cNvSpPr>
            <a:spLocks noGrp="1"/>
          </p:cNvSpPr>
          <p:nvPr>
            <p:ph type="title"/>
          </p:nvPr>
        </p:nvSpPr>
        <p:spPr/>
        <p:txBody>
          <a:bodyPr/>
          <a:lstStyle/>
          <a:p>
            <a:r>
              <a:rPr lang="fi-FI" dirty="0" smtClean="0"/>
              <a:t>Esimerkki oppiainekohtaisesta suunnittelusta</a:t>
            </a:r>
            <a:endParaRPr lang="fi-FI" dirty="0"/>
          </a:p>
        </p:txBody>
      </p:sp>
      <p:sp>
        <p:nvSpPr>
          <p:cNvPr id="4" name="Päivämäärän paikkamerkki 3"/>
          <p:cNvSpPr>
            <a:spLocks noGrp="1"/>
          </p:cNvSpPr>
          <p:nvPr>
            <p:ph type="dt" sz="half" idx="10"/>
          </p:nvPr>
        </p:nvSpPr>
        <p:spPr/>
        <p:txBody>
          <a:bodyPr/>
          <a:lstStyle/>
          <a:p>
            <a:pPr>
              <a:defRPr/>
            </a:pPr>
            <a:fld id="{94FCDE60-39F7-9448-9ED9-1FBC88A85563}" type="datetime1">
              <a:rPr lang="fi-FI" smtClean="0"/>
              <a:pPr>
                <a:defRPr/>
              </a:pPr>
              <a:t>14.5.2019</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8A27463E-2174-9242-AA9A-FCC383611101}" type="slidenum">
              <a:rPr lang="fi-FI" smtClean="0"/>
              <a:pPr>
                <a:defRPr/>
              </a:pPr>
              <a:t>10</a:t>
            </a:fld>
            <a:endParaRPr lang="fi-FI"/>
          </a:p>
        </p:txBody>
      </p:sp>
    </p:spTree>
    <p:extLst>
      <p:ext uri="{BB962C8B-B14F-4D97-AF65-F5344CB8AC3E}">
        <p14:creationId xmlns:p14="http://schemas.microsoft.com/office/powerpoint/2010/main" val="50913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0850" y="1275608"/>
            <a:ext cx="8229600" cy="1143000"/>
          </a:xfrm>
        </p:spPr>
        <p:txBody>
          <a:bodyPr/>
          <a:lstStyle/>
          <a:p>
            <a:r>
              <a:rPr lang="fi-FI" dirty="0" smtClean="0"/>
              <a:t>UE vuosisuunnitelma 8. </a:t>
            </a:r>
            <a:r>
              <a:rPr lang="fi-FI" dirty="0" err="1" smtClean="0"/>
              <a:t>lk</a:t>
            </a:r>
            <a:r>
              <a:rPr lang="fi-FI" dirty="0" smtClean="0"/>
              <a:t> 2019 - 2020</a:t>
            </a:r>
            <a:endParaRPr lang="fi-FI" dirty="0"/>
          </a:p>
        </p:txBody>
      </p:sp>
      <p:sp>
        <p:nvSpPr>
          <p:cNvPr id="3" name="Sisällön paikkamerkki 2"/>
          <p:cNvSpPr>
            <a:spLocks noGrp="1"/>
          </p:cNvSpPr>
          <p:nvPr>
            <p:ph idx="1"/>
          </p:nvPr>
        </p:nvSpPr>
        <p:spPr>
          <a:xfrm>
            <a:off x="457200" y="3181463"/>
            <a:ext cx="8229600" cy="2944700"/>
          </a:xfrm>
        </p:spPr>
        <p:txBody>
          <a:bodyPr/>
          <a:lstStyle/>
          <a:p>
            <a:r>
              <a:rPr lang="fi-FI" dirty="0" smtClean="0"/>
              <a:t>Tavoitteet, sisällöt, arviointi</a:t>
            </a:r>
            <a:endParaRPr lang="fi-FI"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11</a:t>
            </a:fld>
            <a:endParaRPr lang="fi-FI" dirty="0"/>
          </a:p>
        </p:txBody>
      </p:sp>
    </p:spTree>
    <p:extLst>
      <p:ext uri="{BB962C8B-B14F-4D97-AF65-F5344CB8AC3E}">
        <p14:creationId xmlns:p14="http://schemas.microsoft.com/office/powerpoint/2010/main" val="61523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1358175"/>
            <a:ext cx="3706500" cy="2508900"/>
          </a:xfrm>
          <a:prstGeom prst="rect">
            <a:avLst/>
          </a:prstGeom>
        </p:spPr>
        <p:txBody>
          <a:bodyPr spcFirstLastPara="1" vert="horz" wrap="square" lIns="91425" tIns="91425" rIns="91425" bIns="91425" numCol="1" rtlCol="0" anchor="t" anchorCtr="0" compatLnSpc="1">
            <a:prstTxWarp prst="textNoShape">
              <a:avLst/>
            </a:prstTxWarp>
            <a:noAutofit/>
          </a:bodyPr>
          <a:lstStyle/>
          <a:p>
            <a:r>
              <a:rPr lang="fi" dirty="0"/>
              <a:t>Vuosiluokkaistetut tavoitteet</a:t>
            </a:r>
            <a:endParaRPr dirty="0"/>
          </a:p>
        </p:txBody>
      </p:sp>
      <p:sp>
        <p:nvSpPr>
          <p:cNvPr id="71" name="Google Shape;71;p14"/>
          <p:cNvSpPr txBox="1">
            <a:spLocks noGrp="1"/>
          </p:cNvSpPr>
          <p:nvPr>
            <p:ph type="body" idx="1"/>
          </p:nvPr>
        </p:nvSpPr>
        <p:spPr>
          <a:xfrm>
            <a:off x="4644675" y="1358175"/>
            <a:ext cx="4166400" cy="4098600"/>
          </a:xfrm>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buNone/>
            </a:pPr>
            <a:r>
              <a:rPr lang="fi"/>
              <a:t>T1</a:t>
            </a:r>
            <a:endParaRPr/>
          </a:p>
          <a:p>
            <a:pPr marL="0" indent="0">
              <a:spcBef>
                <a:spcPts val="1600"/>
              </a:spcBef>
              <a:buNone/>
            </a:pPr>
            <a:r>
              <a:rPr lang="fi"/>
              <a:t>T2</a:t>
            </a:r>
            <a:endParaRPr/>
          </a:p>
          <a:p>
            <a:pPr marL="0" indent="0">
              <a:spcBef>
                <a:spcPts val="1600"/>
              </a:spcBef>
              <a:buNone/>
            </a:pPr>
            <a:r>
              <a:rPr lang="fi"/>
              <a:t>T4</a:t>
            </a:r>
            <a:endParaRPr/>
          </a:p>
          <a:p>
            <a:pPr marL="0" indent="0">
              <a:spcBef>
                <a:spcPts val="1600"/>
              </a:spcBef>
              <a:buNone/>
            </a:pPr>
            <a:r>
              <a:rPr lang="fi"/>
              <a:t>T8</a:t>
            </a:r>
            <a:endParaRPr/>
          </a:p>
          <a:p>
            <a:pPr marL="0" indent="0">
              <a:spcBef>
                <a:spcPts val="1600"/>
              </a:spcBef>
              <a:spcAft>
                <a:spcPts val="1600"/>
              </a:spcAft>
              <a:buNone/>
            </a:pPr>
            <a:r>
              <a:rPr lang="fi"/>
              <a:t>T10</a:t>
            </a:r>
            <a:endParaRPr/>
          </a:p>
        </p:txBody>
      </p:sp>
    </p:spTree>
    <p:extLst>
      <p:ext uri="{BB962C8B-B14F-4D97-AF65-F5344CB8AC3E}">
        <p14:creationId xmlns:p14="http://schemas.microsoft.com/office/powerpoint/2010/main" val="228239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1358175"/>
            <a:ext cx="3706500" cy="2508900"/>
          </a:xfrm>
          <a:prstGeom prst="rect">
            <a:avLst/>
          </a:prstGeom>
        </p:spPr>
        <p:txBody>
          <a:bodyPr spcFirstLastPara="1" vert="horz" wrap="square" lIns="91425" tIns="91425" rIns="91425" bIns="91425" numCol="1" rtlCol="0" anchor="t" anchorCtr="0" compatLnSpc="1">
            <a:prstTxWarp prst="textNoShape">
              <a:avLst/>
            </a:prstTxWarp>
            <a:noAutofit/>
          </a:bodyPr>
          <a:lstStyle/>
          <a:p>
            <a:r>
              <a:rPr lang="fi"/>
              <a:t>Sisällöt</a:t>
            </a:r>
            <a:endParaRPr/>
          </a:p>
        </p:txBody>
      </p:sp>
      <p:sp>
        <p:nvSpPr>
          <p:cNvPr id="77" name="Google Shape;77;p15"/>
          <p:cNvSpPr txBox="1">
            <a:spLocks noGrp="1"/>
          </p:cNvSpPr>
          <p:nvPr>
            <p:ph type="body" idx="1"/>
          </p:nvPr>
        </p:nvSpPr>
        <p:spPr>
          <a:xfrm>
            <a:off x="4644675" y="1358175"/>
            <a:ext cx="4166400" cy="4098600"/>
          </a:xfrm>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buClr>
                <a:schemeClr val="dk1"/>
              </a:buClr>
              <a:buSzPts val="1100"/>
              <a:buNone/>
            </a:pPr>
            <a:r>
              <a:rPr lang="fi" sz="1200" b="1">
                <a:solidFill>
                  <a:schemeClr val="dk1"/>
                </a:solidFill>
              </a:rPr>
              <a:t>S1 Suhde omaan uskontoon</a:t>
            </a:r>
            <a:endParaRPr sz="1200" b="1">
              <a:solidFill>
                <a:schemeClr val="dk1"/>
              </a:solidFill>
            </a:endParaRPr>
          </a:p>
          <a:p>
            <a:pPr marL="0" indent="0">
              <a:spcBef>
                <a:spcPts val="1600"/>
              </a:spcBef>
              <a:buClr>
                <a:schemeClr val="dk1"/>
              </a:buClr>
              <a:buSzPts val="1100"/>
              <a:buNone/>
            </a:pPr>
            <a:r>
              <a:rPr lang="fi" sz="1200">
                <a:solidFill>
                  <a:schemeClr val="dk1"/>
                </a:solidFill>
              </a:rPr>
              <a:t>Opetuksen sisältöjen valinnassa keskeistä on </a:t>
            </a:r>
            <a:r>
              <a:rPr lang="fi" sz="1200" b="1">
                <a:solidFill>
                  <a:schemeClr val="dk1"/>
                </a:solidFill>
              </a:rPr>
              <a:t>kristinusko eri puolilla maailmaa, painottaen nykytilannetta</a:t>
            </a:r>
            <a:r>
              <a:rPr lang="fi" sz="1200">
                <a:solidFill>
                  <a:schemeClr val="dk1"/>
                </a:solidFill>
              </a:rPr>
              <a:t>. </a:t>
            </a:r>
            <a:endParaRPr sz="1200">
              <a:solidFill>
                <a:schemeClr val="dk1"/>
              </a:solidFill>
            </a:endParaRPr>
          </a:p>
          <a:p>
            <a:pPr marL="0" indent="0">
              <a:spcBef>
                <a:spcPts val="1600"/>
              </a:spcBef>
              <a:buClr>
                <a:schemeClr val="dk1"/>
              </a:buClr>
              <a:buSzPts val="1100"/>
              <a:buNone/>
            </a:pPr>
            <a:r>
              <a:rPr lang="fi" sz="1200">
                <a:solidFill>
                  <a:schemeClr val="dk1"/>
                </a:solidFill>
              </a:rPr>
              <a:t>Käsiteltävät sisällöt</a:t>
            </a:r>
            <a:endParaRPr sz="1200">
              <a:solidFill>
                <a:schemeClr val="dk1"/>
              </a:solidFill>
            </a:endParaRPr>
          </a:p>
          <a:p>
            <a:pPr indent="-304793">
              <a:spcBef>
                <a:spcPts val="1600"/>
              </a:spcBef>
              <a:buClr>
                <a:schemeClr val="dk1"/>
              </a:buClr>
              <a:buSzPts val="1200"/>
            </a:pPr>
            <a:r>
              <a:rPr lang="fi" sz="1200">
                <a:solidFill>
                  <a:schemeClr val="dk1"/>
                </a:solidFill>
              </a:rPr>
              <a:t>Raamatun syntyhistoria, rakenne ja keskeinen sisältö</a:t>
            </a:r>
            <a:endParaRPr sz="1200">
              <a:solidFill>
                <a:schemeClr val="dk1"/>
              </a:solidFill>
            </a:endParaRPr>
          </a:p>
          <a:p>
            <a:pPr indent="-304793">
              <a:buClr>
                <a:schemeClr val="dk1"/>
              </a:buClr>
              <a:buSzPts val="1200"/>
            </a:pPr>
            <a:r>
              <a:rPr lang="fi" sz="1200">
                <a:solidFill>
                  <a:schemeClr val="dk1"/>
                </a:solidFill>
              </a:rPr>
              <a:t>Raamatun tutkimus- ja tulkintatapoja</a:t>
            </a:r>
            <a:endParaRPr sz="1200">
              <a:solidFill>
                <a:schemeClr val="dk1"/>
              </a:solidFill>
            </a:endParaRPr>
          </a:p>
          <a:p>
            <a:pPr indent="-304793">
              <a:buClr>
                <a:schemeClr val="dk1"/>
              </a:buClr>
              <a:buSzPts val="1200"/>
            </a:pPr>
            <a:r>
              <a:rPr lang="fi" sz="1200">
                <a:solidFill>
                  <a:schemeClr val="dk1"/>
                </a:solidFill>
              </a:rPr>
              <a:t>Kristinuskon synty ja leviäminen (käsitelty myös viidennellä ja kuudennella luokalla)</a:t>
            </a:r>
            <a:endParaRPr sz="1200">
              <a:solidFill>
                <a:schemeClr val="dk1"/>
              </a:solidFill>
            </a:endParaRPr>
          </a:p>
          <a:p>
            <a:pPr indent="-304793">
              <a:buClr>
                <a:schemeClr val="dk1"/>
              </a:buClr>
              <a:buSzPts val="1200"/>
            </a:pPr>
            <a:r>
              <a:rPr lang="fi" sz="1200">
                <a:solidFill>
                  <a:schemeClr val="dk1"/>
                </a:solidFill>
              </a:rPr>
              <a:t>Kristinuskon jakautuminen: Katolinen-, ortodoksinen- ja protestanttiset kirkot</a:t>
            </a:r>
            <a:endParaRPr sz="1200">
              <a:solidFill>
                <a:schemeClr val="dk1"/>
              </a:solidFill>
            </a:endParaRPr>
          </a:p>
          <a:p>
            <a:pPr indent="-304793">
              <a:buClr>
                <a:schemeClr val="dk1"/>
              </a:buClr>
              <a:buSzPts val="1200"/>
            </a:pPr>
            <a:r>
              <a:rPr lang="fi" sz="1200">
                <a:solidFill>
                  <a:schemeClr val="dk1"/>
                </a:solidFill>
              </a:rPr>
              <a:t>Kristilliset ja kristillisperäiset liikkeet</a:t>
            </a:r>
            <a:endParaRPr sz="1200">
              <a:solidFill>
                <a:schemeClr val="dk1"/>
              </a:solidFill>
            </a:endParaRPr>
          </a:p>
          <a:p>
            <a:pPr indent="-304793">
              <a:buClr>
                <a:schemeClr val="dk1"/>
              </a:buClr>
              <a:buSzPts val="1200"/>
            </a:pPr>
            <a:r>
              <a:rPr lang="fi" sz="1200">
                <a:solidFill>
                  <a:schemeClr val="dk1"/>
                </a:solidFill>
              </a:rPr>
              <a:t>Kirkkokuntien levinneisyys ja keskeiset opetukset</a:t>
            </a:r>
            <a:endParaRPr sz="1200">
              <a:solidFill>
                <a:schemeClr val="dk1"/>
              </a:solidFill>
            </a:endParaRPr>
          </a:p>
          <a:p>
            <a:pPr indent="-304793">
              <a:buClr>
                <a:schemeClr val="dk1"/>
              </a:buClr>
              <a:buSzPts val="1200"/>
            </a:pPr>
            <a:r>
              <a:rPr lang="fi" sz="1200">
                <a:solidFill>
                  <a:schemeClr val="dk1"/>
                </a:solidFill>
              </a:rPr>
              <a:t>Kristinusko Suomessa</a:t>
            </a:r>
            <a:endParaRPr sz="1200">
              <a:solidFill>
                <a:schemeClr val="dk1"/>
              </a:solidFill>
            </a:endParaRPr>
          </a:p>
          <a:p>
            <a:pPr marL="0" indent="0">
              <a:buClr>
                <a:schemeClr val="dk1"/>
              </a:buClr>
              <a:buSzPts val="1100"/>
              <a:buNone/>
            </a:pPr>
            <a:r>
              <a:rPr lang="fi" sz="1200" b="1">
                <a:solidFill>
                  <a:schemeClr val="dk1"/>
                </a:solidFill>
              </a:rPr>
              <a:t>S2 Uskontojen maailma</a:t>
            </a:r>
            <a:endParaRPr sz="1200" b="1">
              <a:solidFill>
                <a:schemeClr val="dk1"/>
              </a:solidFill>
            </a:endParaRPr>
          </a:p>
          <a:p>
            <a:pPr marL="0" indent="0">
              <a:buClr>
                <a:schemeClr val="dk1"/>
              </a:buClr>
              <a:buSzPts val="1100"/>
              <a:buNone/>
            </a:pPr>
            <a:r>
              <a:rPr lang="fi" sz="1200">
                <a:solidFill>
                  <a:schemeClr val="dk1"/>
                </a:solidFill>
              </a:rPr>
              <a:t>Syvennetään ekumenian ja katsomusten välisen dialogin ymmärtämistä osana uskontojen välistä toimintaa ja maailmanrauhaa.</a:t>
            </a:r>
            <a:endParaRPr sz="1200">
              <a:solidFill>
                <a:schemeClr val="dk1"/>
              </a:solidFill>
            </a:endParaRPr>
          </a:p>
          <a:p>
            <a:pPr marL="0" indent="0">
              <a:spcAft>
                <a:spcPts val="1600"/>
              </a:spcAft>
              <a:buNone/>
            </a:pPr>
            <a:endParaRPr/>
          </a:p>
        </p:txBody>
      </p:sp>
    </p:spTree>
    <p:extLst>
      <p:ext uri="{BB962C8B-B14F-4D97-AF65-F5344CB8AC3E}">
        <p14:creationId xmlns:p14="http://schemas.microsoft.com/office/powerpoint/2010/main" val="293102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25" y="1358175"/>
            <a:ext cx="3706500" cy="2508900"/>
          </a:xfrm>
          <a:prstGeom prst="rect">
            <a:avLst/>
          </a:prstGeom>
        </p:spPr>
        <p:txBody>
          <a:bodyPr spcFirstLastPara="1" vert="horz" wrap="square" lIns="91425" tIns="91425" rIns="91425" bIns="91425" numCol="1" rtlCol="0" anchor="t" anchorCtr="0" compatLnSpc="1">
            <a:prstTxWarp prst="textNoShape">
              <a:avLst/>
            </a:prstTxWarp>
            <a:noAutofit/>
          </a:bodyPr>
          <a:lstStyle/>
          <a:p>
            <a:r>
              <a:rPr lang="fi"/>
              <a:t>Tavoite, sisältö, arviointi</a:t>
            </a:r>
            <a:endParaRPr/>
          </a:p>
        </p:txBody>
      </p:sp>
      <p:sp>
        <p:nvSpPr>
          <p:cNvPr id="83" name="Google Shape;83;p16"/>
          <p:cNvSpPr txBox="1">
            <a:spLocks noGrp="1"/>
          </p:cNvSpPr>
          <p:nvPr>
            <p:ph type="body" idx="1"/>
          </p:nvPr>
        </p:nvSpPr>
        <p:spPr>
          <a:xfrm>
            <a:off x="4644675" y="1358175"/>
            <a:ext cx="4166400" cy="4098600"/>
          </a:xfrm>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buNone/>
            </a:pPr>
            <a:r>
              <a:rPr lang="fi"/>
              <a:t>T1 ohjata oppilasta havaitsemaan uskonnon ja kulttuurin vuorovaikutus sekä tunnistamaan uskontoon liittyvä monimuotoisuus</a:t>
            </a:r>
            <a:endParaRPr/>
          </a:p>
          <a:p>
            <a:pPr marL="0" indent="0">
              <a:spcBef>
                <a:spcPts val="1600"/>
              </a:spcBef>
              <a:buNone/>
            </a:pPr>
            <a:r>
              <a:rPr lang="fi"/>
              <a:t>arvioinnin kohde: </a:t>
            </a:r>
            <a:r>
              <a:rPr lang="fi" i="1"/>
              <a:t>monimuotoisuus Uskontojen merkityksen hahmottaminen kulttuurissa ja yhteiskunnassa </a:t>
            </a:r>
            <a:endParaRPr i="1"/>
          </a:p>
          <a:p>
            <a:pPr marL="0" indent="0">
              <a:spcBef>
                <a:spcPts val="1600"/>
              </a:spcBef>
              <a:buNone/>
            </a:pPr>
            <a:r>
              <a:rPr lang="fi" sz="1200" b="1" i="1"/>
              <a:t>→ sisällöt</a:t>
            </a:r>
            <a:endParaRPr sz="1200" b="1" i="1">
              <a:solidFill>
                <a:schemeClr val="dk1"/>
              </a:solidFill>
            </a:endParaRPr>
          </a:p>
          <a:p>
            <a:pPr indent="-304793">
              <a:spcBef>
                <a:spcPts val="1600"/>
              </a:spcBef>
              <a:buClr>
                <a:schemeClr val="dk1"/>
              </a:buClr>
              <a:buSzPts val="1200"/>
            </a:pPr>
            <a:r>
              <a:rPr lang="fi" sz="1200">
                <a:solidFill>
                  <a:schemeClr val="dk1"/>
                </a:solidFill>
              </a:rPr>
              <a:t>Kristinusko Suomessa</a:t>
            </a:r>
            <a:endParaRPr sz="1200">
              <a:solidFill>
                <a:schemeClr val="dk1"/>
              </a:solidFill>
            </a:endParaRPr>
          </a:p>
          <a:p>
            <a:pPr indent="-304793">
              <a:buClr>
                <a:schemeClr val="dk1"/>
              </a:buClr>
              <a:buSzPts val="1200"/>
            </a:pPr>
            <a:r>
              <a:rPr lang="fi" sz="1200">
                <a:solidFill>
                  <a:schemeClr val="dk1"/>
                </a:solidFill>
              </a:rPr>
              <a:t>kirkkovierailu</a:t>
            </a:r>
            <a:endParaRPr sz="1200">
              <a:solidFill>
                <a:schemeClr val="dk1"/>
              </a:solidFill>
            </a:endParaRPr>
          </a:p>
          <a:p>
            <a:pPr indent="-304793">
              <a:buClr>
                <a:schemeClr val="dk1"/>
              </a:buClr>
              <a:buSzPts val="1200"/>
            </a:pPr>
            <a:r>
              <a:rPr lang="fi" sz="1200">
                <a:solidFill>
                  <a:schemeClr val="dk1"/>
                </a:solidFill>
              </a:rPr>
              <a:t>musiikin kuuntelu</a:t>
            </a:r>
            <a:endParaRPr sz="1200">
              <a:solidFill>
                <a:schemeClr val="dk1"/>
              </a:solidFill>
            </a:endParaRPr>
          </a:p>
          <a:p>
            <a:pPr indent="0">
              <a:buNone/>
            </a:pPr>
            <a:endParaRPr sz="1200">
              <a:solidFill>
                <a:schemeClr val="dk1"/>
              </a:solidFill>
            </a:endParaRPr>
          </a:p>
          <a:p>
            <a:pPr marL="0" indent="0">
              <a:buNone/>
            </a:pPr>
            <a:r>
              <a:rPr lang="fi" sz="1200" b="1" i="1"/>
              <a:t>→ arviointi</a:t>
            </a:r>
            <a:endParaRPr sz="1200" b="1" i="1"/>
          </a:p>
          <a:p>
            <a:pPr indent="-304793">
              <a:spcBef>
                <a:spcPts val="1600"/>
              </a:spcBef>
              <a:buSzPts val="1200"/>
              <a:buChar char="-"/>
            </a:pPr>
            <a:r>
              <a:rPr lang="fi" sz="1200" i="1"/>
              <a:t>tehtävä kirkkovierailusta</a:t>
            </a:r>
            <a:endParaRPr sz="1200" i="1"/>
          </a:p>
          <a:p>
            <a:pPr indent="-304793">
              <a:buSzPts val="1200"/>
              <a:buChar char="-"/>
            </a:pPr>
            <a:r>
              <a:rPr lang="fi" sz="1200" i="1"/>
              <a:t>musiikkitehtävä yksin /kaverin kanssa → vertaisarviointi</a:t>
            </a:r>
            <a:endParaRPr sz="1200" i="1"/>
          </a:p>
          <a:p>
            <a:pPr indent="-304793">
              <a:buSzPts val="1200"/>
              <a:buChar char="-"/>
            </a:pPr>
            <a:r>
              <a:rPr lang="fi" sz="1200" i="1">
                <a:highlight>
                  <a:srgbClr val="FF0000"/>
                </a:highlight>
              </a:rPr>
              <a:t>koe? jossain määrin jo 9.10. esim reformaation vaikutukset tai katolisen yhtenäiskulttuurin vaikutus</a:t>
            </a:r>
            <a:endParaRPr sz="1200" i="1">
              <a:highlight>
                <a:srgbClr val="FF0000"/>
              </a:highlight>
            </a:endParaRPr>
          </a:p>
          <a:p>
            <a:pPr marL="0" indent="0">
              <a:spcBef>
                <a:spcPts val="1600"/>
              </a:spcBef>
              <a:spcAft>
                <a:spcPts val="1600"/>
              </a:spcAft>
              <a:buNone/>
            </a:pPr>
            <a:endParaRPr i="1">
              <a:highlight>
                <a:srgbClr val="FF0000"/>
              </a:highlight>
            </a:endParaRPr>
          </a:p>
        </p:txBody>
      </p:sp>
    </p:spTree>
    <p:extLst>
      <p:ext uri="{BB962C8B-B14F-4D97-AF65-F5344CB8AC3E}">
        <p14:creationId xmlns:p14="http://schemas.microsoft.com/office/powerpoint/2010/main" val="79291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25" y="1358175"/>
            <a:ext cx="3706500" cy="2508900"/>
          </a:xfrm>
          <a:prstGeom prst="rect">
            <a:avLst/>
          </a:prstGeom>
        </p:spPr>
        <p:txBody>
          <a:bodyPr spcFirstLastPara="1" vert="horz" wrap="square" lIns="91425" tIns="91425" rIns="91425" bIns="91425" numCol="1" rtlCol="0" anchor="t" anchorCtr="0" compatLnSpc="1">
            <a:prstTxWarp prst="textNoShape">
              <a:avLst/>
            </a:prstTxWarp>
            <a:noAutofit/>
          </a:bodyPr>
          <a:lstStyle/>
          <a:p>
            <a:r>
              <a:rPr lang="fi"/>
              <a:t>Tavoite, sisältö, arviointi</a:t>
            </a:r>
            <a:endParaRPr/>
          </a:p>
        </p:txBody>
      </p:sp>
      <p:sp>
        <p:nvSpPr>
          <p:cNvPr id="89" name="Google Shape;89;p17"/>
          <p:cNvSpPr txBox="1">
            <a:spLocks noGrp="1"/>
          </p:cNvSpPr>
          <p:nvPr>
            <p:ph type="body" idx="1"/>
          </p:nvPr>
        </p:nvSpPr>
        <p:spPr>
          <a:xfrm>
            <a:off x="4644675" y="1358175"/>
            <a:ext cx="4166400" cy="4098600"/>
          </a:xfrm>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lgn="just">
              <a:buClr>
                <a:schemeClr val="dk1"/>
              </a:buClr>
              <a:buSzPts val="1100"/>
              <a:buNone/>
            </a:pPr>
            <a:r>
              <a:rPr lang="fi"/>
              <a:t>T2</a:t>
            </a:r>
            <a:r>
              <a:rPr lang="fi" i="1"/>
              <a:t> </a:t>
            </a:r>
            <a:r>
              <a:rPr lang="fi"/>
              <a:t>ohjata oppilasta syventämään tietojaan opiskeltavasta uskonnosta ja sen vaikutuksista</a:t>
            </a:r>
            <a:endParaRPr/>
          </a:p>
          <a:p>
            <a:pPr marL="0" indent="0" algn="just">
              <a:buClr>
                <a:schemeClr val="dk1"/>
              </a:buClr>
              <a:buSzPts val="1100"/>
              <a:buNone/>
            </a:pPr>
            <a:endParaRPr/>
          </a:p>
          <a:p>
            <a:pPr marL="0" indent="0" algn="just">
              <a:buNone/>
            </a:pPr>
            <a:r>
              <a:rPr lang="fi"/>
              <a:t>arvioinnin kohde: </a:t>
            </a:r>
            <a:r>
              <a:rPr lang="fi" i="1"/>
              <a:t>Uskontoa koskevan tiedon hallitseminen</a:t>
            </a:r>
            <a:endParaRPr i="1"/>
          </a:p>
          <a:p>
            <a:pPr marL="0" indent="0" algn="just">
              <a:buNone/>
            </a:pPr>
            <a:endParaRPr i="1"/>
          </a:p>
          <a:p>
            <a:pPr marL="0" indent="0" algn="just">
              <a:buNone/>
            </a:pPr>
            <a:r>
              <a:rPr lang="fi" sz="1200" b="1" i="1"/>
              <a:t>→ sisällöt</a:t>
            </a:r>
            <a:endParaRPr sz="1200" b="1" i="1"/>
          </a:p>
          <a:p>
            <a:pPr indent="-304793">
              <a:buClr>
                <a:schemeClr val="dk1"/>
              </a:buClr>
              <a:buSzPts val="1200"/>
            </a:pPr>
            <a:r>
              <a:rPr lang="fi" sz="1200">
                <a:solidFill>
                  <a:schemeClr val="dk1"/>
                </a:solidFill>
              </a:rPr>
              <a:t>Raamatun syntyhistoria, rakenne ja keskeinen sisältö</a:t>
            </a:r>
            <a:endParaRPr sz="1200">
              <a:solidFill>
                <a:schemeClr val="dk1"/>
              </a:solidFill>
            </a:endParaRPr>
          </a:p>
          <a:p>
            <a:pPr indent="-304793">
              <a:buClr>
                <a:schemeClr val="dk1"/>
              </a:buClr>
              <a:buSzPts val="1200"/>
            </a:pPr>
            <a:r>
              <a:rPr lang="fi" sz="1200">
                <a:solidFill>
                  <a:schemeClr val="dk1"/>
                </a:solidFill>
              </a:rPr>
              <a:t>Raamatun tutkimus- ja tulkintatapoja</a:t>
            </a:r>
            <a:endParaRPr sz="1200">
              <a:solidFill>
                <a:schemeClr val="dk1"/>
              </a:solidFill>
            </a:endParaRPr>
          </a:p>
          <a:p>
            <a:pPr indent="-304793">
              <a:buClr>
                <a:schemeClr val="dk1"/>
              </a:buClr>
              <a:buSzPts val="1200"/>
            </a:pPr>
            <a:r>
              <a:rPr lang="fi" sz="1200">
                <a:solidFill>
                  <a:schemeClr val="dk1"/>
                </a:solidFill>
              </a:rPr>
              <a:t>Kristinuskon synty ja leviäminen (käsitelty myös viidennellä ja kuudennella luokalla)</a:t>
            </a:r>
            <a:endParaRPr sz="1200">
              <a:solidFill>
                <a:schemeClr val="dk1"/>
              </a:solidFill>
            </a:endParaRPr>
          </a:p>
          <a:p>
            <a:pPr indent="-304793">
              <a:buClr>
                <a:schemeClr val="dk1"/>
              </a:buClr>
              <a:buSzPts val="1200"/>
            </a:pPr>
            <a:r>
              <a:rPr lang="fi" sz="1200">
                <a:solidFill>
                  <a:schemeClr val="dk1"/>
                </a:solidFill>
              </a:rPr>
              <a:t>Kristinsuskon jakautuminen: Katolinen-, ortodoksinen- ja protestanttiset kirkot</a:t>
            </a:r>
            <a:endParaRPr sz="1200">
              <a:solidFill>
                <a:schemeClr val="dk1"/>
              </a:solidFill>
            </a:endParaRPr>
          </a:p>
          <a:p>
            <a:pPr indent="-304793">
              <a:buClr>
                <a:schemeClr val="dk1"/>
              </a:buClr>
              <a:buSzPts val="1200"/>
            </a:pPr>
            <a:r>
              <a:rPr lang="fi" sz="1200">
                <a:solidFill>
                  <a:schemeClr val="dk1"/>
                </a:solidFill>
              </a:rPr>
              <a:t>Kristilliset ja kristillisperäiset liikkeet</a:t>
            </a:r>
            <a:endParaRPr sz="1200">
              <a:solidFill>
                <a:schemeClr val="dk1"/>
              </a:solidFill>
            </a:endParaRPr>
          </a:p>
          <a:p>
            <a:pPr marL="0" indent="0" algn="just">
              <a:buNone/>
            </a:pPr>
            <a:r>
              <a:rPr lang="fi" sz="1200" b="1" i="1"/>
              <a:t>→ arviointi</a:t>
            </a:r>
            <a:endParaRPr sz="1200" b="1" i="1"/>
          </a:p>
          <a:p>
            <a:pPr indent="-304793" algn="just">
              <a:buSzPts val="1200"/>
              <a:buChar char="-"/>
            </a:pPr>
            <a:r>
              <a:rPr lang="fi" sz="1200"/>
              <a:t>pari/ryhmätyö</a:t>
            </a:r>
            <a:endParaRPr sz="1200"/>
          </a:p>
          <a:p>
            <a:pPr indent="-304793" algn="just">
              <a:buSzPts val="1200"/>
              <a:buChar char="-"/>
            </a:pPr>
            <a:r>
              <a:rPr lang="fi" sz="1200"/>
              <a:t>välitesti kristinuskon historiasta</a:t>
            </a:r>
            <a:endParaRPr sz="1200"/>
          </a:p>
          <a:p>
            <a:pPr indent="-304793" algn="just">
              <a:buSzPts val="1200"/>
              <a:buChar char="-"/>
            </a:pPr>
            <a:r>
              <a:rPr lang="fi" sz="1200"/>
              <a:t>koe 9.10.</a:t>
            </a:r>
            <a:endParaRPr sz="1200"/>
          </a:p>
          <a:p>
            <a:pPr marL="0" indent="0" algn="just">
              <a:buClr>
                <a:schemeClr val="dk1"/>
              </a:buClr>
              <a:buSzPts val="1100"/>
              <a:buNone/>
            </a:pPr>
            <a:endParaRPr i="1"/>
          </a:p>
          <a:p>
            <a:pPr marL="0" indent="0">
              <a:spcAft>
                <a:spcPts val="1600"/>
              </a:spcAft>
              <a:buNone/>
            </a:pPr>
            <a:endParaRPr/>
          </a:p>
        </p:txBody>
      </p:sp>
    </p:spTree>
    <p:extLst>
      <p:ext uri="{BB962C8B-B14F-4D97-AF65-F5344CB8AC3E}">
        <p14:creationId xmlns:p14="http://schemas.microsoft.com/office/powerpoint/2010/main" val="13933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25" y="1358175"/>
            <a:ext cx="3706500" cy="2508900"/>
          </a:xfrm>
          <a:prstGeom prst="rect">
            <a:avLst/>
          </a:prstGeom>
        </p:spPr>
        <p:txBody>
          <a:bodyPr spcFirstLastPara="1" vert="horz" wrap="square" lIns="91425" tIns="91425" rIns="91425" bIns="91425" numCol="1" rtlCol="0" anchor="t" anchorCtr="0" compatLnSpc="1">
            <a:prstTxWarp prst="textNoShape">
              <a:avLst/>
            </a:prstTxWarp>
            <a:noAutofit/>
          </a:bodyPr>
          <a:lstStyle/>
          <a:p>
            <a:r>
              <a:rPr lang="fi"/>
              <a:t>Tavoite, sisältö, arviointi</a:t>
            </a:r>
            <a:endParaRPr/>
          </a:p>
        </p:txBody>
      </p:sp>
      <p:sp>
        <p:nvSpPr>
          <p:cNvPr id="95" name="Google Shape;95;p18"/>
          <p:cNvSpPr txBox="1">
            <a:spLocks noGrp="1"/>
          </p:cNvSpPr>
          <p:nvPr>
            <p:ph type="body" idx="1"/>
          </p:nvPr>
        </p:nvSpPr>
        <p:spPr>
          <a:xfrm>
            <a:off x="4644675" y="1358175"/>
            <a:ext cx="4166400" cy="4098600"/>
          </a:xfrm>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buNone/>
            </a:pPr>
            <a:r>
              <a:rPr lang="fi"/>
              <a:t>T4 ohjata oppilasta tuntemaan eri uskontojen ja katsomusten tapoja ja symboleita sekä tunnistamaan uskonnollisia aiheita mediassa, maailmanpolitiikassa, taiteessa ja populaarikulttuurissa.</a:t>
            </a:r>
            <a:endParaRPr/>
          </a:p>
          <a:p>
            <a:pPr marL="0" indent="0">
              <a:spcBef>
                <a:spcPts val="1600"/>
              </a:spcBef>
              <a:buNone/>
            </a:pPr>
            <a:r>
              <a:rPr lang="fi"/>
              <a:t>arvioinnin kohde: </a:t>
            </a:r>
            <a:r>
              <a:rPr lang="fi" i="1"/>
              <a:t>Uskonnon ja kulttuurin lukutaito</a:t>
            </a:r>
            <a:endParaRPr i="1"/>
          </a:p>
          <a:p>
            <a:pPr marL="0" indent="0" algn="just">
              <a:spcBef>
                <a:spcPts val="1600"/>
              </a:spcBef>
              <a:buNone/>
            </a:pPr>
            <a:r>
              <a:rPr lang="fi" b="1" i="1"/>
              <a:t>→ sisällöt</a:t>
            </a:r>
            <a:endParaRPr b="1" i="1"/>
          </a:p>
          <a:p>
            <a:pPr marL="0" indent="0" algn="just">
              <a:buNone/>
            </a:pPr>
            <a:r>
              <a:rPr lang="fi" sz="1200" b="1">
                <a:solidFill>
                  <a:schemeClr val="dk1"/>
                </a:solidFill>
              </a:rPr>
              <a:t>S2 Uskontojen maailma</a:t>
            </a:r>
            <a:endParaRPr sz="1200" b="1">
              <a:solidFill>
                <a:schemeClr val="dk1"/>
              </a:solidFill>
            </a:endParaRPr>
          </a:p>
          <a:p>
            <a:pPr marL="0" indent="0" algn="just">
              <a:buNone/>
            </a:pPr>
            <a:r>
              <a:rPr lang="fi" sz="1200">
                <a:solidFill>
                  <a:schemeClr val="dk1"/>
                </a:solidFill>
              </a:rPr>
              <a:t>Syvennetään ekumenian ja katsomusten välisen dialogin ymmärtämistä osana uskontojen välistä toimintaa ja maailmanrauhaa.</a:t>
            </a:r>
            <a:endParaRPr sz="1200">
              <a:solidFill>
                <a:schemeClr val="dk1"/>
              </a:solidFill>
            </a:endParaRPr>
          </a:p>
          <a:p>
            <a:pPr marL="0" indent="0" algn="just">
              <a:buNone/>
            </a:pPr>
            <a:r>
              <a:rPr lang="fi" b="1" i="1">
                <a:solidFill>
                  <a:schemeClr val="dk1"/>
                </a:solidFill>
              </a:rPr>
              <a:t>→ arviointi</a:t>
            </a:r>
            <a:endParaRPr b="1" i="1">
              <a:solidFill>
                <a:schemeClr val="dk1"/>
              </a:solidFill>
            </a:endParaRPr>
          </a:p>
          <a:p>
            <a:pPr indent="-304793" algn="just">
              <a:buClr>
                <a:schemeClr val="dk1"/>
              </a:buClr>
              <a:buSzPts val="1200"/>
              <a:buChar char="-"/>
            </a:pPr>
            <a:r>
              <a:rPr lang="fi" sz="1200">
                <a:solidFill>
                  <a:schemeClr val="dk1"/>
                </a:solidFill>
              </a:rPr>
              <a:t>kirkkovierailu: kirjallinen tehtävä</a:t>
            </a:r>
            <a:endParaRPr sz="1200">
              <a:solidFill>
                <a:schemeClr val="dk1"/>
              </a:solidFill>
            </a:endParaRPr>
          </a:p>
          <a:p>
            <a:pPr indent="-304793" algn="just">
              <a:buClr>
                <a:schemeClr val="dk1"/>
              </a:buClr>
              <a:buSzPts val="1200"/>
              <a:buChar char="-"/>
            </a:pPr>
            <a:r>
              <a:rPr lang="fi" sz="1200">
                <a:solidFill>
                  <a:schemeClr val="dk1"/>
                </a:solidFill>
              </a:rPr>
              <a:t>musiikkitehtävä: vertaisarviointi ja opettajan arviointi</a:t>
            </a:r>
            <a:endParaRPr sz="1200">
              <a:solidFill>
                <a:schemeClr val="dk1"/>
              </a:solidFill>
            </a:endParaRPr>
          </a:p>
        </p:txBody>
      </p:sp>
    </p:spTree>
    <p:extLst>
      <p:ext uri="{BB962C8B-B14F-4D97-AF65-F5344CB8AC3E}">
        <p14:creationId xmlns:p14="http://schemas.microsoft.com/office/powerpoint/2010/main" val="218571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25" y="1358175"/>
            <a:ext cx="3706500" cy="2508900"/>
          </a:xfrm>
          <a:prstGeom prst="rect">
            <a:avLst/>
          </a:prstGeom>
        </p:spPr>
        <p:txBody>
          <a:bodyPr spcFirstLastPara="1" vert="horz" wrap="square" lIns="91425" tIns="91425" rIns="91425" bIns="91425" numCol="1" rtlCol="0" anchor="t" anchorCtr="0" compatLnSpc="1">
            <a:prstTxWarp prst="textNoShape">
              <a:avLst/>
            </a:prstTxWarp>
            <a:noAutofit/>
          </a:bodyPr>
          <a:lstStyle/>
          <a:p>
            <a:r>
              <a:rPr lang="fi"/>
              <a:t>Tavoite, sisältö, arviointi</a:t>
            </a:r>
            <a:endParaRPr/>
          </a:p>
        </p:txBody>
      </p:sp>
      <p:sp>
        <p:nvSpPr>
          <p:cNvPr id="101" name="Google Shape;101;p19"/>
          <p:cNvSpPr txBox="1">
            <a:spLocks noGrp="1"/>
          </p:cNvSpPr>
          <p:nvPr>
            <p:ph type="body" idx="1"/>
          </p:nvPr>
        </p:nvSpPr>
        <p:spPr>
          <a:xfrm>
            <a:off x="4644675" y="1358175"/>
            <a:ext cx="4166400" cy="4098600"/>
          </a:xfrm>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lgn="just">
              <a:buClr>
                <a:schemeClr val="dk1"/>
              </a:buClr>
              <a:buSzPts val="1100"/>
              <a:buNone/>
            </a:pPr>
            <a:r>
              <a:rPr lang="fi"/>
              <a:t>T8 rohkaista oppilasta pohtimaan ihmisyyteen kuuluvia elämänkysymyksiä, ajankohtaisia eettisiä kysymyksiä ja omien arvojen suhdetta niihin</a:t>
            </a:r>
            <a:endParaRPr/>
          </a:p>
          <a:p>
            <a:pPr marL="0" indent="0" algn="just">
              <a:buClr>
                <a:schemeClr val="dk1"/>
              </a:buClr>
              <a:buSzPts val="1100"/>
              <a:buNone/>
            </a:pPr>
            <a:endParaRPr/>
          </a:p>
          <a:p>
            <a:pPr marL="0" indent="0" algn="just">
              <a:buNone/>
            </a:pPr>
            <a:r>
              <a:rPr lang="fi"/>
              <a:t>arvioinnin kohde: </a:t>
            </a:r>
            <a:r>
              <a:rPr lang="fi" i="1"/>
              <a:t>Eettinen ajattelu </a:t>
            </a:r>
            <a:endParaRPr i="1"/>
          </a:p>
          <a:p>
            <a:pPr marL="0" indent="0" algn="just">
              <a:buNone/>
            </a:pPr>
            <a:r>
              <a:rPr lang="fi" sz="1400" b="1" i="1"/>
              <a:t>→ sisällöt</a:t>
            </a:r>
            <a:endParaRPr sz="1400" b="1" i="1"/>
          </a:p>
          <a:p>
            <a:pPr marL="0" indent="0" algn="just">
              <a:buNone/>
            </a:pPr>
            <a:r>
              <a:rPr lang="fi" sz="1200" b="1">
                <a:solidFill>
                  <a:schemeClr val="dk1"/>
                </a:solidFill>
              </a:rPr>
              <a:t>S2 Uskontojen maailma</a:t>
            </a:r>
            <a:endParaRPr sz="1200" b="1">
              <a:solidFill>
                <a:schemeClr val="dk1"/>
              </a:solidFill>
            </a:endParaRPr>
          </a:p>
          <a:p>
            <a:pPr marL="0" indent="0" algn="just">
              <a:buNone/>
            </a:pPr>
            <a:r>
              <a:rPr lang="fi" sz="1200">
                <a:solidFill>
                  <a:schemeClr val="dk1"/>
                </a:solidFill>
              </a:rPr>
              <a:t>Syvennetään ekumenian ja katsomusten välisen dialogin ymmärtämistä osana uskontojen välistä toimintaa ja maailmanrauhaa.</a:t>
            </a:r>
            <a:endParaRPr sz="1200">
              <a:solidFill>
                <a:schemeClr val="dk1"/>
              </a:solidFill>
            </a:endParaRPr>
          </a:p>
          <a:p>
            <a:pPr marL="0" indent="0" algn="just">
              <a:buNone/>
            </a:pPr>
            <a:endParaRPr sz="1200">
              <a:solidFill>
                <a:schemeClr val="dk1"/>
              </a:solidFill>
            </a:endParaRPr>
          </a:p>
          <a:p>
            <a:pPr marL="0" indent="0" algn="just">
              <a:buNone/>
            </a:pPr>
            <a:r>
              <a:rPr lang="fi" sz="1400" b="1" i="1">
                <a:solidFill>
                  <a:schemeClr val="dk1"/>
                </a:solidFill>
              </a:rPr>
              <a:t>→ arviointi</a:t>
            </a:r>
            <a:endParaRPr sz="1400" b="1" i="1">
              <a:solidFill>
                <a:schemeClr val="dk1"/>
              </a:solidFill>
            </a:endParaRPr>
          </a:p>
          <a:p>
            <a:pPr indent="-304793" algn="just">
              <a:buClr>
                <a:schemeClr val="dk1"/>
              </a:buClr>
              <a:buSzPts val="1200"/>
              <a:buChar char="-"/>
            </a:pPr>
            <a:r>
              <a:rPr lang="fi" sz="1200">
                <a:solidFill>
                  <a:schemeClr val="dk1"/>
                </a:solidFill>
              </a:rPr>
              <a:t>keskustelua ajankohtaisista eettisistä kysymyksistä</a:t>
            </a:r>
            <a:endParaRPr sz="1200">
              <a:solidFill>
                <a:schemeClr val="dk1"/>
              </a:solidFill>
            </a:endParaRPr>
          </a:p>
          <a:p>
            <a:pPr indent="-304793" algn="just">
              <a:buClr>
                <a:schemeClr val="dk1"/>
              </a:buClr>
              <a:buSzPts val="1200"/>
              <a:buChar char="-"/>
            </a:pPr>
            <a:r>
              <a:rPr lang="fi" sz="1200">
                <a:solidFill>
                  <a:schemeClr val="dk1"/>
                </a:solidFill>
                <a:highlight>
                  <a:srgbClr val="FF0000"/>
                </a:highlight>
              </a:rPr>
              <a:t>ryhmäkeskustelu, oman mielipiteen muodostaminen ja perustelu → kirjallinen dokumentointi (vihko)?</a:t>
            </a:r>
            <a:endParaRPr sz="1200">
              <a:solidFill>
                <a:schemeClr val="dk1"/>
              </a:solidFill>
              <a:highlight>
                <a:srgbClr val="FF0000"/>
              </a:highlight>
            </a:endParaRPr>
          </a:p>
          <a:p>
            <a:pPr marL="0" indent="0" algn="just">
              <a:buClr>
                <a:schemeClr val="dk1"/>
              </a:buClr>
              <a:buSzPts val="1100"/>
              <a:buNone/>
            </a:pPr>
            <a:endParaRPr i="1"/>
          </a:p>
          <a:p>
            <a:pPr marL="0" indent="0" algn="just">
              <a:buClr>
                <a:schemeClr val="dk1"/>
              </a:buClr>
              <a:buSzPts val="1100"/>
              <a:buNone/>
            </a:pPr>
            <a:r>
              <a:rPr lang="fi"/>
              <a:t>T10 rohkaista oppilaita kohtaamaan erilaisia ihmisiä nyt ja tulevaisuudessa jatko-opinnoissa, työelämässä ja vapaa -ajalla (ei arvioida) </a:t>
            </a:r>
            <a:r>
              <a:rPr lang="fi" sz="1200"/>
              <a:t>--&gt; ajankohtaiset ja eteen tulevat kysymykset ja niistä keskustelu</a:t>
            </a:r>
            <a:endParaRPr sz="1200"/>
          </a:p>
          <a:p>
            <a:pPr marL="0" indent="0">
              <a:spcAft>
                <a:spcPts val="1600"/>
              </a:spcAft>
              <a:buNone/>
            </a:pPr>
            <a:endParaRPr/>
          </a:p>
        </p:txBody>
      </p:sp>
    </p:spTree>
    <p:extLst>
      <p:ext uri="{BB962C8B-B14F-4D97-AF65-F5344CB8AC3E}">
        <p14:creationId xmlns:p14="http://schemas.microsoft.com/office/powerpoint/2010/main" val="402271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a:p>
        </p:txBody>
      </p:sp>
      <p:sp>
        <p:nvSpPr>
          <p:cNvPr id="3" name="Otsikko 2"/>
          <p:cNvSpPr>
            <a:spLocks noGrp="1"/>
          </p:cNvSpPr>
          <p:nvPr>
            <p:ph type="title"/>
          </p:nvPr>
        </p:nvSpPr>
        <p:spPr/>
        <p:txBody>
          <a:bodyPr/>
          <a:lstStyle/>
          <a:p>
            <a:r>
              <a:rPr lang="fi-FI" dirty="0" smtClean="0"/>
              <a:t>Esimerkki oppiainerajat ylittävästä suunnittelusta</a:t>
            </a:r>
            <a:endParaRPr lang="fi-FI" dirty="0"/>
          </a:p>
        </p:txBody>
      </p:sp>
      <p:sp>
        <p:nvSpPr>
          <p:cNvPr id="4" name="Päivämäärän paikkamerkki 3"/>
          <p:cNvSpPr>
            <a:spLocks noGrp="1"/>
          </p:cNvSpPr>
          <p:nvPr>
            <p:ph type="dt" sz="half" idx="10"/>
          </p:nvPr>
        </p:nvSpPr>
        <p:spPr/>
        <p:txBody>
          <a:bodyPr/>
          <a:lstStyle/>
          <a:p>
            <a:pPr>
              <a:defRPr/>
            </a:pPr>
            <a:fld id="{94FCDE60-39F7-9448-9ED9-1FBC88A85563}" type="datetime1">
              <a:rPr lang="fi-FI" smtClean="0"/>
              <a:pPr>
                <a:defRPr/>
              </a:pPr>
              <a:t>14.5.2019</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8A27463E-2174-9242-AA9A-FCC383611101}" type="slidenum">
              <a:rPr lang="fi-FI" smtClean="0"/>
              <a:pPr>
                <a:defRPr/>
              </a:pPr>
              <a:t>18</a:t>
            </a:fld>
            <a:endParaRPr lang="fi-FI"/>
          </a:p>
        </p:txBody>
      </p:sp>
    </p:spTree>
    <p:extLst>
      <p:ext uri="{BB962C8B-B14F-4D97-AF65-F5344CB8AC3E}">
        <p14:creationId xmlns:p14="http://schemas.microsoft.com/office/powerpoint/2010/main" val="23604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prstClr val="black"/>
                </a:solidFill>
                <a:latin typeface="Calibri Light" panose="020F0302020204030204"/>
                <a:ea typeface="+mj-ea"/>
                <a:cs typeface="+mj-cs"/>
              </a:rPr>
              <a:t>Esimerkki oppiainerajat ylittävän opintokokonaisuuden suunnittelemisesta</a:t>
            </a:r>
            <a:endParaRPr lang="fi-FI" dirty="0"/>
          </a:p>
        </p:txBody>
      </p:sp>
      <p:sp>
        <p:nvSpPr>
          <p:cNvPr id="3" name="Sisällön paikkamerkki 2"/>
          <p:cNvSpPr>
            <a:spLocks noGrp="1"/>
          </p:cNvSpPr>
          <p:nvPr>
            <p:ph idx="1"/>
          </p:nvPr>
        </p:nvSpPr>
        <p:spPr/>
        <p:txBody>
          <a:bodyPr/>
          <a:lstStyle/>
          <a:p>
            <a:pPr marL="0" lvl="0" indent="0" defTabSz="914400" fontAlgn="auto">
              <a:lnSpc>
                <a:spcPct val="90000"/>
              </a:lnSpc>
              <a:spcBef>
                <a:spcPts val="1000"/>
              </a:spcBef>
              <a:spcAft>
                <a:spcPts val="0"/>
              </a:spcAft>
              <a:buNone/>
            </a:pPr>
            <a:r>
              <a:rPr lang="fi-FI" sz="2200" b="1" u="sng" dirty="0">
                <a:solidFill>
                  <a:prstClr val="black"/>
                </a:solidFill>
                <a:latin typeface="Calibri" panose="020F0502020204030204"/>
                <a:ea typeface="+mn-ea"/>
                <a:cs typeface="+mn-cs"/>
              </a:rPr>
              <a:t>MAINONTA</a:t>
            </a:r>
          </a:p>
          <a:p>
            <a:pPr marL="0" lvl="0" indent="0" defTabSz="914400" fontAlgn="auto">
              <a:lnSpc>
                <a:spcPct val="90000"/>
              </a:lnSpc>
              <a:spcBef>
                <a:spcPts val="1000"/>
              </a:spcBef>
              <a:spcAft>
                <a:spcPts val="0"/>
              </a:spcAft>
              <a:buNone/>
            </a:pPr>
            <a:r>
              <a:rPr lang="fi-FI" sz="2200" dirty="0">
                <a:solidFill>
                  <a:prstClr val="black"/>
                </a:solidFill>
                <a:latin typeface="Calibri" panose="020F0502020204030204"/>
                <a:ea typeface="+mn-ea"/>
                <a:cs typeface="+mn-cs"/>
              </a:rPr>
              <a:t>OPS-tavoitteet	</a:t>
            </a:r>
          </a:p>
          <a:p>
            <a:pPr marL="0" lvl="0" indent="0" defTabSz="914400" fontAlgn="auto">
              <a:lnSpc>
                <a:spcPct val="90000"/>
              </a:lnSpc>
              <a:spcBef>
                <a:spcPts val="1000"/>
              </a:spcBef>
              <a:spcAft>
                <a:spcPts val="0"/>
              </a:spcAft>
              <a:buNone/>
            </a:pPr>
            <a:r>
              <a:rPr lang="fi-FI" sz="2200" dirty="0">
                <a:solidFill>
                  <a:prstClr val="black"/>
                </a:solidFill>
                <a:latin typeface="Calibri" panose="020F0502020204030204"/>
                <a:ea typeface="+mn-ea"/>
                <a:cs typeface="+mn-cs"/>
              </a:rPr>
              <a:t>		AI 3-6: T6 </a:t>
            </a:r>
            <a:r>
              <a:rPr lang="fi-FI" sz="1900" dirty="0">
                <a:solidFill>
                  <a:prstClr val="black"/>
                </a:solidFill>
                <a:latin typeface="Calibri" panose="020F0502020204030204"/>
                <a:ea typeface="+mn-ea"/>
                <a:cs typeface="+mn-cs"/>
              </a:rPr>
              <a:t>(Tekstien erittely ja tulkinta) </a:t>
            </a:r>
            <a:r>
              <a:rPr lang="fi-FI" sz="2200" dirty="0">
                <a:solidFill>
                  <a:prstClr val="black"/>
                </a:solidFill>
                <a:latin typeface="Calibri" panose="020F0502020204030204"/>
                <a:ea typeface="+mn-ea"/>
                <a:cs typeface="+mn-cs"/>
              </a:rPr>
              <a:t>	</a:t>
            </a:r>
          </a:p>
          <a:p>
            <a:pPr marL="0" lvl="0" indent="0" defTabSz="914400" fontAlgn="auto">
              <a:lnSpc>
                <a:spcPct val="90000"/>
              </a:lnSpc>
              <a:spcBef>
                <a:spcPts val="1000"/>
              </a:spcBef>
              <a:spcAft>
                <a:spcPts val="0"/>
              </a:spcAft>
              <a:buNone/>
            </a:pPr>
            <a:r>
              <a:rPr lang="fi-FI" sz="2200" dirty="0">
                <a:solidFill>
                  <a:prstClr val="black"/>
                </a:solidFill>
                <a:latin typeface="Calibri" panose="020F0502020204030204"/>
                <a:ea typeface="+mn-ea"/>
                <a:cs typeface="+mn-cs"/>
              </a:rPr>
              <a:t>		KU 3-6: T2 </a:t>
            </a:r>
            <a:r>
              <a:rPr lang="fi-FI" sz="1900" dirty="0">
                <a:solidFill>
                  <a:prstClr val="black"/>
                </a:solidFill>
                <a:latin typeface="Calibri" panose="020F0502020204030204"/>
                <a:ea typeface="+mn-ea"/>
                <a:cs typeface="+mn-cs"/>
              </a:rPr>
              <a:t>(Havaintojen ja ajatusten sanallistaminen)</a:t>
            </a:r>
          </a:p>
          <a:p>
            <a:pPr marL="0" lvl="0" indent="0" defTabSz="914400" fontAlgn="auto">
              <a:lnSpc>
                <a:spcPct val="90000"/>
              </a:lnSpc>
              <a:spcBef>
                <a:spcPts val="1000"/>
              </a:spcBef>
              <a:spcAft>
                <a:spcPts val="0"/>
              </a:spcAft>
              <a:buNone/>
            </a:pPr>
            <a:r>
              <a:rPr lang="fi-FI" sz="2200" dirty="0">
                <a:solidFill>
                  <a:prstClr val="black"/>
                </a:solidFill>
                <a:latin typeface="Calibri" panose="020F0502020204030204"/>
                <a:ea typeface="+mn-ea"/>
                <a:cs typeface="+mn-cs"/>
              </a:rPr>
              <a:t>		KU 3-6: T7 </a:t>
            </a:r>
            <a:r>
              <a:rPr lang="fi-FI" sz="1900" dirty="0">
                <a:solidFill>
                  <a:prstClr val="black"/>
                </a:solidFill>
                <a:latin typeface="Calibri" panose="020F0502020204030204"/>
                <a:ea typeface="+mn-ea"/>
                <a:cs typeface="+mn-cs"/>
              </a:rPr>
              <a:t>(Kuvien tarkastelu)	</a:t>
            </a:r>
          </a:p>
          <a:p>
            <a:pPr marL="0" lvl="0" indent="0" defTabSz="914400" fontAlgn="auto">
              <a:lnSpc>
                <a:spcPct val="90000"/>
              </a:lnSpc>
              <a:spcBef>
                <a:spcPts val="1000"/>
              </a:spcBef>
              <a:spcAft>
                <a:spcPts val="0"/>
              </a:spcAft>
              <a:buNone/>
            </a:pPr>
            <a:r>
              <a:rPr lang="fi-FI" sz="2200" dirty="0">
                <a:solidFill>
                  <a:prstClr val="black"/>
                </a:solidFill>
                <a:latin typeface="Calibri" panose="020F0502020204030204"/>
                <a:ea typeface="+mn-ea"/>
                <a:cs typeface="+mn-cs"/>
              </a:rPr>
              <a:t>		YH 4-6: T4 </a:t>
            </a:r>
            <a:r>
              <a:rPr lang="fi-FI" sz="1900" dirty="0">
                <a:solidFill>
                  <a:prstClr val="black"/>
                </a:solidFill>
                <a:latin typeface="Calibri" panose="020F0502020204030204"/>
                <a:ea typeface="+mn-ea"/>
                <a:cs typeface="+mn-cs"/>
              </a:rPr>
              <a:t>(Median roolin tarkastelu)</a:t>
            </a:r>
          </a:p>
          <a:p>
            <a:pPr marL="0" lvl="0" indent="0" algn="just" defTabSz="914400" fontAlgn="auto">
              <a:lnSpc>
                <a:spcPct val="90000"/>
              </a:lnSpc>
              <a:spcBef>
                <a:spcPts val="1000"/>
              </a:spcBef>
              <a:spcAft>
                <a:spcPts val="0"/>
              </a:spcAft>
              <a:buNone/>
            </a:pPr>
            <a:endParaRPr lang="fi-FI" sz="800" dirty="0">
              <a:solidFill>
                <a:prstClr val="black"/>
              </a:solidFill>
              <a:latin typeface="Calibri" panose="020F0502020204030204"/>
              <a:ea typeface="+mn-ea"/>
              <a:cs typeface="+mn-cs"/>
            </a:endParaRPr>
          </a:p>
          <a:p>
            <a:pPr marL="0" lvl="0" indent="0" algn="just" defTabSz="914400" fontAlgn="auto">
              <a:lnSpc>
                <a:spcPct val="90000"/>
              </a:lnSpc>
              <a:spcBef>
                <a:spcPts val="1000"/>
              </a:spcBef>
              <a:spcAft>
                <a:spcPts val="0"/>
              </a:spcAft>
              <a:buNone/>
            </a:pPr>
            <a:r>
              <a:rPr lang="fi-FI" b="1" dirty="0">
                <a:solidFill>
                  <a:prstClr val="black"/>
                </a:solidFill>
                <a:latin typeface="Calibri" panose="020F0502020204030204"/>
                <a:ea typeface="+mn-ea"/>
                <a:cs typeface="+mn-cs"/>
              </a:rPr>
              <a:t>Kokonaisuuden idea: </a:t>
            </a:r>
            <a:r>
              <a:rPr lang="fi-FI" dirty="0">
                <a:solidFill>
                  <a:prstClr val="black"/>
                </a:solidFill>
                <a:latin typeface="Calibri" panose="020F0502020204030204"/>
                <a:ea typeface="+mn-ea"/>
                <a:cs typeface="+mn-cs"/>
              </a:rPr>
              <a:t>Oppilaat tutustuvat mainoksiin tekstilajina, vaikuttamisen välineenä sekä kuvallisena viestintänä. Oppilaat tunnistavat mainokset erilaisten medioiden sisällöistä, nimeävät mainosten vaikutuskeinoja sekä suhtautuvat mainoksiin kriittisesti. Oppilaat harjaantuvat keskustelemaan kuvista ja perustelemaan ajatuksiaan.</a:t>
            </a:r>
          </a:p>
          <a:p>
            <a:endParaRPr lang="fi-FI"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19</a:t>
            </a:fld>
            <a:endParaRPr lang="fi-FI" dirty="0"/>
          </a:p>
        </p:txBody>
      </p:sp>
    </p:spTree>
    <p:extLst>
      <p:ext uri="{BB962C8B-B14F-4D97-AF65-F5344CB8AC3E}">
        <p14:creationId xmlns:p14="http://schemas.microsoft.com/office/powerpoint/2010/main" val="264267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Toimintaohjeita</a:t>
            </a:r>
            <a:endParaRPr lang="fi-FI" dirty="0"/>
          </a:p>
        </p:txBody>
      </p:sp>
      <p:sp>
        <p:nvSpPr>
          <p:cNvPr id="3" name="Sisällön paikkamerkki 2"/>
          <p:cNvSpPr>
            <a:spLocks noGrp="1"/>
          </p:cNvSpPr>
          <p:nvPr>
            <p:ph idx="1"/>
          </p:nvPr>
        </p:nvSpPr>
        <p:spPr/>
        <p:txBody>
          <a:bodyPr/>
          <a:lstStyle/>
          <a:p>
            <a:r>
              <a:rPr lang="fi-FI" dirty="0"/>
              <a:t>Vuosisuunnitteluun suositellaan käytettäväksi koko toinen VESO-päivä.​</a:t>
            </a:r>
          </a:p>
          <a:p>
            <a:r>
              <a:rPr lang="fi-FI" dirty="0"/>
              <a:t>(Jos omalta koululta ei löydy työparia, voi muodostaa esim. Skype-yhteyden tai siirtyä esimiehen luvalla naapurikoululle) --&gt; varmistetaan​</a:t>
            </a:r>
          </a:p>
          <a:p>
            <a:r>
              <a:rPr lang="fi-FI" dirty="0"/>
              <a:t>Ryhmät kokoavat oman koulun ideat, jotka kootaan </a:t>
            </a:r>
            <a:r>
              <a:rPr lang="fi-FI" dirty="0" err="1"/>
              <a:t>Peda.netiin</a:t>
            </a:r>
            <a:r>
              <a:rPr lang="fi-FI" dirty="0"/>
              <a:t> </a:t>
            </a:r>
            <a:r>
              <a:rPr lang="fi-FI" dirty="0" err="1"/>
              <a:t>POSKE:n</a:t>
            </a:r>
            <a:r>
              <a:rPr lang="fi-FI" dirty="0"/>
              <a:t> veso-kohtaan (ryhmäpalautuskansio)​</a:t>
            </a:r>
          </a:p>
          <a:p>
            <a:pPr marL="0" indent="0">
              <a:buNone/>
            </a:pPr>
            <a:endParaRPr lang="fi-FI" dirty="0" smtClean="0"/>
          </a:p>
          <a:p>
            <a:pPr marL="0" indent="0">
              <a:buNone/>
            </a:pPr>
            <a:r>
              <a:rPr lang="fi-FI" dirty="0" smtClean="0">
                <a:hlinkClick r:id="rId2"/>
              </a:rPr>
              <a:t>Lukuvuoden </a:t>
            </a:r>
            <a:r>
              <a:rPr lang="fi-FI" dirty="0" err="1" smtClean="0">
                <a:hlinkClick r:id="rId2"/>
              </a:rPr>
              <a:t>aloitusveso</a:t>
            </a:r>
            <a:r>
              <a:rPr lang="fi-FI" dirty="0" smtClean="0">
                <a:hlinkClick r:id="rId2"/>
              </a:rPr>
              <a:t> (Peda.net)</a:t>
            </a:r>
            <a:endParaRPr lang="fi-FI"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a:t>
            </a:fld>
            <a:endParaRPr lang="fi-FI" dirty="0"/>
          </a:p>
        </p:txBody>
      </p:sp>
      <p:pic>
        <p:nvPicPr>
          <p:cNvPr id="8" name="Kuva 7"/>
          <p:cNvPicPr>
            <a:picLocks noChangeAspect="1"/>
          </p:cNvPicPr>
          <p:nvPr/>
        </p:nvPicPr>
        <p:blipFill>
          <a:blip r:embed="rId3"/>
          <a:stretch>
            <a:fillRect/>
          </a:stretch>
        </p:blipFill>
        <p:spPr>
          <a:xfrm>
            <a:off x="6186200" y="4315160"/>
            <a:ext cx="1987468" cy="1993565"/>
          </a:xfrm>
          <a:prstGeom prst="rect">
            <a:avLst/>
          </a:prstGeom>
        </p:spPr>
      </p:pic>
    </p:spTree>
    <p:extLst>
      <p:ext uri="{BB962C8B-B14F-4D97-AF65-F5344CB8AC3E}">
        <p14:creationId xmlns:p14="http://schemas.microsoft.com/office/powerpoint/2010/main" val="3931245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t>Kokonaisuuden tavoitteet osana lukuvuotta</a:t>
            </a:r>
          </a:p>
        </p:txBody>
      </p:sp>
      <p:pic>
        <p:nvPicPr>
          <p:cNvPr id="7" name="Sisällön paikkamerkki 6"/>
          <p:cNvPicPr>
            <a:picLocks noGrp="1" noChangeAspect="1"/>
          </p:cNvPicPr>
          <p:nvPr>
            <p:ph idx="1"/>
          </p:nvPr>
        </p:nvPicPr>
        <p:blipFill>
          <a:blip r:embed="rId2"/>
          <a:stretch>
            <a:fillRect/>
          </a:stretch>
        </p:blipFill>
        <p:spPr>
          <a:xfrm>
            <a:off x="505879" y="1600200"/>
            <a:ext cx="8132241" cy="4525963"/>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20</a:t>
            </a:fld>
            <a:endParaRPr lang="fi-FI" dirty="0"/>
          </a:p>
        </p:txBody>
      </p:sp>
    </p:spTree>
    <p:extLst>
      <p:ext uri="{BB962C8B-B14F-4D97-AF65-F5344CB8AC3E}">
        <p14:creationId xmlns:p14="http://schemas.microsoft.com/office/powerpoint/2010/main" val="1622025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565086" y="1194859"/>
            <a:ext cx="1736821" cy="11702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600" b="1" dirty="0"/>
              <a:t>1. Tekstityyppitesti</a:t>
            </a:r>
          </a:p>
          <a:p>
            <a:r>
              <a:rPr lang="fi-FI" sz="1500" i="1" dirty="0"/>
              <a:t>(Selville lähtötaso AI T6: taso 1</a:t>
            </a:r>
            <a:r>
              <a:rPr lang="fi-FI" sz="1500" dirty="0"/>
              <a:t>)</a:t>
            </a:r>
          </a:p>
        </p:txBody>
      </p:sp>
      <p:sp>
        <p:nvSpPr>
          <p:cNvPr id="8" name="Suorakulmio 7"/>
          <p:cNvSpPr/>
          <p:nvPr/>
        </p:nvSpPr>
        <p:spPr>
          <a:xfrm>
            <a:off x="2754797" y="1042574"/>
            <a:ext cx="3138614" cy="16468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600" b="1" dirty="0"/>
              <a:t>2. Mainosten vaikutuskeinojen tarkastelu </a:t>
            </a:r>
            <a:endParaRPr lang="fi-FI" sz="1600" i="1" dirty="0"/>
          </a:p>
          <a:p>
            <a:r>
              <a:rPr lang="fi-FI" sz="1125" dirty="0"/>
              <a:t>-</a:t>
            </a:r>
            <a:r>
              <a:rPr lang="fi-FI" sz="1500" dirty="0"/>
              <a:t>Oppilaille 2xmainos, joihin nimettävä vaikuttamiskeinoja</a:t>
            </a:r>
          </a:p>
          <a:p>
            <a:r>
              <a:rPr lang="fi-FI" sz="1500" dirty="0"/>
              <a:t>-Keskustelu em. kuvista + muista mainoskuvista + vaikuttamiskeinoista </a:t>
            </a:r>
          </a:p>
          <a:p>
            <a:r>
              <a:rPr lang="fi-FI" sz="1500" i="1" dirty="0"/>
              <a:t>(KU T2: 1-5 havainnoitavissa)</a:t>
            </a:r>
          </a:p>
        </p:txBody>
      </p:sp>
      <p:sp>
        <p:nvSpPr>
          <p:cNvPr id="9" name="Suorakulmio 8"/>
          <p:cNvSpPr/>
          <p:nvPr/>
        </p:nvSpPr>
        <p:spPr>
          <a:xfrm>
            <a:off x="6344785" y="1089278"/>
            <a:ext cx="2578655" cy="12862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600" b="1" dirty="0"/>
              <a:t>3. Katsotaan &amp; vertaillaan mainoskuvia ja taidekuvia</a:t>
            </a:r>
          </a:p>
          <a:p>
            <a:r>
              <a:rPr lang="fi-FI" sz="1500" dirty="0"/>
              <a:t>-Jutellaan kuvien tehokeinoista </a:t>
            </a:r>
          </a:p>
          <a:p>
            <a:r>
              <a:rPr lang="fi-FI" sz="1500" dirty="0"/>
              <a:t>- Käydään läpi lista mainosten vaikuttamiskeinoista. </a:t>
            </a:r>
          </a:p>
        </p:txBody>
      </p:sp>
      <p:sp>
        <p:nvSpPr>
          <p:cNvPr id="11" name="Suorakulmio 10"/>
          <p:cNvSpPr/>
          <p:nvPr/>
        </p:nvSpPr>
        <p:spPr>
          <a:xfrm>
            <a:off x="6471772" y="2852080"/>
            <a:ext cx="2323807" cy="10497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600" b="1" dirty="0"/>
              <a:t>4. Mainoskuvien arviointi kriteerien (em. lista) valossa</a:t>
            </a:r>
          </a:p>
          <a:p>
            <a:r>
              <a:rPr lang="fi-FI" sz="1500" i="1" dirty="0"/>
              <a:t>(KU T7:1-3 havainnoitavissa)</a:t>
            </a:r>
          </a:p>
        </p:txBody>
      </p:sp>
      <p:sp>
        <p:nvSpPr>
          <p:cNvPr id="12" name="Suorakulmio 11"/>
          <p:cNvSpPr/>
          <p:nvPr/>
        </p:nvSpPr>
        <p:spPr>
          <a:xfrm>
            <a:off x="3538791" y="2932574"/>
            <a:ext cx="2420854" cy="11371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600" b="1" dirty="0"/>
              <a:t>5. Ryhmäkeskustelu mainos- ja taidekuvista</a:t>
            </a:r>
          </a:p>
          <a:p>
            <a:r>
              <a:rPr lang="fi-FI" sz="1400" i="1" dirty="0"/>
              <a:t>(Ope mukana, dokumentoi KU T7:1-3)</a:t>
            </a:r>
          </a:p>
          <a:p>
            <a:endParaRPr lang="fi-FI" sz="1800" dirty="0"/>
          </a:p>
        </p:txBody>
      </p:sp>
      <p:sp>
        <p:nvSpPr>
          <p:cNvPr id="13" name="Suorakulmio 12"/>
          <p:cNvSpPr/>
          <p:nvPr/>
        </p:nvSpPr>
        <p:spPr>
          <a:xfrm>
            <a:off x="616592" y="2996640"/>
            <a:ext cx="2323808" cy="10546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600" b="1" dirty="0"/>
              <a:t>6. Minä mediankäyttäjänä -itsearviointi</a:t>
            </a:r>
          </a:p>
          <a:p>
            <a:r>
              <a:rPr lang="fi-FI" sz="1500" i="1" dirty="0"/>
              <a:t>(Dokumentoi YHT T4:1)</a:t>
            </a:r>
          </a:p>
        </p:txBody>
      </p:sp>
      <p:sp>
        <p:nvSpPr>
          <p:cNvPr id="14" name="Suorakulmio 13"/>
          <p:cNvSpPr/>
          <p:nvPr/>
        </p:nvSpPr>
        <p:spPr>
          <a:xfrm>
            <a:off x="616592" y="4574113"/>
            <a:ext cx="3200400" cy="12478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600" b="1" dirty="0"/>
              <a:t>7. Videomainosten tarkastelua</a:t>
            </a:r>
          </a:p>
          <a:p>
            <a:r>
              <a:rPr lang="fi-FI" sz="1500" dirty="0"/>
              <a:t>- Keskustelua, mikä miellytti ja mikä ei </a:t>
            </a:r>
          </a:p>
          <a:p>
            <a:r>
              <a:rPr lang="fi-FI" sz="1500" dirty="0"/>
              <a:t>- Keskustelua harjoiteltujen mainosten vaikuttamiskeinojen näkökulmasta </a:t>
            </a:r>
          </a:p>
          <a:p>
            <a:r>
              <a:rPr lang="fi-FI" sz="1500" i="1" dirty="0"/>
              <a:t>(Havainnoitavissa KU T7:3 + YHT T4:3)</a:t>
            </a:r>
          </a:p>
        </p:txBody>
      </p:sp>
      <p:sp>
        <p:nvSpPr>
          <p:cNvPr id="15" name="Suorakulmio 14"/>
          <p:cNvSpPr/>
          <p:nvPr/>
        </p:nvSpPr>
        <p:spPr>
          <a:xfrm>
            <a:off x="4255661" y="4569942"/>
            <a:ext cx="2228588" cy="13252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400" b="1" dirty="0"/>
              <a:t>8</a:t>
            </a:r>
            <a:r>
              <a:rPr lang="fi-FI" sz="1600" b="1" dirty="0"/>
              <a:t>. Ryhmätyö: paperimainos + videomainos </a:t>
            </a:r>
          </a:p>
          <a:p>
            <a:r>
              <a:rPr lang="fi-FI" sz="1425" dirty="0"/>
              <a:t>-Suunnittelu vaikuttamiskeinojen näkökulmasta</a:t>
            </a:r>
          </a:p>
        </p:txBody>
      </p:sp>
      <p:sp>
        <p:nvSpPr>
          <p:cNvPr id="16" name="Suorakulmio 15"/>
          <p:cNvSpPr/>
          <p:nvPr/>
        </p:nvSpPr>
        <p:spPr>
          <a:xfrm>
            <a:off x="6897499" y="4248321"/>
            <a:ext cx="2045276" cy="16469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r>
              <a:rPr lang="fi-FI" sz="1600" b="1" dirty="0"/>
              <a:t>9. Itsearviointi tai koe mainonta-kokonaisuudesta</a:t>
            </a:r>
          </a:p>
          <a:p>
            <a:r>
              <a:rPr lang="fi-FI" sz="1500" i="1" dirty="0"/>
              <a:t>(koe dokumentoi YH T4:3, KU T7:3, AI T6:1, 2d)</a:t>
            </a:r>
          </a:p>
          <a:p>
            <a:endParaRPr lang="fi-FI" sz="1800" dirty="0"/>
          </a:p>
        </p:txBody>
      </p:sp>
      <p:cxnSp>
        <p:nvCxnSpPr>
          <p:cNvPr id="2" name="Suora nuoliyhdysviiva 1">
            <a:extLst>
              <a:ext uri="{FF2B5EF4-FFF2-40B4-BE49-F238E27FC236}">
                <a16:creationId xmlns:a16="http://schemas.microsoft.com/office/drawing/2014/main" id="{42B926ED-9634-40B0-9855-B31EB8862C74}"/>
              </a:ext>
            </a:extLst>
          </p:cNvPr>
          <p:cNvCxnSpPr/>
          <p:nvPr/>
        </p:nvCxnSpPr>
        <p:spPr>
          <a:xfrm flipV="1">
            <a:off x="2309722" y="1841740"/>
            <a:ext cx="437791" cy="4313"/>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9D896613-2FC9-49C0-9786-BFCBF5B1CBEC}"/>
              </a:ext>
            </a:extLst>
          </p:cNvPr>
          <p:cNvCxnSpPr>
            <a:cxnSpLocks/>
          </p:cNvCxnSpPr>
          <p:nvPr/>
        </p:nvCxnSpPr>
        <p:spPr>
          <a:xfrm flipV="1">
            <a:off x="5900467" y="1841739"/>
            <a:ext cx="437791" cy="4313"/>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EE3A7652-D14C-4B20-AB85-CABE8310E864}"/>
              </a:ext>
            </a:extLst>
          </p:cNvPr>
          <p:cNvCxnSpPr>
            <a:cxnSpLocks/>
          </p:cNvCxnSpPr>
          <p:nvPr/>
        </p:nvCxnSpPr>
        <p:spPr>
          <a:xfrm flipV="1">
            <a:off x="3819345" y="5249173"/>
            <a:ext cx="437791" cy="4313"/>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F53254D8-5A8D-43B0-9DA6-348AB99CEB14}"/>
              </a:ext>
            </a:extLst>
          </p:cNvPr>
          <p:cNvCxnSpPr>
            <a:cxnSpLocks/>
          </p:cNvCxnSpPr>
          <p:nvPr/>
        </p:nvCxnSpPr>
        <p:spPr>
          <a:xfrm flipV="1">
            <a:off x="6482749" y="5249173"/>
            <a:ext cx="437791" cy="4313"/>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A93972F4-827D-49F3-A375-FDA21646CF64}"/>
              </a:ext>
            </a:extLst>
          </p:cNvPr>
          <p:cNvCxnSpPr>
            <a:cxnSpLocks/>
          </p:cNvCxnSpPr>
          <p:nvPr/>
        </p:nvCxnSpPr>
        <p:spPr>
          <a:xfrm flipH="1">
            <a:off x="6057900" y="3431156"/>
            <a:ext cx="414067" cy="647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uora nuoliyhdysviiva 20">
            <a:extLst>
              <a:ext uri="{FF2B5EF4-FFF2-40B4-BE49-F238E27FC236}">
                <a16:creationId xmlns:a16="http://schemas.microsoft.com/office/drawing/2014/main" id="{4562AADE-7307-4FA3-9B01-D449E7C1F91E}"/>
              </a:ext>
            </a:extLst>
          </p:cNvPr>
          <p:cNvCxnSpPr>
            <a:cxnSpLocks/>
          </p:cNvCxnSpPr>
          <p:nvPr/>
        </p:nvCxnSpPr>
        <p:spPr>
          <a:xfrm flipH="1">
            <a:off x="3124919" y="3528203"/>
            <a:ext cx="414067" cy="647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uora nuoliyhdysviiva 21">
            <a:extLst>
              <a:ext uri="{FF2B5EF4-FFF2-40B4-BE49-F238E27FC236}">
                <a16:creationId xmlns:a16="http://schemas.microsoft.com/office/drawing/2014/main" id="{BCE3725A-87E3-446B-99D2-4A2510892ED5}"/>
              </a:ext>
            </a:extLst>
          </p:cNvPr>
          <p:cNvCxnSpPr>
            <a:cxnSpLocks/>
          </p:cNvCxnSpPr>
          <p:nvPr/>
        </p:nvCxnSpPr>
        <p:spPr>
          <a:xfrm flipH="1">
            <a:off x="1830956" y="4067354"/>
            <a:ext cx="4313" cy="47014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0E0F82AF-61BF-4331-AFD7-164D61C37BAD}"/>
              </a:ext>
            </a:extLst>
          </p:cNvPr>
          <p:cNvCxnSpPr>
            <a:cxnSpLocks/>
          </p:cNvCxnSpPr>
          <p:nvPr/>
        </p:nvCxnSpPr>
        <p:spPr>
          <a:xfrm flipH="1">
            <a:off x="7524389" y="2374419"/>
            <a:ext cx="4313" cy="47014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12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Näin valmistelu eteni</a:t>
            </a:r>
          </a:p>
        </p:txBody>
      </p:sp>
      <p:sp>
        <p:nvSpPr>
          <p:cNvPr id="3" name="Sisällön paikkamerkki 2"/>
          <p:cNvSpPr>
            <a:spLocks noGrp="1"/>
          </p:cNvSpPr>
          <p:nvPr>
            <p:ph idx="1"/>
          </p:nvPr>
        </p:nvSpPr>
        <p:spPr/>
        <p:txBody>
          <a:bodyPr/>
          <a:lstStyle/>
          <a:p>
            <a:r>
              <a:rPr lang="fi-FI" dirty="0"/>
              <a:t>1. Valittiin eri aineista tavoitteet, jotka liittyvät mainontaan</a:t>
            </a:r>
          </a:p>
          <a:p>
            <a:r>
              <a:rPr lang="fi-FI" dirty="0"/>
              <a:t>2. Etsittiin taitotasotaulukot ko. tavoitteista.</a:t>
            </a:r>
          </a:p>
          <a:p>
            <a:r>
              <a:rPr lang="fi-FI" dirty="0"/>
              <a:t>3. Mietittiin, mitä oppilaat ovat aikaisemmin tehneet tavoitteisiin liittyen. (Kokonaisuus osa oppiaineiden jatkumoa)</a:t>
            </a:r>
          </a:p>
          <a:p>
            <a:r>
              <a:rPr lang="fi-FI" dirty="0"/>
              <a:t>4. Mietittiin, miten edistää osaamiskuvausten mukaista osaamista ja miten saada osaamisesta arviointitietoa.</a:t>
            </a:r>
          </a:p>
          <a:p>
            <a:r>
              <a:rPr lang="fi-FI" dirty="0"/>
              <a:t>5. Rakennettiin jaksosuunnitelma</a:t>
            </a:r>
          </a:p>
          <a:p>
            <a:pPr lvl="1"/>
            <a:r>
              <a:rPr lang="fi-FI" dirty="0"/>
              <a:t>Opetukset, tarvittavat materiaalit</a:t>
            </a:r>
          </a:p>
          <a:p>
            <a:pPr lvl="1"/>
            <a:r>
              <a:rPr lang="fi-FI" dirty="0"/>
              <a:t>Arviointivälineet + niiden liittyminen taitotasoihin</a:t>
            </a:r>
          </a:p>
          <a:p>
            <a:endParaRPr lang="fi-FI"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22</a:t>
            </a:fld>
            <a:endParaRPr lang="fi-FI" dirty="0"/>
          </a:p>
        </p:txBody>
      </p:sp>
    </p:spTree>
    <p:extLst>
      <p:ext uri="{BB962C8B-B14F-4D97-AF65-F5344CB8AC3E}">
        <p14:creationId xmlns:p14="http://schemas.microsoft.com/office/powerpoint/2010/main" val="366694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Oppiainerajojen ylittäminen:</a:t>
            </a:r>
            <a:br>
              <a:rPr lang="fi-FI" dirty="0"/>
            </a:br>
            <a:r>
              <a:rPr lang="fi-FI" dirty="0"/>
              <a:t>Äidinkieli osana muita aineita (5.lk)</a:t>
            </a:r>
          </a:p>
        </p:txBody>
      </p:sp>
      <p:pic>
        <p:nvPicPr>
          <p:cNvPr id="7" name="Sisällön paikkamerkki 6"/>
          <p:cNvPicPr>
            <a:picLocks noGrp="1" noChangeAspect="1"/>
          </p:cNvPicPr>
          <p:nvPr>
            <p:ph idx="1"/>
          </p:nvPr>
        </p:nvPicPr>
        <p:blipFill>
          <a:blip r:embed="rId2"/>
          <a:stretch>
            <a:fillRect/>
          </a:stretch>
        </p:blipFill>
        <p:spPr>
          <a:xfrm>
            <a:off x="1075913" y="1600200"/>
            <a:ext cx="6992174" cy="4525963"/>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23</a:t>
            </a:fld>
            <a:endParaRPr lang="fi-FI" dirty="0"/>
          </a:p>
        </p:txBody>
      </p:sp>
    </p:spTree>
    <p:extLst>
      <p:ext uri="{BB962C8B-B14F-4D97-AF65-F5344CB8AC3E}">
        <p14:creationId xmlns:p14="http://schemas.microsoft.com/office/powerpoint/2010/main" val="78003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a:p>
        </p:txBody>
      </p:sp>
      <p:sp>
        <p:nvSpPr>
          <p:cNvPr id="3" name="Otsikko 2"/>
          <p:cNvSpPr>
            <a:spLocks noGrp="1"/>
          </p:cNvSpPr>
          <p:nvPr>
            <p:ph type="title"/>
          </p:nvPr>
        </p:nvSpPr>
        <p:spPr/>
        <p:txBody>
          <a:bodyPr/>
          <a:lstStyle/>
          <a:p>
            <a:r>
              <a:rPr lang="fi-FI" dirty="0" smtClean="0"/>
              <a:t>Yläkoulu</a:t>
            </a:r>
            <a:endParaRPr lang="fi-FI" dirty="0"/>
          </a:p>
        </p:txBody>
      </p:sp>
      <p:sp>
        <p:nvSpPr>
          <p:cNvPr id="4" name="Päivämäärän paikkamerkki 3"/>
          <p:cNvSpPr>
            <a:spLocks noGrp="1"/>
          </p:cNvSpPr>
          <p:nvPr>
            <p:ph type="dt" sz="half" idx="10"/>
          </p:nvPr>
        </p:nvSpPr>
        <p:spPr/>
        <p:txBody>
          <a:bodyPr/>
          <a:lstStyle/>
          <a:p>
            <a:pPr>
              <a:defRPr/>
            </a:pPr>
            <a:fld id="{94FCDE60-39F7-9448-9ED9-1FBC88A85563}" type="datetime1">
              <a:rPr lang="fi-FI" smtClean="0"/>
              <a:pPr>
                <a:defRPr/>
              </a:pPr>
              <a:t>14.5.2019</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8A27463E-2174-9242-AA9A-FCC383611101}" type="slidenum">
              <a:rPr lang="fi-FI" smtClean="0"/>
              <a:pPr>
                <a:defRPr/>
              </a:pPr>
              <a:t>24</a:t>
            </a:fld>
            <a:endParaRPr lang="fi-FI"/>
          </a:p>
        </p:txBody>
      </p:sp>
    </p:spTree>
    <p:extLst>
      <p:ext uri="{BB962C8B-B14F-4D97-AF65-F5344CB8AC3E}">
        <p14:creationId xmlns:p14="http://schemas.microsoft.com/office/powerpoint/2010/main" val="121482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t>Kohti päättöarviointia 9. </a:t>
            </a:r>
            <a:r>
              <a:rPr lang="fi-FI" sz="3200" dirty="0" err="1"/>
              <a:t>lk</a:t>
            </a:r>
            <a:r>
              <a:rPr lang="fi-FI" sz="3200" dirty="0"/>
              <a:t> </a:t>
            </a:r>
            <a:r>
              <a:rPr lang="fi-FI" sz="3200" dirty="0" smtClean="0"/>
              <a:t>2019–2020</a:t>
            </a:r>
            <a:endParaRPr lang="fi-FI" sz="3200"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25</a:t>
            </a:fld>
            <a:endParaRPr lang="fi-FI" dirty="0"/>
          </a:p>
        </p:txBody>
      </p:sp>
      <p:sp>
        <p:nvSpPr>
          <p:cNvPr id="7" name="Suorakulmio: Pyöristetyt kulmat 1">
            <a:extLst>
              <a:ext uri="{FF2B5EF4-FFF2-40B4-BE49-F238E27FC236}">
                <a16:creationId xmlns:a16="http://schemas.microsoft.com/office/drawing/2014/main" id="{91C2ADF8-3D61-4D40-909E-FBCE5C9C1F59}"/>
              </a:ext>
            </a:extLst>
          </p:cNvPr>
          <p:cNvSpPr>
            <a:spLocks noGrp="1"/>
          </p:cNvSpPr>
          <p:nvPr>
            <p:ph idx="1"/>
          </p:nvPr>
        </p:nvSpPr>
        <p:spPr>
          <a:xfrm>
            <a:off x="503191" y="1698944"/>
            <a:ext cx="8183609" cy="4427219"/>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914400" fontAlgn="auto">
              <a:lnSpc>
                <a:spcPct val="90000"/>
              </a:lnSpc>
              <a:spcBef>
                <a:spcPts val="0"/>
              </a:spcBef>
              <a:spcAft>
                <a:spcPts val="0"/>
              </a:spcAft>
              <a:buNone/>
            </a:pPr>
            <a:r>
              <a:rPr lang="fi" sz="2800" dirty="0">
                <a:solidFill>
                  <a:prstClr val="black"/>
                </a:solidFill>
                <a:cs typeface="Calibri"/>
              </a:rPr>
              <a:t>Arvioinnin sekä muun palautteen antamisen tulee aina perustua ops:ssa tarkennettuihin tavoitteisiin. Pääosan opintojen aikaisesta arvioinnista tulee olla  luonteeltaan formatiivista. </a:t>
            </a:r>
            <a:endParaRPr lang="fi-FI" sz="2800" dirty="0">
              <a:solidFill>
                <a:prstClr val="black"/>
              </a:solidFill>
            </a:endParaRPr>
          </a:p>
          <a:p>
            <a:pPr marL="0" lvl="0" indent="0" defTabSz="914400" fontAlgn="auto">
              <a:lnSpc>
                <a:spcPct val="90000"/>
              </a:lnSpc>
              <a:spcBef>
                <a:spcPts val="0"/>
              </a:spcBef>
              <a:spcAft>
                <a:spcPts val="0"/>
              </a:spcAft>
              <a:buNone/>
            </a:pPr>
            <a:endParaRPr lang="fi" sz="2800" dirty="0">
              <a:solidFill>
                <a:prstClr val="black"/>
              </a:solidFill>
              <a:cs typeface="Calibri"/>
            </a:endParaRPr>
          </a:p>
          <a:p>
            <a:pPr marL="0" lvl="0" indent="0" defTabSz="914400" fontAlgn="auto">
              <a:lnSpc>
                <a:spcPct val="90000"/>
              </a:lnSpc>
              <a:spcBef>
                <a:spcPts val="0"/>
              </a:spcBef>
              <a:spcAft>
                <a:spcPts val="0"/>
              </a:spcAft>
              <a:buNone/>
            </a:pPr>
            <a:r>
              <a:rPr lang="fi" sz="2800" dirty="0">
                <a:solidFill>
                  <a:prstClr val="black"/>
                </a:solidFill>
                <a:cs typeface="Calibri"/>
              </a:rPr>
              <a:t>9. luokalla toteutetaan kaksi erillistä arviointia: </a:t>
            </a:r>
            <a:endParaRPr lang="fi" sz="2800" dirty="0">
              <a:solidFill>
                <a:prstClr val="black"/>
              </a:solidFill>
            </a:endParaRPr>
          </a:p>
          <a:p>
            <a:pPr marL="0" lvl="0" indent="0" defTabSz="914400" fontAlgn="auto">
              <a:lnSpc>
                <a:spcPct val="90000"/>
              </a:lnSpc>
              <a:spcBef>
                <a:spcPts val="0"/>
              </a:spcBef>
              <a:spcAft>
                <a:spcPts val="0"/>
              </a:spcAft>
              <a:buNone/>
            </a:pPr>
            <a:r>
              <a:rPr lang="fi" sz="2800" dirty="0">
                <a:solidFill>
                  <a:prstClr val="black"/>
                </a:solidFill>
                <a:cs typeface="Calibri"/>
              </a:rPr>
              <a:t>1. lukuvuosiarviointi (vuosiluokkaistetut tavoitteet)</a:t>
            </a:r>
          </a:p>
          <a:p>
            <a:pPr marL="0" lvl="0" indent="0" defTabSz="914400" fontAlgn="auto">
              <a:lnSpc>
                <a:spcPct val="90000"/>
              </a:lnSpc>
              <a:spcBef>
                <a:spcPts val="0"/>
              </a:spcBef>
              <a:spcAft>
                <a:spcPts val="0"/>
              </a:spcAft>
              <a:buNone/>
            </a:pPr>
            <a:r>
              <a:rPr lang="fi" sz="2800" dirty="0">
                <a:solidFill>
                  <a:prstClr val="black"/>
                </a:solidFill>
                <a:cs typeface="Calibri"/>
              </a:rPr>
              <a:t>2. päättöarviointi (kaikki tavoitteet</a:t>
            </a:r>
            <a:endParaRPr lang="fi-FI" sz="2800" dirty="0"/>
          </a:p>
        </p:txBody>
      </p:sp>
    </p:spTree>
    <p:extLst>
      <p:ext uri="{BB962C8B-B14F-4D97-AF65-F5344CB8AC3E}">
        <p14:creationId xmlns:p14="http://schemas.microsoft.com/office/powerpoint/2010/main" val="426254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p:cNvPicPr>
            <a:picLocks noGrp="1" noChangeAspect="1"/>
          </p:cNvPicPr>
          <p:nvPr>
            <p:ph idx="1"/>
          </p:nvPr>
        </p:nvPicPr>
        <p:blipFill>
          <a:blip r:embed="rId2"/>
          <a:stretch>
            <a:fillRect/>
          </a:stretch>
        </p:blipFill>
        <p:spPr>
          <a:xfrm>
            <a:off x="61491" y="151619"/>
            <a:ext cx="8187777" cy="6032876"/>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26</a:t>
            </a:fld>
            <a:endParaRPr lang="fi-FI" dirty="0"/>
          </a:p>
        </p:txBody>
      </p:sp>
      <p:pic>
        <p:nvPicPr>
          <p:cNvPr id="7" name="Kuva 6"/>
          <p:cNvPicPr>
            <a:picLocks noChangeAspect="1"/>
          </p:cNvPicPr>
          <p:nvPr/>
        </p:nvPicPr>
        <p:blipFill>
          <a:blip r:embed="rId3"/>
          <a:stretch>
            <a:fillRect/>
          </a:stretch>
        </p:blipFill>
        <p:spPr>
          <a:xfrm>
            <a:off x="8054857" y="0"/>
            <a:ext cx="1039458" cy="6059929"/>
          </a:xfrm>
          <a:prstGeom prst="rect">
            <a:avLst/>
          </a:prstGeom>
        </p:spPr>
      </p:pic>
      <p:sp>
        <p:nvSpPr>
          <p:cNvPr id="10" name="Suorakulmio 9"/>
          <p:cNvSpPr/>
          <p:nvPr/>
        </p:nvSpPr>
        <p:spPr>
          <a:xfrm>
            <a:off x="389567" y="351901"/>
            <a:ext cx="7715588" cy="5847755"/>
          </a:xfrm>
          <a:prstGeom prst="rect">
            <a:avLst/>
          </a:prstGeom>
        </p:spPr>
        <p:txBody>
          <a:bodyPr wrap="square">
            <a:spAutoFit/>
          </a:bodyPr>
          <a:lstStyle/>
          <a:p>
            <a:pPr marL="342900" indent="-342900">
              <a:buFont typeface="Arial" panose="020B0604020202020204" pitchFamily="34" charset="0"/>
              <a:buChar char="•"/>
            </a:pPr>
            <a:r>
              <a:rPr lang="fi-FI" sz="2200" b="1" dirty="0" smtClean="0"/>
              <a:t>Katso UE-diat</a:t>
            </a:r>
          </a:p>
          <a:p>
            <a:endParaRPr lang="fi-FI" sz="2200" dirty="0"/>
          </a:p>
          <a:p>
            <a:pPr marL="342900" indent="-342900">
              <a:buFont typeface="Arial" panose="020B0604020202020204" pitchFamily="34" charset="0"/>
              <a:buChar char="•"/>
            </a:pPr>
            <a:r>
              <a:rPr lang="fi-FI" sz="2200" dirty="0"/>
              <a:t>Keväällä arvioidaan ensin 9. luokalle </a:t>
            </a:r>
            <a:r>
              <a:rPr lang="fi-FI" sz="2200" dirty="0" err="1"/>
              <a:t>vuosiluokkaistetut</a:t>
            </a:r>
            <a:r>
              <a:rPr lang="fi-FI" sz="2200" dirty="0"/>
              <a:t> tavoitteet ja niissä edistyminen -&gt; Lukuvuosiarviointi (Edistymistä tarkastellaan suhteessa aiempaan osaamiseen ja asetettuihin tavoitteisiin</a:t>
            </a:r>
            <a:r>
              <a:rPr lang="fi-FI" sz="2200" dirty="0" smtClean="0"/>
              <a:t>.)</a:t>
            </a:r>
          </a:p>
          <a:p>
            <a:endParaRPr lang="fi-FI" sz="2200" dirty="0"/>
          </a:p>
          <a:p>
            <a:pPr marL="342900" indent="-342900">
              <a:buFont typeface="Arial" panose="020B0604020202020204" pitchFamily="34" charset="0"/>
              <a:buChar char="•"/>
            </a:pPr>
            <a:r>
              <a:rPr lang="fi-FI" sz="2200" dirty="0"/>
              <a:t>Huom. Oppilailla on mahdollisuus lisänäyttöjen antamiseen kaikista T-tavoitteista viimeistään 9. luokan aikana, myös siis 7. ja 8. luokan </a:t>
            </a:r>
            <a:r>
              <a:rPr lang="fi-FI" sz="2200" dirty="0" err="1"/>
              <a:t>vuosiluokkaistetuista</a:t>
            </a:r>
            <a:r>
              <a:rPr lang="fi-FI" sz="2200" dirty="0"/>
              <a:t> tavoitteista</a:t>
            </a:r>
            <a:r>
              <a:rPr lang="fi-FI" sz="2200" dirty="0" smtClean="0"/>
              <a:t>.</a:t>
            </a:r>
          </a:p>
          <a:p>
            <a:endParaRPr lang="fi-FI" sz="2200" dirty="0"/>
          </a:p>
          <a:p>
            <a:pPr marL="342900" indent="-342900">
              <a:buFont typeface="Arial" panose="020B0604020202020204" pitchFamily="34" charset="0"/>
              <a:buChar char="•"/>
            </a:pPr>
            <a:r>
              <a:rPr lang="fi-FI" sz="2200" dirty="0"/>
              <a:t>Oppiaineryhmittäin keskusteltava, miten kussakin oppiaineessa lisänäyttöjen antaminen on järjestettävissä esim. lukuvuoden opintojen aikana (ei </a:t>
            </a:r>
            <a:r>
              <a:rPr lang="fi-FI" sz="2200" dirty="0" err="1"/>
              <a:t>erill</a:t>
            </a:r>
            <a:r>
              <a:rPr lang="fi-FI" sz="2200" dirty="0"/>
              <a:t>. korvausta, opettaja päättää) / ylimääräisenä näyttönä (OVTES liite A, §25, </a:t>
            </a:r>
            <a:r>
              <a:rPr lang="fi-FI" sz="2200" dirty="0" err="1"/>
              <a:t>sov</a:t>
            </a:r>
            <a:r>
              <a:rPr lang="fi-FI" sz="2200" dirty="0"/>
              <a:t>. esimiehen kanssa, palvelujohtajan päätös)</a:t>
            </a:r>
          </a:p>
        </p:txBody>
      </p:sp>
    </p:spTree>
    <p:extLst>
      <p:ext uri="{BB962C8B-B14F-4D97-AF65-F5344CB8AC3E}">
        <p14:creationId xmlns:p14="http://schemas.microsoft.com/office/powerpoint/2010/main" val="2983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stretch>
            <a:fillRect/>
          </a:stretch>
        </p:blipFill>
        <p:spPr>
          <a:xfrm>
            <a:off x="7524195" y="183465"/>
            <a:ext cx="1551488" cy="5791200"/>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27</a:t>
            </a:fld>
            <a:endParaRPr lang="fi-FI" dirty="0"/>
          </a:p>
        </p:txBody>
      </p:sp>
      <p:pic>
        <p:nvPicPr>
          <p:cNvPr id="8" name="Kuva 7"/>
          <p:cNvPicPr>
            <a:picLocks noChangeAspect="1"/>
          </p:cNvPicPr>
          <p:nvPr/>
        </p:nvPicPr>
        <p:blipFill>
          <a:blip r:embed="rId3"/>
          <a:stretch>
            <a:fillRect/>
          </a:stretch>
        </p:blipFill>
        <p:spPr>
          <a:xfrm>
            <a:off x="194007" y="254300"/>
            <a:ext cx="7409144" cy="5720365"/>
          </a:xfrm>
          <a:prstGeom prst="rect">
            <a:avLst/>
          </a:prstGeom>
        </p:spPr>
      </p:pic>
      <p:pic>
        <p:nvPicPr>
          <p:cNvPr id="9" name="Kuva 8"/>
          <p:cNvPicPr>
            <a:picLocks noChangeAspect="1"/>
          </p:cNvPicPr>
          <p:nvPr/>
        </p:nvPicPr>
        <p:blipFill>
          <a:blip r:embed="rId4"/>
          <a:stretch>
            <a:fillRect/>
          </a:stretch>
        </p:blipFill>
        <p:spPr>
          <a:xfrm>
            <a:off x="271891" y="941452"/>
            <a:ext cx="7331260" cy="4021251"/>
          </a:xfrm>
          <a:prstGeom prst="rect">
            <a:avLst/>
          </a:prstGeom>
        </p:spPr>
      </p:pic>
    </p:spTree>
    <p:extLst>
      <p:ext uri="{BB962C8B-B14F-4D97-AF65-F5344CB8AC3E}">
        <p14:creationId xmlns:p14="http://schemas.microsoft.com/office/powerpoint/2010/main" val="145183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p:cNvPicPr>
            <a:picLocks noGrp="1" noChangeAspect="1"/>
          </p:cNvPicPr>
          <p:nvPr>
            <p:ph idx="1"/>
          </p:nvPr>
        </p:nvPicPr>
        <p:blipFill>
          <a:blip r:embed="rId2"/>
          <a:stretch>
            <a:fillRect/>
          </a:stretch>
        </p:blipFill>
        <p:spPr>
          <a:xfrm>
            <a:off x="268638" y="277481"/>
            <a:ext cx="3368922" cy="6083294"/>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28</a:t>
            </a:fld>
            <a:endParaRPr lang="fi-FI" dirty="0"/>
          </a:p>
        </p:txBody>
      </p:sp>
      <p:pic>
        <p:nvPicPr>
          <p:cNvPr id="7" name="Kuva 6"/>
          <p:cNvPicPr>
            <a:picLocks noChangeAspect="1"/>
          </p:cNvPicPr>
          <p:nvPr/>
        </p:nvPicPr>
        <p:blipFill>
          <a:blip r:embed="rId3"/>
          <a:stretch>
            <a:fillRect/>
          </a:stretch>
        </p:blipFill>
        <p:spPr>
          <a:xfrm>
            <a:off x="8138722" y="0"/>
            <a:ext cx="1005278" cy="6126163"/>
          </a:xfrm>
          <a:prstGeom prst="rect">
            <a:avLst/>
          </a:prstGeom>
        </p:spPr>
      </p:pic>
      <p:pic>
        <p:nvPicPr>
          <p:cNvPr id="9" name="Kuva 8"/>
          <p:cNvPicPr>
            <a:picLocks noChangeAspect="1"/>
          </p:cNvPicPr>
          <p:nvPr/>
        </p:nvPicPr>
        <p:blipFill>
          <a:blip r:embed="rId4"/>
          <a:stretch>
            <a:fillRect/>
          </a:stretch>
        </p:blipFill>
        <p:spPr>
          <a:xfrm>
            <a:off x="3853206" y="249510"/>
            <a:ext cx="4410772" cy="6083294"/>
          </a:xfrm>
          <a:prstGeom prst="rect">
            <a:avLst/>
          </a:prstGeom>
        </p:spPr>
      </p:pic>
      <p:sp>
        <p:nvSpPr>
          <p:cNvPr id="10" name="Suorakulmio 9"/>
          <p:cNvSpPr/>
          <p:nvPr/>
        </p:nvSpPr>
        <p:spPr>
          <a:xfrm>
            <a:off x="484284" y="1246946"/>
            <a:ext cx="3006408" cy="3416320"/>
          </a:xfrm>
          <a:prstGeom prst="rect">
            <a:avLst/>
          </a:prstGeom>
        </p:spPr>
        <p:txBody>
          <a:bodyPr wrap="square">
            <a:spAutoFit/>
          </a:bodyPr>
          <a:lstStyle/>
          <a:p>
            <a:r>
              <a:rPr lang="fi-FI" dirty="0"/>
              <a:t>Päättöarvioinnin tehtävänä on määritellä, miten oppilas on opiskelun päättyessä saavuttanut oppiaineen koko oppimäärän kaikkia T-tavoitteita.</a:t>
            </a:r>
          </a:p>
        </p:txBody>
      </p:sp>
      <p:sp>
        <p:nvSpPr>
          <p:cNvPr id="11" name="Suorakulmio 10"/>
          <p:cNvSpPr/>
          <p:nvPr/>
        </p:nvSpPr>
        <p:spPr>
          <a:xfrm>
            <a:off x="4352478" y="877063"/>
            <a:ext cx="3570597" cy="4770537"/>
          </a:xfrm>
          <a:prstGeom prst="rect">
            <a:avLst/>
          </a:prstGeom>
        </p:spPr>
        <p:txBody>
          <a:bodyPr wrap="square">
            <a:spAutoFit/>
          </a:bodyPr>
          <a:lstStyle/>
          <a:p>
            <a:r>
              <a:rPr lang="fi-FI" sz="1600" dirty="0"/>
              <a:t>Oppilaalle on tarjottava riittävästi monipuolisia mahdollisuuksia osoittaa osaamistaan. Monipuolisuus edellyttää, että käytetään menetelmiä, joilla oppilas voi parhaiten osoittaa osaamistaan.  Osaamista voidaan osoittaa suullisesti ja kirjallisesti sekä erilaisin oppiaineeseen soveltuvin näytöin. Kirjallinenkin näyttö voi olla muuta kuin suoriutumista koetilanteessa. Joissakin tapauksissa oppilaan osaaminen saadaan parhaiten selville keskustelujen ja muiden suullisten näyttöjen avulla, toisissa taas kirjallinen näyttö voi soveltua paremmin.</a:t>
            </a:r>
          </a:p>
        </p:txBody>
      </p:sp>
    </p:spTree>
    <p:extLst>
      <p:ext uri="{BB962C8B-B14F-4D97-AF65-F5344CB8AC3E}">
        <p14:creationId xmlns:p14="http://schemas.microsoft.com/office/powerpoint/2010/main" val="1816172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p:cNvPicPr>
            <a:picLocks noGrp="1" noChangeAspect="1"/>
          </p:cNvPicPr>
          <p:nvPr>
            <p:ph idx="1"/>
          </p:nvPr>
        </p:nvPicPr>
        <p:blipFill>
          <a:blip r:embed="rId2"/>
          <a:stretch>
            <a:fillRect/>
          </a:stretch>
        </p:blipFill>
        <p:spPr>
          <a:xfrm>
            <a:off x="472016" y="324639"/>
            <a:ext cx="3688776" cy="5855630"/>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29</a:t>
            </a:fld>
            <a:endParaRPr lang="fi-FI" dirty="0"/>
          </a:p>
        </p:txBody>
      </p:sp>
      <p:pic>
        <p:nvPicPr>
          <p:cNvPr id="7" name="Kuva 6"/>
          <p:cNvPicPr>
            <a:picLocks noChangeAspect="1"/>
          </p:cNvPicPr>
          <p:nvPr/>
        </p:nvPicPr>
        <p:blipFill>
          <a:blip r:embed="rId3"/>
          <a:stretch>
            <a:fillRect/>
          </a:stretch>
        </p:blipFill>
        <p:spPr>
          <a:xfrm>
            <a:off x="8217033" y="0"/>
            <a:ext cx="1032376" cy="6065340"/>
          </a:xfrm>
          <a:prstGeom prst="rect">
            <a:avLst/>
          </a:prstGeom>
        </p:spPr>
      </p:pic>
      <p:pic>
        <p:nvPicPr>
          <p:cNvPr id="9" name="Kuva 8"/>
          <p:cNvPicPr>
            <a:picLocks noChangeAspect="1"/>
          </p:cNvPicPr>
          <p:nvPr/>
        </p:nvPicPr>
        <p:blipFill>
          <a:blip r:embed="rId2"/>
          <a:stretch>
            <a:fillRect/>
          </a:stretch>
        </p:blipFill>
        <p:spPr>
          <a:xfrm>
            <a:off x="4565650" y="373335"/>
            <a:ext cx="3588201" cy="5762343"/>
          </a:xfrm>
          <a:prstGeom prst="rect">
            <a:avLst/>
          </a:prstGeom>
        </p:spPr>
      </p:pic>
      <p:sp>
        <p:nvSpPr>
          <p:cNvPr id="10" name="Suorakulmio 9"/>
          <p:cNvSpPr/>
          <p:nvPr/>
        </p:nvSpPr>
        <p:spPr>
          <a:xfrm>
            <a:off x="616815" y="669766"/>
            <a:ext cx="3543978" cy="4893647"/>
          </a:xfrm>
          <a:prstGeom prst="rect">
            <a:avLst/>
          </a:prstGeom>
        </p:spPr>
        <p:txBody>
          <a:bodyPr wrap="square">
            <a:spAutoFit/>
          </a:bodyPr>
          <a:lstStyle/>
          <a:p>
            <a:r>
              <a:rPr lang="fi-FI" dirty="0"/>
              <a:t>Oppilaan ja huoltajan on oltava tietoisia </a:t>
            </a:r>
            <a:r>
              <a:rPr lang="fi-FI" dirty="0" err="1"/>
              <a:t>tavoitteis</a:t>
            </a:r>
            <a:r>
              <a:rPr lang="fi-FI" dirty="0"/>
              <a:t>- </a:t>
            </a:r>
            <a:r>
              <a:rPr lang="fi-FI" dirty="0" err="1"/>
              <a:t>ta</a:t>
            </a:r>
            <a:r>
              <a:rPr lang="fi-FI" dirty="0"/>
              <a:t>, arviointiperusteista ja päättöarvioinnin </a:t>
            </a:r>
            <a:r>
              <a:rPr lang="fi-FI" dirty="0" err="1"/>
              <a:t>kri</a:t>
            </a:r>
            <a:r>
              <a:rPr lang="fi-FI" dirty="0"/>
              <a:t>-teereistä viimeistään 9. luokan opintojen alussa. (Poikkeuksena jo 7. ja 8. luokilla päättyneet oppiaineet.)</a:t>
            </a:r>
          </a:p>
          <a:p>
            <a:r>
              <a:rPr lang="fi-FI" dirty="0"/>
              <a:t>Päättöarvosanojen tulee olla annetut yhdenvertaisin perustein.</a:t>
            </a:r>
          </a:p>
        </p:txBody>
      </p:sp>
      <p:sp>
        <p:nvSpPr>
          <p:cNvPr id="11" name="Suorakulmio 10"/>
          <p:cNvSpPr/>
          <p:nvPr/>
        </p:nvSpPr>
        <p:spPr>
          <a:xfrm>
            <a:off x="4777134" y="1004039"/>
            <a:ext cx="3165232" cy="2677656"/>
          </a:xfrm>
          <a:prstGeom prst="rect">
            <a:avLst/>
          </a:prstGeom>
        </p:spPr>
        <p:txBody>
          <a:bodyPr wrap="square">
            <a:spAutoFit/>
          </a:bodyPr>
          <a:lstStyle/>
          <a:p>
            <a:r>
              <a:rPr lang="fi-FI" dirty="0"/>
              <a:t>Päättöarvosanaa ei </a:t>
            </a:r>
            <a:endParaRPr lang="fi-FI" dirty="0" smtClean="0"/>
          </a:p>
          <a:p>
            <a:r>
              <a:rPr lang="fi-FI" dirty="0" smtClean="0"/>
              <a:t>muodosteta </a:t>
            </a:r>
            <a:r>
              <a:rPr lang="fi-FI" dirty="0"/>
              <a:t>oppilaan aiempien </a:t>
            </a:r>
            <a:endParaRPr lang="fi-FI" dirty="0" smtClean="0"/>
          </a:p>
          <a:p>
            <a:r>
              <a:rPr lang="fi-FI" dirty="0" smtClean="0"/>
              <a:t>lukuvuositodistusten</a:t>
            </a:r>
            <a:r>
              <a:rPr lang="fi-FI" dirty="0"/>
              <a:t> arvosanoista lasketun keskiarvon </a:t>
            </a:r>
            <a:r>
              <a:rPr lang="fi-FI" dirty="0" err="1" smtClean="0"/>
              <a:t>perusteel</a:t>
            </a:r>
            <a:r>
              <a:rPr lang="fi-FI" dirty="0" smtClean="0"/>
              <a:t>-la</a:t>
            </a:r>
            <a:r>
              <a:rPr lang="fi-FI" dirty="0"/>
              <a:t>.</a:t>
            </a:r>
          </a:p>
        </p:txBody>
      </p:sp>
    </p:spTree>
    <p:extLst>
      <p:ext uri="{BB962C8B-B14F-4D97-AF65-F5344CB8AC3E}">
        <p14:creationId xmlns:p14="http://schemas.microsoft.com/office/powerpoint/2010/main" val="328658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Miksi vuosisuunnitelma?</a:t>
            </a:r>
          </a:p>
        </p:txBody>
      </p:sp>
      <p:sp>
        <p:nvSpPr>
          <p:cNvPr id="3" name="Sisällön paikkamerkki 2"/>
          <p:cNvSpPr>
            <a:spLocks noGrp="1"/>
          </p:cNvSpPr>
          <p:nvPr>
            <p:ph idx="1"/>
          </p:nvPr>
        </p:nvSpPr>
        <p:spPr/>
        <p:txBody>
          <a:bodyPr/>
          <a:lstStyle/>
          <a:p>
            <a:r>
              <a:rPr lang="fi-FI" dirty="0"/>
              <a:t>Helpottaa suunnittelua, opetusta ja arviointia.</a:t>
            </a:r>
          </a:p>
          <a:p>
            <a:r>
              <a:rPr lang="fi-FI" dirty="0"/>
              <a:t>Auttaa jaksamaan, kun voi ottaa palan kerrallaan.</a:t>
            </a:r>
          </a:p>
          <a:p>
            <a:r>
              <a:rPr lang="fi-FI" dirty="0"/>
              <a:t>Tukee opettajien tiimityöskentelyä.</a:t>
            </a:r>
          </a:p>
          <a:p>
            <a:r>
              <a:rPr lang="fi-FI" dirty="0"/>
              <a:t>Auttaa toteuttamaan opetussuunnitelmaa</a:t>
            </a:r>
            <a:r>
              <a:rPr lang="fi-FI" dirty="0" smtClean="0"/>
              <a:t>:</a:t>
            </a:r>
            <a:endParaRPr lang="fi-FI" dirty="0"/>
          </a:p>
          <a:p>
            <a:pPr lvl="1"/>
            <a:r>
              <a:rPr lang="fi-FI" dirty="0"/>
              <a:t>Ei ole olemassa määrittävää oppimateriaalia, joka ohjaa suunnittelua.</a:t>
            </a:r>
          </a:p>
          <a:p>
            <a:pPr lvl="1"/>
            <a:r>
              <a:rPr lang="fi-FI" dirty="0"/>
              <a:t>Arvioitavat tavoitteet on </a:t>
            </a:r>
            <a:r>
              <a:rPr lang="fi-FI" dirty="0" err="1"/>
              <a:t>vuosiluokkaistettu</a:t>
            </a:r>
            <a:r>
              <a:rPr lang="fi-FI" dirty="0"/>
              <a:t> kuntakohtaisesti, ei yhtenäinen koko Suomessa.</a:t>
            </a:r>
          </a:p>
          <a:p>
            <a:pPr marL="0" indent="0">
              <a:buNone/>
            </a:pPr>
            <a:endParaRPr lang="fi-FI"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3</a:t>
            </a:fld>
            <a:endParaRPr lang="fi-FI" dirty="0"/>
          </a:p>
        </p:txBody>
      </p:sp>
    </p:spTree>
    <p:extLst>
      <p:ext uri="{BB962C8B-B14F-4D97-AF65-F5344CB8AC3E}">
        <p14:creationId xmlns:p14="http://schemas.microsoft.com/office/powerpoint/2010/main" val="3109030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stretch>
            <a:fillRect/>
          </a:stretch>
        </p:blipFill>
        <p:spPr>
          <a:xfrm>
            <a:off x="373335" y="459905"/>
            <a:ext cx="7826507" cy="5389007"/>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30</a:t>
            </a:fld>
            <a:endParaRPr lang="fi-FI" dirty="0"/>
          </a:p>
        </p:txBody>
      </p:sp>
      <p:pic>
        <p:nvPicPr>
          <p:cNvPr id="8" name="Kuva 7"/>
          <p:cNvPicPr>
            <a:picLocks noChangeAspect="1"/>
          </p:cNvPicPr>
          <p:nvPr/>
        </p:nvPicPr>
        <p:blipFill>
          <a:blip r:embed="rId3"/>
          <a:stretch>
            <a:fillRect/>
          </a:stretch>
        </p:blipFill>
        <p:spPr>
          <a:xfrm>
            <a:off x="8157760" y="-1"/>
            <a:ext cx="1036673" cy="6043697"/>
          </a:xfrm>
          <a:prstGeom prst="rect">
            <a:avLst/>
          </a:prstGeom>
        </p:spPr>
      </p:pic>
      <p:sp>
        <p:nvSpPr>
          <p:cNvPr id="9" name="Suorakulmio 8"/>
          <p:cNvSpPr/>
          <p:nvPr/>
        </p:nvSpPr>
        <p:spPr>
          <a:xfrm>
            <a:off x="817008" y="1266092"/>
            <a:ext cx="6871527" cy="3544560"/>
          </a:xfrm>
          <a:prstGeom prst="rect">
            <a:avLst/>
          </a:prstGeom>
        </p:spPr>
        <p:txBody>
          <a:bodyPr wrap="square">
            <a:spAutoFit/>
          </a:bodyPr>
          <a:lstStyle/>
          <a:p>
            <a:pPr marL="228600" lvl="0" indent="-228600" defTabSz="914400" fontAlgn="auto">
              <a:lnSpc>
                <a:spcPct val="90000"/>
              </a:lnSpc>
              <a:spcBef>
                <a:spcPts val="1000"/>
              </a:spcBef>
              <a:spcAft>
                <a:spcPts val="0"/>
              </a:spcAft>
              <a:buFont typeface="Arial" panose="020B0604020202020204" pitchFamily="34" charset="0"/>
              <a:buChar char="•"/>
            </a:pPr>
            <a:r>
              <a:rPr lang="fi-FI" dirty="0">
                <a:solidFill>
                  <a:prstClr val="black"/>
                </a:solidFill>
                <a:latin typeface="Calibri" panose="020F0502020204030204"/>
                <a:ea typeface="+mn-ea"/>
                <a:cs typeface="Calibri"/>
              </a:rPr>
              <a:t>Perusopetuksen opetussuunnitelmassa 2014 B2-oppimäärää ei voi arvioida hyväksytty/hylätty -merkinnällä, vaan kaikki 2 vuosiviikkotuntia kestävät valinnat arvioidaan numeerisesti päättöarvioinnissa. Huoltaja voi pyytää kirjallisesti, että arvosanaa ei kirjata todistukseen. Silloin arvosana kirjataan todistukseen suoritusmerkintänä (hyväksytty).</a:t>
            </a:r>
            <a:endParaRPr lang="fi-FI" dirty="0">
              <a:solidFill>
                <a:prstClr val="black"/>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fi-FI" dirty="0">
                <a:solidFill>
                  <a:prstClr val="black"/>
                </a:solidFill>
                <a:latin typeface="Calibri" panose="020F0502020204030204"/>
                <a:ea typeface="+mn-ea"/>
                <a:cs typeface="Calibri"/>
              </a:rPr>
              <a:t> A2-oppimäärä arvioidaan joko numeerisesti tai hyväksytty/hylätty -merkinnällä (Wilmaan merkitään hyväksytty suoritus S-merkinnällä.)</a:t>
            </a:r>
            <a:endParaRPr lang="fi-FI" dirty="0">
              <a:solidFill>
                <a:prstClr val="black"/>
              </a:solidFill>
              <a:latin typeface="Calibri" panose="020F0502020204030204"/>
              <a:ea typeface="+mn-ea"/>
              <a:cs typeface="Calibri"/>
            </a:endParaRPr>
          </a:p>
        </p:txBody>
      </p:sp>
    </p:spTree>
    <p:extLst>
      <p:ext uri="{BB962C8B-B14F-4D97-AF65-F5344CB8AC3E}">
        <p14:creationId xmlns:p14="http://schemas.microsoft.com/office/powerpoint/2010/main" val="15877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stretch>
            <a:fillRect/>
          </a:stretch>
        </p:blipFill>
        <p:spPr>
          <a:xfrm>
            <a:off x="522128" y="367925"/>
            <a:ext cx="7783221" cy="5778575"/>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31</a:t>
            </a:fld>
            <a:endParaRPr lang="fi-FI" dirty="0"/>
          </a:p>
        </p:txBody>
      </p:sp>
      <p:pic>
        <p:nvPicPr>
          <p:cNvPr id="8" name="Kuva 7"/>
          <p:cNvPicPr>
            <a:picLocks noChangeAspect="1"/>
          </p:cNvPicPr>
          <p:nvPr/>
        </p:nvPicPr>
        <p:blipFill>
          <a:blip r:embed="rId3"/>
          <a:stretch>
            <a:fillRect/>
          </a:stretch>
        </p:blipFill>
        <p:spPr>
          <a:xfrm>
            <a:off x="8161468" y="57162"/>
            <a:ext cx="1024084" cy="5970303"/>
          </a:xfrm>
          <a:prstGeom prst="rect">
            <a:avLst/>
          </a:prstGeom>
        </p:spPr>
      </p:pic>
      <p:sp>
        <p:nvSpPr>
          <p:cNvPr id="9" name="Suorakulmio 8"/>
          <p:cNvSpPr/>
          <p:nvPr/>
        </p:nvSpPr>
        <p:spPr>
          <a:xfrm>
            <a:off x="630341" y="933261"/>
            <a:ext cx="7236746" cy="4093428"/>
          </a:xfrm>
          <a:prstGeom prst="rect">
            <a:avLst/>
          </a:prstGeom>
        </p:spPr>
        <p:txBody>
          <a:bodyPr wrap="square">
            <a:spAutoFit/>
          </a:bodyPr>
          <a:lstStyle/>
          <a:p>
            <a:pPr marL="342900" indent="-342900">
              <a:buFont typeface="Arial" panose="020B0604020202020204" pitchFamily="34" charset="0"/>
              <a:buChar char="•"/>
            </a:pPr>
            <a:r>
              <a:rPr lang="fi-FI" sz="2000" dirty="0"/>
              <a:t>Taide- ja taitoaineiden valinnaiset tunnit ovat osa ko. oppiaineiden yhteisiä oppimääriä ja myös arvioidaan osana niitä. </a:t>
            </a:r>
            <a:endParaRPr lang="fi-FI" sz="2000" dirty="0" smtClean="0"/>
          </a:p>
          <a:p>
            <a:endParaRPr lang="fi-FI" sz="2000" dirty="0"/>
          </a:p>
          <a:p>
            <a:pPr marL="342900" indent="-342900">
              <a:buFont typeface="Arial" panose="020B0604020202020204" pitchFamily="34" charset="0"/>
              <a:buChar char="•"/>
            </a:pPr>
            <a:r>
              <a:rPr lang="fi-FI" sz="2000" dirty="0"/>
              <a:t>Lukuvuositodistukseen annetaan numero 8. ja 9.luokilla, todistuksen oppiaineeksi merkitään ko. taide- ja taitoaineen valinnaisen nimi (käsityö, kotitalous, liikunta, kuvataide, musiikki</a:t>
            </a:r>
            <a:r>
              <a:rPr lang="fi-FI" sz="2000" dirty="0" smtClean="0"/>
              <a:t>).</a:t>
            </a:r>
          </a:p>
          <a:p>
            <a:endParaRPr lang="fi-FI" sz="2000" dirty="0"/>
          </a:p>
          <a:p>
            <a:pPr marL="342900" indent="-342900">
              <a:buFont typeface="Arial" panose="020B0604020202020204" pitchFamily="34" charset="0"/>
              <a:buChar char="•"/>
            </a:pPr>
            <a:r>
              <a:rPr lang="fi-FI" sz="2000" dirty="0"/>
              <a:t>Kunkin taide- ja taitoaineen erillinen päättöarviointi tehdään siinä vaiheessa, kun ko. oppiaineen koko oppimäärä on opiskeltu. Tällöin tarkastellaan kokonaisuutta lukuvuosilta 7., 8. ja 9.</a:t>
            </a:r>
          </a:p>
        </p:txBody>
      </p:sp>
    </p:spTree>
    <p:extLst>
      <p:ext uri="{BB962C8B-B14F-4D97-AF65-F5344CB8AC3E}">
        <p14:creationId xmlns:p14="http://schemas.microsoft.com/office/powerpoint/2010/main" val="1060113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stretch>
            <a:fillRect/>
          </a:stretch>
        </p:blipFill>
        <p:spPr>
          <a:xfrm>
            <a:off x="457200" y="438264"/>
            <a:ext cx="7777811" cy="5921496"/>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32</a:t>
            </a:fld>
            <a:endParaRPr lang="fi-FI" dirty="0"/>
          </a:p>
        </p:txBody>
      </p:sp>
      <p:pic>
        <p:nvPicPr>
          <p:cNvPr id="8" name="Kuva 7"/>
          <p:cNvPicPr>
            <a:picLocks noChangeAspect="1"/>
          </p:cNvPicPr>
          <p:nvPr/>
        </p:nvPicPr>
        <p:blipFill>
          <a:blip r:embed="rId3"/>
          <a:stretch>
            <a:fillRect/>
          </a:stretch>
        </p:blipFill>
        <p:spPr>
          <a:xfrm>
            <a:off x="8157659" y="0"/>
            <a:ext cx="1033889" cy="6027465"/>
          </a:xfrm>
          <a:prstGeom prst="rect">
            <a:avLst/>
          </a:prstGeom>
        </p:spPr>
      </p:pic>
      <p:sp>
        <p:nvSpPr>
          <p:cNvPr id="9" name="Suorakulmio 8"/>
          <p:cNvSpPr/>
          <p:nvPr/>
        </p:nvSpPr>
        <p:spPr>
          <a:xfrm>
            <a:off x="1117300" y="751574"/>
            <a:ext cx="5397124" cy="5262979"/>
          </a:xfrm>
          <a:prstGeom prst="rect">
            <a:avLst/>
          </a:prstGeom>
        </p:spPr>
        <p:txBody>
          <a:bodyPr wrap="square">
            <a:spAutoFit/>
          </a:bodyPr>
          <a:lstStyle/>
          <a:p>
            <a:pPr marL="342900" indent="-342900">
              <a:buFont typeface="Arial" panose="020B0604020202020204" pitchFamily="34" charset="0"/>
              <a:buChar char="•"/>
            </a:pPr>
            <a:r>
              <a:rPr lang="fi-FI" dirty="0"/>
              <a:t>Jokainen valinnainen (2 </a:t>
            </a:r>
            <a:r>
              <a:rPr lang="fi-FI" dirty="0" err="1"/>
              <a:t>vvt</a:t>
            </a:r>
            <a:r>
              <a:rPr lang="fi-FI" dirty="0"/>
              <a:t>) aine muodostaa itsenäisen oppimäärän, joka siten myös arvioidaan omana oppiaineenaan</a:t>
            </a:r>
            <a:r>
              <a:rPr lang="fi-FI" dirty="0" smtClean="0"/>
              <a:t>.</a:t>
            </a:r>
          </a:p>
          <a:p>
            <a:endParaRPr lang="fi-FI" dirty="0"/>
          </a:p>
          <a:p>
            <a:pPr marL="342900" indent="-342900">
              <a:buFont typeface="Arial" panose="020B0604020202020204" pitchFamily="34" charset="0"/>
              <a:buChar char="•"/>
            </a:pPr>
            <a:r>
              <a:rPr lang="fi-FI" dirty="0"/>
              <a:t>Opetussuunnitelman perusteiden mukaan ne valinnaiset aineet, jotka muodostavat yhtenäisen, vähintään kahden vuosiviikkotunnin oppimäärän, arvioidaan numeroin vuosiluokilla 8. </a:t>
            </a:r>
            <a:r>
              <a:rPr lang="fi-FI" dirty="0" smtClean="0"/>
              <a:t>ja 9. </a:t>
            </a:r>
          </a:p>
          <a:p>
            <a:r>
              <a:rPr lang="fi-FI" dirty="0">
                <a:sym typeface="Wingdings" panose="05000000000000000000" pitchFamily="2" charset="2"/>
              </a:rPr>
              <a:t>	</a:t>
            </a:r>
            <a:r>
              <a:rPr lang="fi-FI" dirty="0" smtClean="0">
                <a:sym typeface="Wingdings" panose="05000000000000000000" pitchFamily="2" charset="2"/>
              </a:rPr>
              <a:t> </a:t>
            </a:r>
            <a:r>
              <a:rPr lang="fi-FI" dirty="0" smtClean="0"/>
              <a:t>Numeroarviointi </a:t>
            </a:r>
            <a:r>
              <a:rPr lang="fi-FI" dirty="0"/>
              <a:t>sekä </a:t>
            </a:r>
            <a:r>
              <a:rPr lang="fi-FI" dirty="0" smtClean="0"/>
              <a:t>	lukuvuositodistuksiin </a:t>
            </a:r>
            <a:r>
              <a:rPr lang="fi-FI" dirty="0"/>
              <a:t>että </a:t>
            </a:r>
            <a:r>
              <a:rPr lang="fi-FI" dirty="0" smtClean="0"/>
              <a:t>	päättötodistukseen</a:t>
            </a:r>
            <a:r>
              <a:rPr lang="fi-FI" dirty="0"/>
              <a:t>.</a:t>
            </a:r>
          </a:p>
        </p:txBody>
      </p:sp>
    </p:spTree>
    <p:extLst>
      <p:ext uri="{BB962C8B-B14F-4D97-AF65-F5344CB8AC3E}">
        <p14:creationId xmlns:p14="http://schemas.microsoft.com/office/powerpoint/2010/main" val="163941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stretch>
            <a:fillRect/>
          </a:stretch>
        </p:blipFill>
        <p:spPr>
          <a:xfrm>
            <a:off x="457200" y="595171"/>
            <a:ext cx="7855173" cy="5448525"/>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33</a:t>
            </a:fld>
            <a:endParaRPr lang="fi-FI" dirty="0"/>
          </a:p>
        </p:txBody>
      </p:sp>
      <p:pic>
        <p:nvPicPr>
          <p:cNvPr id="8" name="Kuva 7"/>
          <p:cNvPicPr>
            <a:picLocks noChangeAspect="1"/>
          </p:cNvPicPr>
          <p:nvPr/>
        </p:nvPicPr>
        <p:blipFill>
          <a:blip r:embed="rId3"/>
          <a:stretch>
            <a:fillRect/>
          </a:stretch>
        </p:blipFill>
        <p:spPr>
          <a:xfrm>
            <a:off x="8166878" y="43284"/>
            <a:ext cx="1029248" cy="6000412"/>
          </a:xfrm>
          <a:prstGeom prst="rect">
            <a:avLst/>
          </a:prstGeom>
        </p:spPr>
      </p:pic>
      <p:sp>
        <p:nvSpPr>
          <p:cNvPr id="9" name="Suorakulmio 8"/>
          <p:cNvSpPr/>
          <p:nvPr/>
        </p:nvSpPr>
        <p:spPr>
          <a:xfrm>
            <a:off x="752081" y="1000970"/>
            <a:ext cx="7115006" cy="3416320"/>
          </a:xfrm>
          <a:prstGeom prst="rect">
            <a:avLst/>
          </a:prstGeom>
        </p:spPr>
        <p:txBody>
          <a:bodyPr wrap="square">
            <a:spAutoFit/>
          </a:bodyPr>
          <a:lstStyle/>
          <a:p>
            <a:pPr marL="342900" indent="-342900">
              <a:buFont typeface="Arial" panose="020B0604020202020204" pitchFamily="34" charset="0"/>
              <a:buChar char="•"/>
            </a:pPr>
            <a:r>
              <a:rPr lang="fi-FI" dirty="0"/>
              <a:t>Oppimäärältään alle kaksi vuosiviikkotuntia käsittävät valinnaiset aineet ja tällaisista oppimääristä koostuvat kokonaisuudet arvioidaan sanallisesti (Hyväksytty - hylätty).</a:t>
            </a:r>
          </a:p>
          <a:p>
            <a:endParaRPr lang="fi-FI" dirty="0"/>
          </a:p>
          <a:p>
            <a:pPr marL="342900" indent="-342900">
              <a:buFont typeface="Arial" panose="020B0604020202020204" pitchFamily="34" charset="0"/>
              <a:buChar char="•"/>
            </a:pPr>
            <a:r>
              <a:rPr lang="fi-FI" dirty="0"/>
              <a:t>Mikäli sanallisesti arvioitu valinnainen aine katsotaan jonkin yhteisen aineen syventäviksi opinnoiksi, sen suoritus voi korottaa kyseisen oppiaineen arvosanaa.</a:t>
            </a:r>
          </a:p>
        </p:txBody>
      </p:sp>
    </p:spTree>
    <p:extLst>
      <p:ext uri="{BB962C8B-B14F-4D97-AF65-F5344CB8AC3E}">
        <p14:creationId xmlns:p14="http://schemas.microsoft.com/office/powerpoint/2010/main" val="3790863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p:cNvPicPr>
            <a:picLocks noGrp="1" noChangeAspect="1"/>
          </p:cNvPicPr>
          <p:nvPr>
            <p:ph idx="1"/>
          </p:nvPr>
        </p:nvPicPr>
        <p:blipFill>
          <a:blip r:embed="rId2"/>
          <a:stretch>
            <a:fillRect/>
          </a:stretch>
        </p:blipFill>
        <p:spPr>
          <a:xfrm>
            <a:off x="240934" y="262845"/>
            <a:ext cx="8104554" cy="5854325"/>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34</a:t>
            </a:fld>
            <a:endParaRPr lang="fi-FI" dirty="0"/>
          </a:p>
        </p:txBody>
      </p:sp>
      <p:pic>
        <p:nvPicPr>
          <p:cNvPr id="7" name="Kuva 6"/>
          <p:cNvPicPr>
            <a:picLocks noChangeAspect="1"/>
          </p:cNvPicPr>
          <p:nvPr/>
        </p:nvPicPr>
        <p:blipFill>
          <a:blip r:embed="rId3"/>
          <a:stretch>
            <a:fillRect/>
          </a:stretch>
        </p:blipFill>
        <p:spPr>
          <a:xfrm>
            <a:off x="8111187" y="0"/>
            <a:ext cx="1032813" cy="6021191"/>
          </a:xfrm>
          <a:prstGeom prst="rect">
            <a:avLst/>
          </a:prstGeom>
        </p:spPr>
      </p:pic>
      <p:sp>
        <p:nvSpPr>
          <p:cNvPr id="9" name="Suorakulmio 8"/>
          <p:cNvSpPr/>
          <p:nvPr/>
        </p:nvSpPr>
        <p:spPr>
          <a:xfrm>
            <a:off x="476138" y="434778"/>
            <a:ext cx="7547858" cy="5632311"/>
          </a:xfrm>
          <a:prstGeom prst="rect">
            <a:avLst/>
          </a:prstGeom>
        </p:spPr>
        <p:txBody>
          <a:bodyPr wrap="square">
            <a:spAutoFit/>
          </a:bodyPr>
          <a:lstStyle/>
          <a:p>
            <a:r>
              <a:rPr lang="fi-FI" dirty="0"/>
              <a:t>S2-oppilaan päättöarviointi on numeerista. Sen vuoksi: </a:t>
            </a:r>
          </a:p>
          <a:p>
            <a:pPr marL="342900" indent="-342900">
              <a:buFont typeface="Arial" panose="020B0604020202020204" pitchFamily="34" charset="0"/>
              <a:buChar char="•"/>
            </a:pPr>
            <a:r>
              <a:rPr lang="fi-FI" dirty="0"/>
              <a:t>Erityisen tärkeää on järjestää kaikissa oppiaineissa S2-oppilaalle riittävästi sopivia ja monipuolisia  näyttömahdollisuuksia, mikäli hänellä on vielä puutteellinen suomen kielen taito.</a:t>
            </a:r>
          </a:p>
          <a:p>
            <a:pPr marL="342900" indent="-342900">
              <a:buFont typeface="Arial" panose="020B0604020202020204" pitchFamily="34" charset="0"/>
              <a:buChar char="•"/>
            </a:pPr>
            <a:r>
              <a:rPr lang="fi-FI" dirty="0"/>
              <a:t>Riittävien näyttömahdollisuuksien tarjoaminen merkitsee sitä, että oppilas voi antaa esimerkiksi erilaisia uusinta- ja lisänäyttöjä parantuneesta osaamisestaan, jota on arvioitu 7. ja 8. vuosiluokalla.</a:t>
            </a:r>
          </a:p>
          <a:p>
            <a:pPr marL="342900" indent="-342900">
              <a:buFont typeface="Arial" panose="020B0604020202020204" pitchFamily="34" charset="0"/>
              <a:buChar char="•"/>
            </a:pPr>
            <a:r>
              <a:rPr lang="fi-FI" dirty="0"/>
              <a:t>Riittävyys tarkoittaa sitäkin, että oppilaalle annetaan riittävästi aikaa suoriutua jostakin tehtävästä, kokeesta tai muusta näytöstä.</a:t>
            </a:r>
          </a:p>
        </p:txBody>
      </p:sp>
    </p:spTree>
    <p:extLst>
      <p:ext uri="{BB962C8B-B14F-4D97-AF65-F5344CB8AC3E}">
        <p14:creationId xmlns:p14="http://schemas.microsoft.com/office/powerpoint/2010/main" val="322362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Miksi tavoitteet suunnittelun pohjana?</a:t>
            </a:r>
            <a:endParaRPr lang="fi-FI" dirty="0"/>
          </a:p>
        </p:txBody>
      </p:sp>
      <p:sp>
        <p:nvSpPr>
          <p:cNvPr id="3" name="Sisällön paikkamerkki 2"/>
          <p:cNvSpPr>
            <a:spLocks noGrp="1"/>
          </p:cNvSpPr>
          <p:nvPr>
            <p:ph idx="1"/>
          </p:nvPr>
        </p:nvSpPr>
        <p:spPr/>
        <p:txBody>
          <a:bodyPr/>
          <a:lstStyle/>
          <a:p>
            <a:r>
              <a:rPr lang="fi-FI" dirty="0"/>
              <a:t>"Arviointi on tavoite- ja kriteeriperusteista. Jotta voi olla reilu ja oikeudenmukainen, oppijaa ei tule arvioida jostain muusta kuin mitä on asetettu tavoitteeksi." (Hellström 2019)</a:t>
            </a:r>
          </a:p>
          <a:p>
            <a:r>
              <a:rPr lang="fi-FI" dirty="0"/>
              <a:t>Tavoitteet </a:t>
            </a:r>
            <a:r>
              <a:rPr lang="fi-FI" dirty="0" err="1"/>
              <a:t>OPS:sta</a:t>
            </a:r>
            <a:r>
              <a:rPr lang="fi-FI" dirty="0"/>
              <a:t> (</a:t>
            </a:r>
            <a:r>
              <a:rPr lang="fi-FI" dirty="0" err="1"/>
              <a:t>vuosiluokkaistetut</a:t>
            </a:r>
            <a:r>
              <a:rPr lang="fi-FI" dirty="0"/>
              <a:t>)</a:t>
            </a:r>
          </a:p>
          <a:p>
            <a:r>
              <a:rPr lang="fi-FI" dirty="0"/>
              <a:t>Tavoitteiden saavuttamista arvioitava</a:t>
            </a:r>
          </a:p>
          <a:p>
            <a:r>
              <a:rPr lang="fi-FI" dirty="0"/>
              <a:t>Oppilas voi saavuttaa tavoitteita (taitotavoite) eri sisällöillä. </a:t>
            </a:r>
          </a:p>
          <a:p>
            <a:r>
              <a:rPr lang="fi-FI" dirty="0"/>
              <a:t>Sisältö on väline tavoitteen saavuttamiseksi.</a:t>
            </a:r>
          </a:p>
          <a:p>
            <a:pPr lvl="1"/>
            <a:r>
              <a:rPr lang="fi-FI" dirty="0"/>
              <a:t>Sisältöjen osaamista ei arvioida.</a:t>
            </a:r>
          </a:p>
          <a:p>
            <a:pPr lvl="1"/>
            <a:r>
              <a:rPr lang="fi-FI" dirty="0"/>
              <a:t>Opettaja (tai oppilas) voi valita, millä sisällöllä tavoitteen saavuttamista harjoitellaan. </a:t>
            </a:r>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4</a:t>
            </a:fld>
            <a:endParaRPr lang="fi-FI" dirty="0"/>
          </a:p>
        </p:txBody>
      </p:sp>
    </p:spTree>
    <p:extLst>
      <p:ext uri="{BB962C8B-B14F-4D97-AF65-F5344CB8AC3E}">
        <p14:creationId xmlns:p14="http://schemas.microsoft.com/office/powerpoint/2010/main" val="92259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Tavoite, sisältö ja arviointi</a:t>
            </a:r>
            <a:endParaRPr lang="fi-FI" dirty="0"/>
          </a:p>
        </p:txBody>
      </p:sp>
      <p:pic>
        <p:nvPicPr>
          <p:cNvPr id="7" name="Sisällön paikkamerkki 6"/>
          <p:cNvPicPr>
            <a:picLocks noGrp="1" noChangeAspect="1"/>
          </p:cNvPicPr>
          <p:nvPr>
            <p:ph idx="1"/>
          </p:nvPr>
        </p:nvPicPr>
        <p:blipFill>
          <a:blip r:embed="rId2"/>
          <a:stretch>
            <a:fillRect/>
          </a:stretch>
        </p:blipFill>
        <p:spPr>
          <a:xfrm>
            <a:off x="94686" y="2421581"/>
            <a:ext cx="8229600" cy="2883197"/>
          </a:xfrm>
          <a:prstGeom prst="rect">
            <a:avLst/>
          </a:prstGeom>
        </p:spPr>
      </p:pic>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5</a:t>
            </a:fld>
            <a:endParaRPr lang="fi-FI" dirty="0"/>
          </a:p>
        </p:txBody>
      </p:sp>
      <p:pic>
        <p:nvPicPr>
          <p:cNvPr id="8" name="Kuva 7"/>
          <p:cNvPicPr>
            <a:picLocks noChangeAspect="1"/>
          </p:cNvPicPr>
          <p:nvPr/>
        </p:nvPicPr>
        <p:blipFill>
          <a:blip r:embed="rId3"/>
          <a:stretch>
            <a:fillRect/>
          </a:stretch>
        </p:blipFill>
        <p:spPr>
          <a:xfrm>
            <a:off x="288406" y="2470124"/>
            <a:ext cx="1713124" cy="2786113"/>
          </a:xfrm>
          <a:prstGeom prst="rect">
            <a:avLst/>
          </a:prstGeom>
        </p:spPr>
      </p:pic>
      <p:pic>
        <p:nvPicPr>
          <p:cNvPr id="9" name="Kuva 8"/>
          <p:cNvPicPr>
            <a:picLocks noChangeAspect="1"/>
          </p:cNvPicPr>
          <p:nvPr/>
        </p:nvPicPr>
        <p:blipFill>
          <a:blip r:embed="rId4"/>
          <a:stretch>
            <a:fillRect/>
          </a:stretch>
        </p:blipFill>
        <p:spPr>
          <a:xfrm>
            <a:off x="6226970" y="2470124"/>
            <a:ext cx="1743607" cy="2786113"/>
          </a:xfrm>
          <a:prstGeom prst="rect">
            <a:avLst/>
          </a:prstGeom>
        </p:spPr>
      </p:pic>
      <p:pic>
        <p:nvPicPr>
          <p:cNvPr id="10" name="Kuva 9"/>
          <p:cNvPicPr>
            <a:picLocks noChangeAspect="1"/>
          </p:cNvPicPr>
          <p:nvPr/>
        </p:nvPicPr>
        <p:blipFill>
          <a:blip r:embed="rId5"/>
          <a:stretch>
            <a:fillRect/>
          </a:stretch>
        </p:blipFill>
        <p:spPr>
          <a:xfrm>
            <a:off x="523735" y="3102835"/>
            <a:ext cx="7267062" cy="1085182"/>
          </a:xfrm>
          <a:prstGeom prst="rect">
            <a:avLst/>
          </a:prstGeom>
        </p:spPr>
      </p:pic>
      <p:pic>
        <p:nvPicPr>
          <p:cNvPr id="11" name="Kuva 10"/>
          <p:cNvPicPr>
            <a:picLocks noChangeAspect="1"/>
          </p:cNvPicPr>
          <p:nvPr/>
        </p:nvPicPr>
        <p:blipFill>
          <a:blip r:embed="rId6"/>
          <a:stretch>
            <a:fillRect/>
          </a:stretch>
        </p:blipFill>
        <p:spPr>
          <a:xfrm>
            <a:off x="8095436" y="-37174"/>
            <a:ext cx="1182727" cy="6895174"/>
          </a:xfrm>
          <a:prstGeom prst="rect">
            <a:avLst/>
          </a:prstGeom>
        </p:spPr>
      </p:pic>
      <p:pic>
        <p:nvPicPr>
          <p:cNvPr id="12" name="Kuva 11"/>
          <p:cNvPicPr>
            <a:picLocks noChangeAspect="1"/>
          </p:cNvPicPr>
          <p:nvPr/>
        </p:nvPicPr>
        <p:blipFill>
          <a:blip r:embed="rId7"/>
          <a:stretch>
            <a:fillRect/>
          </a:stretch>
        </p:blipFill>
        <p:spPr>
          <a:xfrm>
            <a:off x="190139" y="5353321"/>
            <a:ext cx="8038693" cy="1042506"/>
          </a:xfrm>
          <a:prstGeom prst="rect">
            <a:avLst/>
          </a:prstGeom>
        </p:spPr>
      </p:pic>
    </p:spTree>
    <p:extLst>
      <p:ext uri="{BB962C8B-B14F-4D97-AF65-F5344CB8AC3E}">
        <p14:creationId xmlns:p14="http://schemas.microsoft.com/office/powerpoint/2010/main" val="19044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Kaksi tapaa</a:t>
            </a:r>
            <a:endParaRPr lang="fi-FI" dirty="0"/>
          </a:p>
        </p:txBody>
      </p:sp>
      <p:sp>
        <p:nvSpPr>
          <p:cNvPr id="3" name="Sisällön paikkamerkki 2"/>
          <p:cNvSpPr>
            <a:spLocks noGrp="1"/>
          </p:cNvSpPr>
          <p:nvPr>
            <p:ph idx="1"/>
          </p:nvPr>
        </p:nvSpPr>
        <p:spPr/>
        <p:txBody>
          <a:bodyPr/>
          <a:lstStyle/>
          <a:p>
            <a:pPr marL="457200" indent="-457200">
              <a:buAutoNum type="arabicParenR"/>
            </a:pPr>
            <a:r>
              <a:rPr lang="fi-FI" sz="2800" dirty="0" err="1" smtClean="0"/>
              <a:t>Oppiaineittainen</a:t>
            </a:r>
            <a:r>
              <a:rPr lang="fi-FI" sz="2800" dirty="0" smtClean="0"/>
              <a:t> vuosisuunnitelma</a:t>
            </a:r>
          </a:p>
          <a:p>
            <a:pPr marL="457200" indent="-457200">
              <a:buAutoNum type="arabicParenR"/>
            </a:pPr>
            <a:endParaRPr lang="fi-FI" sz="2800" dirty="0" smtClean="0"/>
          </a:p>
          <a:p>
            <a:pPr marL="457200" indent="-457200">
              <a:buAutoNum type="arabicParenR"/>
            </a:pPr>
            <a:r>
              <a:rPr lang="fi-FI" sz="2800" dirty="0" smtClean="0"/>
              <a:t>Oppiainerajat ylittävät opintokokonaisuudet</a:t>
            </a:r>
          </a:p>
          <a:p>
            <a:pPr marL="0" indent="0">
              <a:buNone/>
            </a:pPr>
            <a:endParaRPr lang="fi-FI" sz="2800" dirty="0" smtClean="0"/>
          </a:p>
          <a:p>
            <a:pPr marL="0" indent="0">
              <a:buNone/>
            </a:pPr>
            <a:r>
              <a:rPr lang="fi-FI" sz="2800" dirty="0"/>
              <a:t>	</a:t>
            </a:r>
            <a:r>
              <a:rPr lang="fi-FI" sz="2800" dirty="0" smtClean="0">
                <a:sym typeface="Wingdings" panose="05000000000000000000" pitchFamily="2" charset="2"/>
              </a:rPr>
              <a:t> nämä muodostavat vuosisuunnitelman</a:t>
            </a:r>
            <a:endParaRPr lang="fi-FI" sz="2800"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6</a:t>
            </a:fld>
            <a:endParaRPr lang="fi-FI" dirty="0"/>
          </a:p>
        </p:txBody>
      </p:sp>
    </p:spTree>
    <p:extLst>
      <p:ext uri="{BB962C8B-B14F-4D97-AF65-F5344CB8AC3E}">
        <p14:creationId xmlns:p14="http://schemas.microsoft.com/office/powerpoint/2010/main" val="235062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Oppiaineittainen</a:t>
            </a:r>
            <a:r>
              <a:rPr lang="fi-FI" dirty="0" smtClean="0"/>
              <a:t> vuosisuunnitelma</a:t>
            </a:r>
            <a:endParaRPr lang="fi-FI" dirty="0"/>
          </a:p>
        </p:txBody>
      </p:sp>
      <p:sp>
        <p:nvSpPr>
          <p:cNvPr id="3" name="Sisällön paikkamerkki 2"/>
          <p:cNvSpPr>
            <a:spLocks noGrp="1"/>
          </p:cNvSpPr>
          <p:nvPr>
            <p:ph idx="1"/>
          </p:nvPr>
        </p:nvSpPr>
        <p:spPr/>
        <p:txBody>
          <a:bodyPr/>
          <a:lstStyle/>
          <a:p>
            <a:r>
              <a:rPr lang="fi-FI" dirty="0"/>
              <a:t>koko lukuvuodeksi/jaksoksi/lukukaudeksi</a:t>
            </a:r>
          </a:p>
          <a:p>
            <a:r>
              <a:rPr lang="fi-FI" dirty="0"/>
              <a:t>opintokokonaisuudeksi</a:t>
            </a:r>
          </a:p>
          <a:p>
            <a:r>
              <a:rPr lang="fi-FI" dirty="0" err="1"/>
              <a:t>vuosiluokkaistetuista</a:t>
            </a:r>
            <a:r>
              <a:rPr lang="fi-FI" dirty="0"/>
              <a:t> tavoitteista suunnitelma: </a:t>
            </a:r>
          </a:p>
          <a:p>
            <a:pPr lvl="1"/>
            <a:r>
              <a:rPr lang="fi-FI" dirty="0"/>
              <a:t>mikä sisältö/sisällöt kuhunkin tavoitteeseen</a:t>
            </a:r>
          </a:p>
          <a:p>
            <a:pPr lvl="1"/>
            <a:r>
              <a:rPr lang="fi-FI" dirty="0"/>
              <a:t>aikataulutus vuodelle</a:t>
            </a:r>
          </a:p>
          <a:p>
            <a:pPr lvl="1"/>
            <a:r>
              <a:rPr lang="fi-FI" dirty="0"/>
              <a:t>työskentelyn suunnittelu</a:t>
            </a:r>
          </a:p>
          <a:p>
            <a:pPr lvl="1"/>
            <a:r>
              <a:rPr lang="fi-FI" dirty="0"/>
              <a:t>arvioinnin suunnittelu ja aikataulutus</a:t>
            </a:r>
          </a:p>
          <a:p>
            <a:pPr marL="0" indent="0">
              <a:buNone/>
            </a:pPr>
            <a:endParaRPr lang="fi-FI"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7</a:t>
            </a:fld>
            <a:endParaRPr lang="fi-FI" dirty="0"/>
          </a:p>
        </p:txBody>
      </p:sp>
    </p:spTree>
    <p:extLst>
      <p:ext uri="{BB962C8B-B14F-4D97-AF65-F5344CB8AC3E}">
        <p14:creationId xmlns:p14="http://schemas.microsoft.com/office/powerpoint/2010/main" val="363755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Oppiainerajat ylittävät kokonaisuudet</a:t>
            </a:r>
            <a:endParaRPr lang="fi-FI" dirty="0"/>
          </a:p>
        </p:txBody>
      </p:sp>
      <p:sp>
        <p:nvSpPr>
          <p:cNvPr id="3" name="Sisällön paikkamerkki 2"/>
          <p:cNvSpPr>
            <a:spLocks noGrp="1"/>
          </p:cNvSpPr>
          <p:nvPr>
            <p:ph idx="1"/>
          </p:nvPr>
        </p:nvSpPr>
        <p:spPr/>
        <p:txBody>
          <a:bodyPr/>
          <a:lstStyle/>
          <a:p>
            <a:pPr marL="228600" lvl="0" indent="-228600" defTabSz="914400" fontAlgn="auto">
              <a:lnSpc>
                <a:spcPct val="90000"/>
              </a:lnSpc>
              <a:spcBef>
                <a:spcPts val="1000"/>
              </a:spcBef>
              <a:spcAft>
                <a:spcPts val="0"/>
              </a:spcAft>
              <a:buFont typeface="Arial" panose="020B0604020202020204" pitchFamily="34" charset="0"/>
              <a:buChar char="•"/>
            </a:pPr>
            <a:r>
              <a:rPr lang="fi-FI" sz="2800" dirty="0">
                <a:solidFill>
                  <a:prstClr val="black"/>
                </a:solidFill>
                <a:latin typeface="Calibri" panose="020F0502020204030204"/>
                <a:ea typeface="+mn-ea"/>
                <a:cs typeface="+mn-cs"/>
              </a:rPr>
              <a:t>Ilmiöt</a:t>
            </a:r>
          </a:p>
          <a:p>
            <a:pPr marL="228600" lvl="0" indent="-228600" defTabSz="914400" fontAlgn="auto">
              <a:lnSpc>
                <a:spcPct val="90000"/>
              </a:lnSpc>
              <a:spcBef>
                <a:spcPts val="1000"/>
              </a:spcBef>
              <a:spcAft>
                <a:spcPts val="0"/>
              </a:spcAft>
              <a:buFont typeface="Arial" panose="020B0604020202020204" pitchFamily="34" charset="0"/>
              <a:buChar char="•"/>
            </a:pPr>
            <a:r>
              <a:rPr lang="fi-FI" sz="2800" dirty="0">
                <a:solidFill>
                  <a:prstClr val="black"/>
                </a:solidFill>
                <a:latin typeface="Calibri" panose="020F0502020204030204"/>
                <a:ea typeface="+mn-ea"/>
                <a:cs typeface="+mn-cs"/>
              </a:rPr>
              <a:t>Monialaiset</a:t>
            </a:r>
          </a:p>
          <a:p>
            <a:pPr marL="800100" lvl="1" indent="-342900" defTabSz="914400" fontAlgn="auto">
              <a:lnSpc>
                <a:spcPct val="90000"/>
              </a:lnSpc>
              <a:spcBef>
                <a:spcPts val="500"/>
              </a:spcBef>
              <a:spcAft>
                <a:spcPts val="0"/>
              </a:spcAft>
              <a:buFont typeface="Arial" panose="020B0604020202020204" pitchFamily="34" charset="0"/>
              <a:buChar char="•"/>
            </a:pPr>
            <a:r>
              <a:rPr lang="fi-FI" sz="2800" dirty="0">
                <a:solidFill>
                  <a:prstClr val="black"/>
                </a:solidFill>
                <a:latin typeface="Calibri" panose="020F0502020204030204"/>
                <a:ea typeface="+mn-ea"/>
                <a:cs typeface="+mn-cs"/>
              </a:rPr>
              <a:t>mitkä </a:t>
            </a:r>
            <a:r>
              <a:rPr lang="fi-FI" sz="2800" dirty="0" err="1">
                <a:solidFill>
                  <a:prstClr val="black"/>
                </a:solidFill>
                <a:latin typeface="Calibri" panose="020F0502020204030204"/>
                <a:ea typeface="+mn-ea"/>
                <a:cs typeface="+mn-cs"/>
              </a:rPr>
              <a:t>vuosiluokkaistetut</a:t>
            </a:r>
            <a:r>
              <a:rPr lang="fi-FI" sz="2800" dirty="0">
                <a:solidFill>
                  <a:prstClr val="black"/>
                </a:solidFill>
                <a:latin typeface="Calibri" panose="020F0502020204030204"/>
                <a:ea typeface="+mn-ea"/>
                <a:cs typeface="+mn-cs"/>
              </a:rPr>
              <a:t> tavoitteet eri oppiaineista</a:t>
            </a:r>
          </a:p>
          <a:p>
            <a:pPr marL="800100" lvl="1" indent="-342900" defTabSz="914400" fontAlgn="auto">
              <a:lnSpc>
                <a:spcPct val="90000"/>
              </a:lnSpc>
              <a:spcBef>
                <a:spcPts val="500"/>
              </a:spcBef>
              <a:spcAft>
                <a:spcPts val="0"/>
              </a:spcAft>
              <a:buFont typeface="Arial" panose="020B0604020202020204" pitchFamily="34" charset="0"/>
              <a:buChar char="•"/>
            </a:pPr>
            <a:r>
              <a:rPr lang="fi-FI" sz="2800" dirty="0">
                <a:solidFill>
                  <a:prstClr val="black"/>
                </a:solidFill>
                <a:latin typeface="Calibri" panose="020F0502020204030204"/>
                <a:ea typeface="+mn-ea"/>
                <a:cs typeface="+mn-cs"/>
              </a:rPr>
              <a:t>mitkä sisällöt oppiaineista</a:t>
            </a:r>
          </a:p>
          <a:p>
            <a:pPr marL="800100" lvl="1" indent="-342900" defTabSz="914400" fontAlgn="auto">
              <a:lnSpc>
                <a:spcPct val="90000"/>
              </a:lnSpc>
              <a:spcBef>
                <a:spcPts val="500"/>
              </a:spcBef>
              <a:spcAft>
                <a:spcPts val="0"/>
              </a:spcAft>
              <a:buFont typeface="Arial" panose="020B0604020202020204" pitchFamily="34" charset="0"/>
              <a:buChar char="•"/>
            </a:pPr>
            <a:r>
              <a:rPr lang="fi-FI" sz="2800" dirty="0">
                <a:solidFill>
                  <a:prstClr val="black"/>
                </a:solidFill>
                <a:latin typeface="Calibri" panose="020F0502020204030204"/>
                <a:ea typeface="+mn-ea"/>
                <a:cs typeface="+mn-cs"/>
              </a:rPr>
              <a:t>aikataulutus </a:t>
            </a:r>
          </a:p>
          <a:p>
            <a:pPr marL="800100" lvl="1" indent="-342900" defTabSz="914400" fontAlgn="auto">
              <a:lnSpc>
                <a:spcPct val="90000"/>
              </a:lnSpc>
              <a:spcBef>
                <a:spcPts val="500"/>
              </a:spcBef>
              <a:spcAft>
                <a:spcPts val="0"/>
              </a:spcAft>
              <a:buFont typeface="Arial" panose="020B0604020202020204" pitchFamily="34" charset="0"/>
              <a:buChar char="•"/>
            </a:pPr>
            <a:r>
              <a:rPr lang="fi-FI" sz="2800" dirty="0">
                <a:solidFill>
                  <a:prstClr val="black"/>
                </a:solidFill>
                <a:latin typeface="Calibri" panose="020F0502020204030204"/>
                <a:ea typeface="+mn-ea"/>
                <a:cs typeface="+mn-cs"/>
              </a:rPr>
              <a:t>arvioinnin suunnittelu</a:t>
            </a:r>
          </a:p>
          <a:p>
            <a:pPr marL="0" indent="0">
              <a:buNone/>
            </a:pPr>
            <a:endParaRPr lang="fi-FI" dirty="0"/>
          </a:p>
        </p:txBody>
      </p:sp>
      <p:sp>
        <p:nvSpPr>
          <p:cNvPr id="4" name="Päivämäärän paikkamerkki 3"/>
          <p:cNvSpPr>
            <a:spLocks noGrp="1"/>
          </p:cNvSpPr>
          <p:nvPr>
            <p:ph type="dt" sz="half" idx="10"/>
          </p:nvPr>
        </p:nvSpPr>
        <p:spPr/>
        <p:txBody>
          <a:bodyPr/>
          <a:lstStyle/>
          <a:p>
            <a:pPr>
              <a:defRPr/>
            </a:pPr>
            <a:fld id="{6990B859-AA55-0E4E-8FF3-DCAAB9E887A6}" type="datetime1">
              <a:rPr lang="fi-FI" smtClean="0"/>
              <a:pPr>
                <a:defRPr/>
              </a:pPr>
              <a:t>14.5.2019</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F52DF7F1-61BF-4D4A-A3A4-FC1457762D92}" type="slidenum">
              <a:rPr lang="fi-FI" smtClean="0"/>
              <a:pPr>
                <a:defRPr/>
              </a:pPr>
              <a:t>8</a:t>
            </a:fld>
            <a:endParaRPr lang="fi-FI" dirty="0"/>
          </a:p>
        </p:txBody>
      </p:sp>
    </p:spTree>
    <p:extLst>
      <p:ext uri="{BB962C8B-B14F-4D97-AF65-F5344CB8AC3E}">
        <p14:creationId xmlns:p14="http://schemas.microsoft.com/office/powerpoint/2010/main" val="45382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näyttökuva&#10;&#10;Kuvaus luotu, erittäin korkea luotettavuus">
            <a:extLst>
              <a:ext uri="{FF2B5EF4-FFF2-40B4-BE49-F238E27FC236}">
                <a16:creationId xmlns:a16="http://schemas.microsoft.com/office/drawing/2014/main" id="{51B9CFCA-2949-404C-AC43-CF445D081CC7}"/>
              </a:ext>
            </a:extLst>
          </p:cNvPr>
          <p:cNvPicPr>
            <a:picLocks noChangeAspect="1"/>
          </p:cNvPicPr>
          <p:nvPr/>
        </p:nvPicPr>
        <p:blipFill rotWithShape="1">
          <a:blip r:embed="rId2"/>
          <a:srcRect/>
          <a:stretch/>
        </p:blipFill>
        <p:spPr>
          <a:xfrm>
            <a:off x="15" y="857257"/>
            <a:ext cx="9143985" cy="5143493"/>
          </a:xfrm>
          <a:prstGeom prst="rect">
            <a:avLst/>
          </a:prstGeom>
        </p:spPr>
      </p:pic>
    </p:spTree>
    <p:extLst>
      <p:ext uri="{BB962C8B-B14F-4D97-AF65-F5344CB8AC3E}">
        <p14:creationId xmlns:p14="http://schemas.microsoft.com/office/powerpoint/2010/main" val="563899511"/>
      </p:ext>
    </p:extLst>
  </p:cSld>
  <p:clrMapOvr>
    <a:masterClrMapping/>
  </p:clrMapOvr>
</p:sld>
</file>

<file path=ppt/theme/theme1.xml><?xml version="1.0" encoding="utf-8"?>
<a:theme xmlns:a="http://schemas.openxmlformats.org/drawingml/2006/main" name="Jkl_powerpoint_pohja">
  <a:themeElements>
    <a:clrScheme name="Custom 2">
      <a:dk1>
        <a:sysClr val="windowText" lastClr="000000"/>
      </a:dk1>
      <a:lt1>
        <a:sysClr val="window" lastClr="FFFFFF"/>
      </a:lt1>
      <a:dk2>
        <a:srgbClr val="0A4B73"/>
      </a:dk2>
      <a:lt2>
        <a:srgbClr val="F2F2F2"/>
      </a:lt2>
      <a:accent1>
        <a:srgbClr val="F28705"/>
      </a:accent1>
      <a:accent2>
        <a:srgbClr val="2192BF"/>
      </a:accent2>
      <a:accent3>
        <a:srgbClr val="0A4B73"/>
      </a:accent3>
      <a:accent4>
        <a:srgbClr val="1AA17E"/>
      </a:accent4>
      <a:accent5>
        <a:srgbClr val="A69586"/>
      </a:accent5>
      <a:accent6>
        <a:srgbClr val="594C47"/>
      </a:accent6>
      <a:hlink>
        <a:srgbClr val="2192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kl_ppt_pohja [Vain luku]" id="{077E3A2A-9BE9-46EE-A6F5-C1BE794FD4A3}" vid="{65B213AC-A255-4CE7-AC55-6DA9DA3273F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Vastuuhenkilo xmlns="03c35437-39aa-4fa0-ae8b-a504c9b2e8b3">Aski.konserni.viestinta@jkl.fi</Vastuuhenkilo>
    <AskiKuvaus xmlns="03c35437-39aa-4fa0-ae8b-a504c9b2e8b3">Kaupungin virallinen diapohja</AskiKuvaus>
    <pfb1dae054d847a0818617cf09b8d235 xmlns="03c35437-39aa-4fa0-ae8b-a504c9b2e8b3">
      <Terms xmlns="http://schemas.microsoft.com/office/infopath/2007/PartnerControls">
        <TermInfo xmlns="http://schemas.microsoft.com/office/infopath/2007/PartnerControls">
          <TermName xmlns="http://schemas.microsoft.com/office/infopath/2007/PartnerControls">Viestintä ja kansainväliset yhteydet</TermName>
          <TermId xmlns="http://schemas.microsoft.com/office/infopath/2007/PartnerControls">3f13df45-81ab-412a-8743-ac515f4ad898</TermId>
        </TermInfo>
      </Terms>
    </pfb1dae054d847a0818617cf09b8d235>
    <TaxCatchAll xmlns="03c35437-39aa-4fa0-ae8b-a504c9b2e8b3">
      <Value>32</Value>
    </TaxCatchAll>
    <Vanhenemisk1 xmlns="03c35437-39aa-4fa0-ae8b-a504c9b2e8b3">2020-09-08T21:00:00+00:00</Vanhenemisk1>
    <Tila_x0020__x0028_Keskeneräinen_x0029_ xmlns="03c35437-39aa-4fa0-ae8b-a504c9b2e8b3">Ei</Tila_x0020__x0028_Keskeneräinen_x0029_>
    <Vanhenemisk2 xmlns="03c35437-39aa-4fa0-ae8b-a504c9b2e8b3">2020-09-08T21:00:00+00:00</Vanhenemisk2>
    <jf8d3893d7ed491c93031f2115279c91 xmlns="03c35437-39aa-4fa0-ae8b-a504c9b2e8b3">
      <Terms xmlns="http://schemas.microsoft.com/office/infopath/2007/PartnerControls"/>
    </jf8d3893d7ed491c93031f2115279c91>
    <_dlc_DocId xmlns="03c35437-39aa-4fa0-ae8b-a504c9b2e8b3">ASKI-1111-16</_dlc_DocId>
    <_dlc_DocIdUrl xmlns="03c35437-39aa-4fa0-ae8b-a504c9b2e8b3">
      <Url>http://aski/tiedonhallintajaviestinta/viestintajamarkkinointi/graafinenohje/_layouts/15/DocIdRedir.aspx?ID=ASKI-1111-16</Url>
      <Description>ASKI-1111-16</Description>
    </_dlc_DocIdUrl>
    <_dlc_ExpireDateSaved xmlns="http://schemas.microsoft.com/sharepoint/v3" xsi:nil="true"/>
    <_dlc_ExpireDate xmlns="http://schemas.microsoft.com/sharepoint/v3">2020-09-08T21:00:00+00:00</_dlc_ExpireDate>
  </documentManagement>
</p:properties>
</file>

<file path=customXml/item2.xml><?xml version="1.0" encoding="utf-8"?>
<?mso-contentType ?>
<p:Policy xmlns:p="office.server.policy" id="" local="true">
  <p:Name>Esitys</p:Name>
  <p:Description/>
  <p:Statement/>
  <p:PolicyItems>
    <p:PolicyItem featureId="Microsoft.Office.RecordsManagement.PolicyFeatures.Expiration" staticId="0x0101004EE5C71646C29842993EA066F6F39CED|1480298367" UniqueId="18d83b00-8f95-4b96-98d0-0efd5d1056e8">
      <p:Name>Säilytys</p:Name>
      <p:Description>Sisällön automaattinen ajoitus käsittelyä varten ja määräpäivän saavuttaneen sisällön säilytystoiminnon suorittaminen.</p:Description>
      <p:CustomData>
        <Schedules nextStageId="2">
          <Schedule type="Default">
            <stages>
              <data stageId="1">
                <formula id="Microsoft.Office.RecordsManagement.PolicyFeatures.Expiration.Formula.BuiltIn">
                  <number>0</number>
                  <property>Vanhenemisk2</property>
                  <propertyId>47662f27-d350-4576-9486-5591277bfb71</propertyId>
                  <period>days</period>
                </formula>
                <action type="workflow" id="97f686a3-9e8a-4799-a8bc-bdf650ab2a4a"/>
              </data>
            </stages>
          </Schedule>
        </Schedules>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Esitys" ma:contentTypeID="0x0101004EE5C71646C29842993EA066F6F39CED00E130229BAB81654C85BB7F8F3CD67258" ma:contentTypeVersion="124" ma:contentTypeDescription="Esitys-sisältötyyppi toimii kaikkien Askin muiden sisältötyyppien pohjana." ma:contentTypeScope="" ma:versionID="5c4a46d05c253a7ca3a89f67714a84d0">
  <xsd:schema xmlns:xsd="http://www.w3.org/2001/XMLSchema" xmlns:xs="http://www.w3.org/2001/XMLSchema" xmlns:p="http://schemas.microsoft.com/office/2006/metadata/properties" xmlns:ns1="http://schemas.microsoft.com/sharepoint/v3" xmlns:ns2="03c35437-39aa-4fa0-ae8b-a504c9b2e8b3" targetNamespace="http://schemas.microsoft.com/office/2006/metadata/properties" ma:root="true" ma:fieldsID="f711c9efa6ff02589ae61eb0d789b9d8" ns1:_="" ns2:_="">
    <xsd:import namespace="http://schemas.microsoft.com/sharepoint/v3"/>
    <xsd:import namespace="03c35437-39aa-4fa0-ae8b-a504c9b2e8b3"/>
    <xsd:element name="properties">
      <xsd:complexType>
        <xsd:sequence>
          <xsd:element name="documentManagement">
            <xsd:complexType>
              <xsd:all>
                <xsd:element ref="ns2:AskiKuvaus" minOccurs="0"/>
                <xsd:element ref="ns2:Tila_x0020__x0028_Keskeneräinen_x0029_" minOccurs="0"/>
                <xsd:element ref="ns2:_dlc_DocId" minOccurs="0"/>
                <xsd:element ref="ns2:_dlc_DocIdUrl" minOccurs="0"/>
                <xsd:element ref="ns2:_dlc_DocIdPersistId" minOccurs="0"/>
                <xsd:element ref="ns2:jf8d3893d7ed491c93031f2115279c91" minOccurs="0"/>
                <xsd:element ref="ns2:TaxCatchAll" minOccurs="0"/>
                <xsd:element ref="ns2:TaxCatchAllLabel" minOccurs="0"/>
                <xsd:element ref="ns2:pfb1dae054d847a0818617cf09b8d235" minOccurs="0"/>
                <xsd:element ref="ns2:Vanhenemisk1" minOccurs="0"/>
                <xsd:element ref="ns2:Vanhenemisk2" minOccurs="0"/>
                <xsd:element ref="ns1:_dlc_ExpireDateSaved" minOccurs="0"/>
                <xsd:element ref="ns1:_dlc_ExpireDate" minOccurs="0"/>
                <xsd:element ref="ns1:_dlc_Exempt" minOccurs="0"/>
                <xsd:element ref="ns2:Vastuuhenkilo"/>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1" nillable="true" ma:displayName="Alkuperäinen vanhenemispäivämäärä" ma:hidden="true" ma:internalName="_dlc_ExpireDateSaved" ma:readOnly="true">
      <xsd:simpleType>
        <xsd:restriction base="dms:DateTime"/>
      </xsd:simpleType>
    </xsd:element>
    <xsd:element name="_dlc_ExpireDate" ma:index="22" nillable="true" ma:displayName="Vanhenemispäivämäärä" ma:description="" ma:hidden="true" ma:indexed="true" ma:internalName="_dlc_ExpireDate" ma:readOnly="true">
      <xsd:simpleType>
        <xsd:restriction base="dms:DateTime"/>
      </xsd:simpleType>
    </xsd:element>
    <xsd:element name="_dlc_Exempt" ma:index="23" nillable="true" ma:displayName="Vapauta käytännöstä"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c35437-39aa-4fa0-ae8b-a504c9b2e8b3" elementFormDefault="qualified">
    <xsd:import namespace="http://schemas.microsoft.com/office/2006/documentManagement/types"/>
    <xsd:import namespace="http://schemas.microsoft.com/office/infopath/2007/PartnerControls"/>
    <xsd:element name="AskiKuvaus" ma:index="3" nillable="true" ma:displayName="Kuvaus" ma:description="Kenttä dokumentin kuvausta varten" ma:internalName="AskiKuvaus" ma:readOnly="false">
      <xsd:simpleType>
        <xsd:restriction base="dms:Note">
          <xsd:maxLength value="255"/>
        </xsd:restriction>
      </xsd:simpleType>
    </xsd:element>
    <xsd:element name="Tila_x0020__x0028_Keskeneräinen_x0029_" ma:index="5" nillable="true" ma:displayName="Tila (Keskeneräinen)" ma:default="Ei" ma:format="RadioButtons" ma:internalName="Tila_x0020__x0028_Keskener_x00e4_inen_x0029_" ma:readOnly="false">
      <xsd:simpleType>
        <xsd:restriction base="dms:Choice">
          <xsd:enumeration value="Ei"/>
          <xsd:enumeration value="Kyllä"/>
        </xsd:restriction>
      </xsd:simpleType>
    </xsd:element>
    <xsd:element name="_dlc_DocId" ma:index="9" nillable="true" ma:displayName="Tiedostotunnisteen arvo" ma:description="Tälle kohteelle määritetyn tiedostotunnisteen arvo." ma:internalName="_dlc_DocId" ma:readOnly="true">
      <xsd:simpleType>
        <xsd:restriction base="dms:Text"/>
      </xsd:simpleType>
    </xsd:element>
    <xsd:element name="_dlc_DocIdUrl" ma:index="10"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jf8d3893d7ed491c93031f2115279c91" ma:index="12" nillable="true" ma:taxonomy="true" ma:internalName="jf8d3893d7ed491c93031f2115279c91" ma:taxonomyFieldName="Asiasanat" ma:displayName="Asiasanat" ma:default="" ma:fieldId="{3f8d3893-d7ed-491c-9303-1f2115279c91}" ma:taxonomyMulti="true" ma:sspId="6997a751-7c47-4342-b18b-66a2d5f2d257" ma:termSetId="a4559da8-a461-4c42-87ce-3f89adcc409d" ma:anchorId="00000000-0000-0000-0000-000000000000" ma:open="true" ma:isKeyword="false">
      <xsd:complexType>
        <xsd:sequence>
          <xsd:element ref="pc:Terms" minOccurs="0" maxOccurs="1"/>
        </xsd:sequence>
      </xsd:complexType>
    </xsd:element>
    <xsd:element name="TaxCatchAll" ma:index="13" nillable="true" ma:displayName="Taxonomy Catch All Column" ma:hidden="true" ma:list="{f002565e-310a-45f5-a52c-03667dc0854c}" ma:internalName="TaxCatchAll" ma:showField="CatchAllData" ma:web="03c35437-39aa-4fa0-ae8b-a504c9b2e8b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f002565e-310a-45f5-a52c-03667dc0854c}" ma:internalName="TaxCatchAllLabel" ma:readOnly="true" ma:showField="CatchAllDataLabel" ma:web="03c35437-39aa-4fa0-ae8b-a504c9b2e8b3">
      <xsd:complexType>
        <xsd:complexContent>
          <xsd:extension base="dms:MultiChoiceLookup">
            <xsd:sequence>
              <xsd:element name="Value" type="dms:Lookup" maxOccurs="unbounded" minOccurs="0" nillable="true"/>
            </xsd:sequence>
          </xsd:extension>
        </xsd:complexContent>
      </xsd:complexType>
    </xsd:element>
    <xsd:element name="pfb1dae054d847a0818617cf09b8d235" ma:index="17" ma:taxonomy="true" ma:internalName="pfb1dae054d847a0818617cf09b8d235" ma:taxonomyFieldName="Julkaiseva_x0020_organisaatio" ma:displayName="Julkaiseva organisaatio" ma:readOnly="false" ma:default="" ma:fieldId="{9fb1dae0-54d8-47a0-8186-17cf09b8d235}" ma:sspId="6997a751-7c47-4342-b18b-66a2d5f2d257" ma:termSetId="74f3503e-2e7a-4bc4-9961-ee9786f4d158" ma:anchorId="00000000-0000-0000-0000-000000000000" ma:open="false" ma:isKeyword="false">
      <xsd:complexType>
        <xsd:sequence>
          <xsd:element ref="pc:Terms" minOccurs="0" maxOccurs="1"/>
        </xsd:sequence>
      </xsd:complexType>
    </xsd:element>
    <xsd:element name="Vanhenemisk1" ma:index="19" nillable="true" ma:displayName="Syötä vanhenemisaika" ma:format="DateOnly" ma:internalName="Vanhenemisk1" ma:readOnly="false">
      <xsd:simpleType>
        <xsd:restriction base="dms:DateTime"/>
      </xsd:simpleType>
    </xsd:element>
    <xsd:element name="Vanhenemisk2" ma:index="20" nillable="true" ma:displayName="Vanhenemispäivä" ma:format="DateOnly" ma:hidden="true" ma:internalName="Vanhenemisk2" ma:readOnly="false">
      <xsd:simpleType>
        <xsd:restriction base="dms:DateTime"/>
      </xsd:simpleType>
    </xsd:element>
    <xsd:element name="Vastuuhenkilo" ma:index="25" ma:displayName="Vanhenemisilmoitukset" ma:default="Aski.vanhentuneet@jkl.fi" ma:format="Dropdown" ma:internalName="Vastuuhenkilo" ma:readOnly="false">
      <xsd:simpleType>
        <xsd:restriction base="dms:Choice">
          <xsd:enumeration value="Aski.vanhentuneet@jkl.fi"/>
          <xsd:enumeration value="Aski.altek@jkl.fi"/>
          <xsd:enumeration value="Aski.kasvu_ja_oppiminen@jkl.fi"/>
          <xsd:enumeration value="Aski.kasvu_ja_oppiminen.nuoriso@jkl.fi"/>
          <xsd:enumeration value="Aski.kasvu_ja_oppiminen.oppilashuolto@jkl.fi"/>
          <xsd:enumeration value="Aski.kasvu_ja_oppiminen.perusopetus@jkl.fi"/>
          <xsd:enumeration value="Aski.kasvu_ja_oppiminen.varhaiskasvatus@jkl.fi"/>
          <xsd:enumeration value="Aski.kaupunkirakenne@jkl.fi"/>
          <xsd:enumeration value="Aski.kaupunkirakenne.jote@jkl.fi"/>
          <xsd:enumeration value="Aski.kaupunkirakenne.kaavoitus@jkl.fi"/>
          <xsd:enumeration value="Aski.kaupunkirakenne.kadut_ja_liikenne@jkl.fi"/>
          <xsd:enumeration value="Aski.kaupunkirakenne.maankaytto@jkl.fi"/>
          <xsd:enumeration value="Aski.kaupunkirakenne.rakennusvalvonta@jkl.fi"/>
          <xsd:enumeration value="Aski.kaupunkirakenne.tontit@jkl.fi"/>
          <xsd:enumeration value="Aski.kaupunkirakenne.ymparisto_ja_luonto@jkl.fi"/>
          <xsd:enumeration value="Aski.kaupunkirakenne.ymparistoterveydenhuolto@jkl.fi"/>
          <xsd:enumeration value="Aski.konserni@jkl.fi"/>
          <xsd:enumeration value="Aski.konserni.elinkeino@jkl.fi"/>
          <xsd:enumeration value="Aski.konserni.elinkeino.matkailu@jkl.fi"/>
          <xsd:enumeration value="Aski.konserni.hallinto@jkl.fi"/>
          <xsd:enumeration value="Aski.konserni.hankinta@jkl.fi"/>
          <xsd:enumeration value="Aski.konserni.henkilosto@jkl.fi"/>
          <xsd:enumeration value="Aski.konserni.kaupunkikehitys@jkl.fi"/>
          <xsd:enumeration value="Aski.konserni.viestinta@jkl.fi"/>
          <xsd:enumeration value="Aski.konserni.sisainentarkastus@jkl.fi"/>
          <xsd:enumeration value="Aski.konserni.taloudenohjaus@jkl.fi"/>
          <xsd:enumeration value="Aski.konserni.talouskeskus@jkl.fi"/>
          <xsd:enumeration value="Aski.konserni.tietohallinto@jkl.fi"/>
          <xsd:enumeration value="Aski.kulttuuri_ja_liikunta@jkl.fi"/>
          <xsd:enumeration value="Aski.kulttuuri_ja_liikunta.kansalaisopisto@jkl.fi"/>
          <xsd:enumeration value="Aski.kulttuuri_ja_liikunta.kirjasto@jkl.fi"/>
          <xsd:enumeration value="Aski.kulttuuri_ja_liikunta.kulttuuri@jkl.fi"/>
          <xsd:enumeration value="Aski.kulttuuri_ja_liikunta.liikunta@jkl.fi"/>
          <xsd:enumeration value="Aski.kylan_kattaus@jkl.fi"/>
          <xsd:enumeration value="Aski.museot@jkl.fi"/>
          <xsd:enumeration value="Aski.perusturva@jkl.fi"/>
          <xsd:enumeration value="Aski.psykososiaaliset@jkl.fi"/>
          <xsd:enumeration value="Aski.sivistys@jkl.fi"/>
          <xsd:enumeration value="Aski.sosiaali@jkl.fi"/>
          <xsd:enumeration value="Aski.terveys@jkl.fi"/>
          <xsd:enumeration value="Aski.terveys.avo@jkl.fi"/>
          <xsd:enumeration value="Aski.terveys.kuntoutus_ja_erikoisvastaanotot@jkl.fi"/>
          <xsd:enumeration value="Aski.terveys.neko@jkl.fi"/>
          <xsd:enumeration value="Aski.terveys.suunterveys@jkl.fi"/>
          <xsd:enumeration value="Aski.terveys.tksairaala@jkl.fi"/>
          <xsd:enumeration value="Aski.tilapalvelu@jkl.fi"/>
          <xsd:enumeration value="Aski.tyollisyyspalvelut@jkl.fi"/>
          <xsd:enumeration value="Aski.tyoterveys@jkl.fi"/>
          <xsd:enumeration value="Aski.vammais@jkl.fi"/>
          <xsd:enumeration value="Aski.vanhus@jkl.fi"/>
          <xsd:enumeration value="Aski.vanhus_ja_vammais@jkl.f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Sisältölaji"/>
        <xsd:element ref="dc:title"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2033A4-FF2A-4B3D-A7DF-5E05238199C0}">
  <ds:schemaRefs>
    <ds:schemaRef ds:uri="http://schemas.microsoft.com/office/2006/metadata/properties"/>
    <ds:schemaRef ds:uri="http://schemas.microsoft.com/office/infopath/2007/PartnerControls"/>
    <ds:schemaRef ds:uri="http://schemas.microsoft.com/sharepoint/v3"/>
    <ds:schemaRef ds:uri="http://purl.org/dc/terms/"/>
    <ds:schemaRef ds:uri="03c35437-39aa-4fa0-ae8b-a504c9b2e8b3"/>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21DEB07-C5CE-4A82-A2C1-D726E97D15CB}">
  <ds:schemaRefs>
    <ds:schemaRef ds:uri="office.server.policy"/>
  </ds:schemaRefs>
</ds:datastoreItem>
</file>

<file path=customXml/itemProps3.xml><?xml version="1.0" encoding="utf-8"?>
<ds:datastoreItem xmlns:ds="http://schemas.openxmlformats.org/officeDocument/2006/customXml" ds:itemID="{907814B0-DCD4-4553-949D-9A8DC9175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c35437-39aa-4fa0-ae8b-a504c9b2e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37F999C-35C5-4B13-BBAD-8AD03C077636}">
  <ds:schemaRefs>
    <ds:schemaRef ds:uri="http://schemas.microsoft.com/sharepoint/events"/>
  </ds:schemaRefs>
</ds:datastoreItem>
</file>

<file path=customXml/itemProps5.xml><?xml version="1.0" encoding="utf-8"?>
<ds:datastoreItem xmlns:ds="http://schemas.openxmlformats.org/officeDocument/2006/customXml" ds:itemID="{22DECD27-D3B0-4F81-A362-59DE0FE603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Jkl_ppt_pohja</Template>
  <TotalTime>54</TotalTime>
  <Words>1122</Words>
  <Application>Microsoft Office PowerPoint</Application>
  <PresentationFormat>Näytössä katseltava diaesitys (4:3)</PresentationFormat>
  <Paragraphs>253</Paragraphs>
  <Slides>34</Slides>
  <Notes>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34</vt:i4>
      </vt:variant>
    </vt:vector>
  </HeadingPairs>
  <TitlesOfParts>
    <vt:vector size="40" baseType="lpstr">
      <vt:lpstr>MS PGothic</vt:lpstr>
      <vt:lpstr>Arial</vt:lpstr>
      <vt:lpstr>Calibri</vt:lpstr>
      <vt:lpstr>Calibri Light</vt:lpstr>
      <vt:lpstr>Wingdings</vt:lpstr>
      <vt:lpstr>Jkl_powerpoint_pohja</vt:lpstr>
      <vt:lpstr>Tavoitteisiin perustuva vuosisuunnittelu</vt:lpstr>
      <vt:lpstr>Toimintaohjeita</vt:lpstr>
      <vt:lpstr>Miksi vuosisuunnitelma?</vt:lpstr>
      <vt:lpstr>Miksi tavoitteet suunnittelun pohjana?</vt:lpstr>
      <vt:lpstr>Tavoite, sisältö ja arviointi</vt:lpstr>
      <vt:lpstr>Kaksi tapaa</vt:lpstr>
      <vt:lpstr>Oppiaineittainen vuosisuunnitelma</vt:lpstr>
      <vt:lpstr>Oppiainerajat ylittävät kokonaisuudet</vt:lpstr>
      <vt:lpstr>PowerPoint-esitys</vt:lpstr>
      <vt:lpstr>Esimerkki oppiainekohtaisesta suunnittelusta</vt:lpstr>
      <vt:lpstr>UE vuosisuunnitelma 8. lk 2019 - 2020</vt:lpstr>
      <vt:lpstr>Vuosiluokkaistetut tavoitteet</vt:lpstr>
      <vt:lpstr>Sisällöt</vt:lpstr>
      <vt:lpstr>Tavoite, sisältö, arviointi</vt:lpstr>
      <vt:lpstr>Tavoite, sisältö, arviointi</vt:lpstr>
      <vt:lpstr>Tavoite, sisältö, arviointi</vt:lpstr>
      <vt:lpstr>Tavoite, sisältö, arviointi</vt:lpstr>
      <vt:lpstr>Esimerkki oppiainerajat ylittävästä suunnittelusta</vt:lpstr>
      <vt:lpstr>Esimerkki oppiainerajat ylittävän opintokokonaisuuden suunnittelemisesta</vt:lpstr>
      <vt:lpstr>Kokonaisuuden tavoitteet osana lukuvuotta</vt:lpstr>
      <vt:lpstr>PowerPoint-esitys</vt:lpstr>
      <vt:lpstr>Näin valmistelu eteni</vt:lpstr>
      <vt:lpstr>Oppiainerajojen ylittäminen: Äidinkieli osana muita aineita (5.lk)</vt:lpstr>
      <vt:lpstr>Yläkoulu</vt:lpstr>
      <vt:lpstr>Kohti päättöarviointia 9. lk 2019–2020</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Jyvaskyla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Tavoitteisiin perustuva vuosisuunnittelu</dc:title>
  <dc:creator>Kuutti Minna</dc:creator>
  <cp:lastModifiedBy>Kuutti Minna</cp:lastModifiedBy>
  <cp:revision>8</cp:revision>
  <dcterms:created xsi:type="dcterms:W3CDTF">2019-05-14T12:44:25Z</dcterms:created>
  <dcterms:modified xsi:type="dcterms:W3CDTF">2019-05-14T13:39:24Z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0x0101004EE5C71646C29842993EA066F6F39CED00E130229BAB81654C85BB7F8F3CD67258</vt:lpwstr>
  </property>
  <property fmtid="{D5CDD505-2E9C-101B-9397-08002B2CF9AE}" pid="3" name="_dlc_DocIdItemGuid">
    <vt:lpwstr>bb51ee62-754b-446a-a715-f652a4190645</vt:lpwstr>
  </property>
  <property fmtid="{D5CDD505-2E9C-101B-9397-08002B2CF9AE}" pid="4" name="Julkaiseva organisaatio">
    <vt:lpwstr>32;#Viestintä ja kansainväliset yhteydet|3f13df45-81ab-412a-8743-ac515f4ad898</vt:lpwstr>
  </property>
  <property fmtid="{D5CDD505-2E9C-101B-9397-08002B2CF9AE}" pid="5" name="Asiasanat">
    <vt:lpwstr/>
  </property>
  <property fmtid="{D5CDD505-2E9C-101B-9397-08002B2CF9AE}" pid="6" name="_dlc_policyId">
    <vt:lpwstr>0x0101004EE5C71646C29842993EA066F6F39CED|1480298367</vt:lpwstr>
  </property>
  <property fmtid="{D5CDD505-2E9C-101B-9397-08002B2CF9AE}" pid="7" name="ItemRetentionFormula">
    <vt:lpwstr>&lt;formula id="Microsoft.Office.RecordsManagement.PolicyFeatures.Expiration.Formula.BuiltIn"&gt;&lt;number&gt;0&lt;/number&gt;&lt;property&gt;Vanhenemisk2&lt;/property&gt;&lt;propertyId&gt;47662f27-d350-4576-9486-5591277bfb71&lt;/propertyId&gt;&lt;period&gt;days&lt;/period&gt;&lt;/formula&gt;</vt:lpwstr>
  </property>
  <property fmtid="{D5CDD505-2E9C-101B-9397-08002B2CF9AE}" pid="8" name="WorkflowChangePath">
    <vt:lpwstr>c75cc875-9752-4a75-a1f3-fca4dbd81ebf,5;</vt:lpwstr>
  </property>
</Properties>
</file>