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0"/>
  </p:notesMasterIdLst>
  <p:sldIdLst>
    <p:sldId id="519" r:id="rId2"/>
    <p:sldId id="537" r:id="rId3"/>
    <p:sldId id="524" r:id="rId4"/>
    <p:sldId id="527" r:id="rId5"/>
    <p:sldId id="538" r:id="rId6"/>
    <p:sldId id="551" r:id="rId7"/>
    <p:sldId id="555" r:id="rId8"/>
    <p:sldId id="556" r:id="rId9"/>
    <p:sldId id="540" r:id="rId10"/>
    <p:sldId id="529" r:id="rId11"/>
    <p:sldId id="543" r:id="rId12"/>
    <p:sldId id="533" r:id="rId13"/>
    <p:sldId id="532" r:id="rId14"/>
    <p:sldId id="561" r:id="rId15"/>
    <p:sldId id="558" r:id="rId16"/>
    <p:sldId id="560" r:id="rId17"/>
    <p:sldId id="559" r:id="rId18"/>
    <p:sldId id="562" r:id="rId19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Ei tyyliä, taulukon ruudukko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25" autoAdjust="0"/>
    <p:restoredTop sz="94660"/>
  </p:normalViewPr>
  <p:slideViewPr>
    <p:cSldViewPr snapToGrid="0">
      <p:cViewPr varScale="1">
        <p:scale>
          <a:sx n="63" d="100"/>
          <a:sy n="63" d="100"/>
        </p:scale>
        <p:origin x="30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2" name="Shape 9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tsikkoteksti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Otsikkoteksti</a:t>
            </a:r>
          </a:p>
        </p:txBody>
      </p:sp>
      <p:sp>
        <p:nvSpPr>
          <p:cNvPr id="21" name="Leipätekstin taso yksi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Leipätekstin taso yksi</a:t>
            </a:r>
          </a:p>
          <a:p>
            <a:pPr lvl="1"/>
            <a:r>
              <a:t>Leipätekstin taso kaksi</a:t>
            </a:r>
          </a:p>
          <a:p>
            <a:pPr lvl="2"/>
            <a:r>
              <a:t>Leipätekstin taso kolme</a:t>
            </a:r>
          </a:p>
          <a:p>
            <a:pPr lvl="3"/>
            <a:r>
              <a:t>Leipätekstin taso neljä</a:t>
            </a:r>
          </a:p>
          <a:p>
            <a:pPr lvl="4"/>
            <a:r>
              <a:t>Leipätekstin taso viisi</a:t>
            </a:r>
          </a:p>
        </p:txBody>
      </p:sp>
      <p:sp>
        <p:nvSpPr>
          <p:cNvPr id="22" name="Dian numero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Otsikkoteksti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>
                <a:latin typeface="Fira Sans Extra Condensed SemiB"/>
                <a:ea typeface="Fira Sans Extra Condensed SemiB"/>
                <a:cs typeface="Fira Sans Extra Condensed SemiB"/>
                <a:sym typeface="Fira Sans Extra Condensed SemiB"/>
              </a:defRPr>
            </a:lvl1pPr>
          </a:lstStyle>
          <a:p>
            <a:r>
              <a:t>Otsikkoteksti</a:t>
            </a:r>
          </a:p>
        </p:txBody>
      </p:sp>
      <p:sp>
        <p:nvSpPr>
          <p:cNvPr id="30" name="Leipätekstin taso yksi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309AB1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309AB1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309AB1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309AB1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309AB1"/>
                </a:solidFill>
              </a:defRPr>
            </a:lvl5pPr>
          </a:lstStyle>
          <a:p>
            <a:r>
              <a:t>Leipätekstin taso yksi</a:t>
            </a:r>
          </a:p>
          <a:p>
            <a:pPr lvl="1"/>
            <a:r>
              <a:t>Leipätekstin taso kaksi</a:t>
            </a:r>
          </a:p>
          <a:p>
            <a:pPr lvl="2"/>
            <a:r>
              <a:t>Leipätekstin taso kolme</a:t>
            </a:r>
          </a:p>
          <a:p>
            <a:pPr lvl="3"/>
            <a:r>
              <a:t>Leipätekstin taso neljä</a:t>
            </a:r>
          </a:p>
          <a:p>
            <a:pPr lvl="4"/>
            <a:r>
              <a:t>Leipätekstin taso viisi</a:t>
            </a:r>
          </a:p>
        </p:txBody>
      </p:sp>
      <p:sp>
        <p:nvSpPr>
          <p:cNvPr id="31" name="Dian numero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Otsikkoteksti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Otsikkoteksti</a:t>
            </a:r>
          </a:p>
        </p:txBody>
      </p:sp>
      <p:sp>
        <p:nvSpPr>
          <p:cNvPr id="39" name="Leipätekstin taso yksi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Leipätekstin taso yksi</a:t>
            </a:r>
          </a:p>
          <a:p>
            <a:pPr lvl="1"/>
            <a:r>
              <a:t>Leipätekstin taso kaksi</a:t>
            </a:r>
          </a:p>
          <a:p>
            <a:pPr lvl="2"/>
            <a:r>
              <a:t>Leipätekstin taso kolme</a:t>
            </a:r>
          </a:p>
          <a:p>
            <a:pPr lvl="3"/>
            <a:r>
              <a:t>Leipätekstin taso neljä</a:t>
            </a:r>
          </a:p>
          <a:p>
            <a:pPr lvl="4"/>
            <a:r>
              <a:t>Leipätekstin taso viisi</a:t>
            </a:r>
          </a:p>
        </p:txBody>
      </p:sp>
      <p:sp>
        <p:nvSpPr>
          <p:cNvPr id="40" name="Dian numero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Otsikkoteksti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Otsikkoteksti</a:t>
            </a:r>
          </a:p>
        </p:txBody>
      </p:sp>
      <p:sp>
        <p:nvSpPr>
          <p:cNvPr id="48" name="Leipätekstin taso yksi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457200">
              <a:buSzTx/>
              <a:buFontTx/>
              <a:buNone/>
              <a:defRPr sz="2400" b="1"/>
            </a:lvl2pPr>
            <a:lvl3pPr marL="0" indent="914400">
              <a:buSzTx/>
              <a:buFontTx/>
              <a:buNone/>
              <a:defRPr sz="2400" b="1"/>
            </a:lvl3pPr>
            <a:lvl4pPr marL="0" indent="1371600">
              <a:buSzTx/>
              <a:buFontTx/>
              <a:buNone/>
              <a:defRPr sz="2400" b="1"/>
            </a:lvl4pPr>
            <a:lvl5pPr marL="0" indent="1828800">
              <a:buSzTx/>
              <a:buFontTx/>
              <a:buNone/>
              <a:defRPr sz="2400" b="1"/>
            </a:lvl5pPr>
          </a:lstStyle>
          <a:p>
            <a:r>
              <a:t>Leipätekstin taso yksi</a:t>
            </a:r>
          </a:p>
          <a:p>
            <a:pPr lvl="1"/>
            <a:r>
              <a:t>Leipätekstin taso kaksi</a:t>
            </a:r>
          </a:p>
          <a:p>
            <a:pPr lvl="2"/>
            <a:r>
              <a:t>Leipätekstin taso kolme</a:t>
            </a:r>
          </a:p>
          <a:p>
            <a:pPr lvl="3"/>
            <a:r>
              <a:t>Leipätekstin taso neljä</a:t>
            </a:r>
          </a:p>
          <a:p>
            <a:pPr lvl="4"/>
            <a:r>
              <a:t>Leipätekstin taso viisi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0" name="Dian numero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Otsikkoteksti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Otsikkoteksti</a:t>
            </a:r>
          </a:p>
        </p:txBody>
      </p:sp>
      <p:sp>
        <p:nvSpPr>
          <p:cNvPr id="58" name="Dian numero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Otsikkoteksti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Otsikkoteksti</a:t>
            </a:r>
          </a:p>
        </p:txBody>
      </p:sp>
      <p:sp>
        <p:nvSpPr>
          <p:cNvPr id="73" name="Leipätekstin taso yksi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Leipätekstin taso yksi</a:t>
            </a:r>
          </a:p>
          <a:p>
            <a:pPr lvl="1"/>
            <a:r>
              <a:t>Leipätekstin taso kaksi</a:t>
            </a:r>
          </a:p>
          <a:p>
            <a:pPr lvl="2"/>
            <a:r>
              <a:t>Leipätekstin taso kolme</a:t>
            </a:r>
          </a:p>
          <a:p>
            <a:pPr lvl="3"/>
            <a:r>
              <a:t>Leipätekstin taso neljä</a:t>
            </a:r>
          </a:p>
          <a:p>
            <a:pPr lvl="4"/>
            <a:r>
              <a:t>Leipätekstin taso viisi</a:t>
            </a:r>
          </a:p>
        </p:txBody>
      </p:sp>
      <p:sp>
        <p:nvSpPr>
          <p:cNvPr id="74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  <a:endParaRPr/>
          </a:p>
        </p:txBody>
      </p:sp>
      <p:sp>
        <p:nvSpPr>
          <p:cNvPr id="75" name="Dian numero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Otsikkoteksti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Otsikkoteksti</a:t>
            </a:r>
          </a:p>
        </p:txBody>
      </p:sp>
      <p:sp>
        <p:nvSpPr>
          <p:cNvPr id="83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4" name="Leipätekstin taso yksi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r>
              <a:t>Leipätekstin taso yksi</a:t>
            </a:r>
          </a:p>
          <a:p>
            <a:pPr lvl="1"/>
            <a:r>
              <a:t>Leipätekstin taso kaksi</a:t>
            </a:r>
          </a:p>
          <a:p>
            <a:pPr lvl="2"/>
            <a:r>
              <a:t>Leipätekstin taso kolme</a:t>
            </a:r>
          </a:p>
          <a:p>
            <a:pPr lvl="3"/>
            <a:r>
              <a:t>Leipätekstin taso neljä</a:t>
            </a:r>
          </a:p>
          <a:p>
            <a:pPr lvl="4"/>
            <a:r>
              <a:t>Leipätekstin taso viisi</a:t>
            </a:r>
          </a:p>
        </p:txBody>
      </p:sp>
      <p:sp>
        <p:nvSpPr>
          <p:cNvPr id="85" name="Dian numero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 altLang="fi-FI"/>
              <a:t>Veikko Forssalainen,  </a:t>
            </a:r>
            <a:fld id="{9BC8AE35-AD00-44E6-BBD8-2291D74AF5FC}" type="datetime4">
              <a:rPr lang="fi-FI" altLang="fi-FI"/>
              <a:pPr>
                <a:defRPr/>
              </a:pPr>
              <a:t>15. tammikuu 2025</a:t>
            </a:fld>
            <a:endParaRPr lang="fi-FI" altLang="fi-FI" sz="1400" b="0">
              <a:solidFill>
                <a:schemeClr val="tx1"/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0592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20000"/>
    </mc:Choice>
    <mc:Fallback xmlns="">
      <p:transition spd="slow" advClick="0" advTm="2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teksti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Otsikkoteksti</a:t>
            </a:r>
          </a:p>
        </p:txBody>
      </p:sp>
      <p:sp>
        <p:nvSpPr>
          <p:cNvPr id="3" name="Leipätekstin taso yksi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Leipätekstin taso yksi</a:t>
            </a:r>
          </a:p>
          <a:p>
            <a:pPr lvl="1"/>
            <a:r>
              <a:t>Leipätekstin taso kaksi</a:t>
            </a:r>
          </a:p>
          <a:p>
            <a:pPr lvl="2"/>
            <a:r>
              <a:t>Leipätekstin taso kolme</a:t>
            </a:r>
          </a:p>
          <a:p>
            <a:pPr lvl="3"/>
            <a:r>
              <a:t>Leipätekstin taso neljä</a:t>
            </a:r>
          </a:p>
          <a:p>
            <a:pPr lvl="4"/>
            <a:r>
              <a:t>Leipätekstin taso viisi</a:t>
            </a:r>
          </a:p>
        </p:txBody>
      </p:sp>
      <p:sp>
        <p:nvSpPr>
          <p:cNvPr id="4" name="Dian numero"/>
          <p:cNvSpPr txBox="1">
            <a:spLocks noGrp="1"/>
          </p:cNvSpPr>
          <p:nvPr>
            <p:ph type="sldNum" sz="quarter" idx="2"/>
          </p:nvPr>
        </p:nvSpPr>
        <p:spPr>
          <a:xfrm>
            <a:off x="11080144" y="6406785"/>
            <a:ext cx="273657" cy="264255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6" r:id="rId6"/>
    <p:sldLayoutId id="2147483657" r:id="rId7"/>
    <p:sldLayoutId id="2147483658" r:id="rId8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Fira Sans Condensed SemiBold"/>
          <a:ea typeface="Fira Sans Condensed SemiBold"/>
          <a:cs typeface="Fira Sans Condensed SemiBold"/>
          <a:sym typeface="Fira Sans Condensed SemiBold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Fira Sans Condensed SemiBold"/>
          <a:ea typeface="Fira Sans Condensed SemiBold"/>
          <a:cs typeface="Fira Sans Condensed SemiBold"/>
          <a:sym typeface="Fira Sans Condensed SemiBold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Fira Sans Condensed SemiBold"/>
          <a:ea typeface="Fira Sans Condensed SemiBold"/>
          <a:cs typeface="Fira Sans Condensed SemiBold"/>
          <a:sym typeface="Fira Sans Condensed SemiBold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Fira Sans Condensed SemiBold"/>
          <a:ea typeface="Fira Sans Condensed SemiBold"/>
          <a:cs typeface="Fira Sans Condensed SemiBold"/>
          <a:sym typeface="Fira Sans Condensed SemiBold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Fira Sans Condensed SemiBold"/>
          <a:ea typeface="Fira Sans Condensed SemiBold"/>
          <a:cs typeface="Fira Sans Condensed SemiBold"/>
          <a:sym typeface="Fira Sans Condensed SemiBold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Fira Sans Condensed SemiBold"/>
          <a:ea typeface="Fira Sans Condensed SemiBold"/>
          <a:cs typeface="Fira Sans Condensed SemiBold"/>
          <a:sym typeface="Fira Sans Condensed SemiBold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Fira Sans Condensed SemiBold"/>
          <a:ea typeface="Fira Sans Condensed SemiBold"/>
          <a:cs typeface="Fira Sans Condensed SemiBold"/>
          <a:sym typeface="Fira Sans Condensed SemiBold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Fira Sans Condensed SemiBold"/>
          <a:ea typeface="Fira Sans Condensed SemiBold"/>
          <a:cs typeface="Fira Sans Condensed SemiBold"/>
          <a:sym typeface="Fira Sans Condensed SemiBold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Fira Sans Condensed SemiBold"/>
          <a:ea typeface="Fira Sans Condensed SemiBold"/>
          <a:cs typeface="Fira Sans Condensed SemiBold"/>
          <a:sym typeface="Fira Sans Condensed SemiBold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2.mp4"/><Relationship Id="rId7" Type="http://schemas.openxmlformats.org/officeDocument/2006/relationships/image" Target="../media/image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2.mp4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www.grammarly.com/" TargetMode="Externa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wKR3XRppT4g" TargetMode="External"/><Relationship Id="rId2" Type="http://schemas.openxmlformats.org/officeDocument/2006/relationships/hyperlink" Target="https://www.youtube.com/watch?v=PBjaj8w21wA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soundraw.io/?ref=home&amp;gad_source=1" TargetMode="External"/><Relationship Id="rId5" Type="http://schemas.openxmlformats.org/officeDocument/2006/relationships/hyperlink" Target="https://musescore.org/fi" TargetMode="External"/><Relationship Id="rId4" Type="http://schemas.openxmlformats.org/officeDocument/2006/relationships/hyperlink" Target="https://www.tiktok.com/@webopettaja/video/7452604137390214433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aka.io/tools/humtap" TargetMode="External"/><Relationship Id="rId2" Type="http://schemas.openxmlformats.org/officeDocument/2006/relationships/hyperlink" Target="https://www.aiva.ai/" TargetMode="Externa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s://melodics.com/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DA146C1-5AE9-E032-C515-6723C5935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Musiikkiopisto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73F40693-9961-C677-2FC0-BDB35620FD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Tammikuu 2025</a:t>
            </a:r>
          </a:p>
        </p:txBody>
      </p:sp>
      <p:pic>
        <p:nvPicPr>
          <p:cNvPr id="4" name="VID_20241028150518_suomi">
            <a:hlinkClick r:id="" action="ppaction://media"/>
            <a:extLst>
              <a:ext uri="{FF2B5EF4-FFF2-40B4-BE49-F238E27FC236}">
                <a16:creationId xmlns:a16="http://schemas.microsoft.com/office/drawing/2014/main" id="{1D650B12-B3CC-D561-0771-A6F0A1C7EF4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82481" y="365125"/>
            <a:ext cx="2906613" cy="5167312"/>
          </a:xfrm>
          <a:prstGeom prst="rect">
            <a:avLst/>
          </a:prstGeom>
        </p:spPr>
      </p:pic>
      <p:pic>
        <p:nvPicPr>
          <p:cNvPr id="5" name="VID_20241028150518_kiina">
            <a:hlinkClick r:id="" action="ppaction://media"/>
            <a:extLst>
              <a:ext uri="{FF2B5EF4-FFF2-40B4-BE49-F238E27FC236}">
                <a16:creationId xmlns:a16="http://schemas.microsoft.com/office/drawing/2014/main" id="{801F63B1-7E33-7C1D-2838-44325C468480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7187" y="365125"/>
            <a:ext cx="2906613" cy="5167312"/>
          </a:xfrm>
          <a:prstGeom prst="rect">
            <a:avLst/>
          </a:prstGeom>
        </p:spPr>
      </p:pic>
      <p:pic>
        <p:nvPicPr>
          <p:cNvPr id="6" name="Kuva 5" descr="Kuva, joka sisältää kohteen pullo, teksti, sisä-&#10;&#10;Kuvaus luotu automaattisesti">
            <a:extLst>
              <a:ext uri="{FF2B5EF4-FFF2-40B4-BE49-F238E27FC236}">
                <a16:creationId xmlns:a16="http://schemas.microsoft.com/office/drawing/2014/main" id="{3E5F3888-2F54-BB4B-8F8B-8AF46121884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908" y="2435032"/>
            <a:ext cx="3167202" cy="4301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606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52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lide Background"/>
          <p:cNvSpPr/>
          <p:nvPr/>
        </p:nvSpPr>
        <p:spPr>
          <a:xfrm>
            <a:off x="266700" y="746550"/>
            <a:ext cx="12192000" cy="164422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4" name="Title 1"/>
          <p:cNvSpPr txBox="1">
            <a:spLocks noGrp="1"/>
          </p:cNvSpPr>
          <p:nvPr>
            <p:ph type="title"/>
          </p:nvPr>
        </p:nvSpPr>
        <p:spPr>
          <a:xfrm>
            <a:off x="1666874" y="510718"/>
            <a:ext cx="8496301" cy="105794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fi-FI" sz="4400" b="1" i="0" dirty="0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Puheentunnistusohjelmat</a:t>
            </a:r>
            <a:endParaRPr dirty="0"/>
          </a:p>
        </p:txBody>
      </p:sp>
      <p:sp>
        <p:nvSpPr>
          <p:cNvPr id="155" name="Content Placeholder 2"/>
          <p:cNvSpPr txBox="1">
            <a:spLocks noGrp="1"/>
          </p:cNvSpPr>
          <p:nvPr>
            <p:ph type="body" sz="half" idx="1"/>
          </p:nvPr>
        </p:nvSpPr>
        <p:spPr>
          <a:xfrm>
            <a:off x="1085849" y="1286435"/>
            <a:ext cx="3295651" cy="4935071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defRPr sz="4000"/>
            </a:pPr>
            <a:r>
              <a:rPr lang="fi-FI" sz="3200" b="0" i="0" dirty="0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voivat esim. muuttaa puheen tekstiksi tai tunnistaa puhujan ääniohjeita. </a:t>
            </a:r>
          </a:p>
          <a:p>
            <a:pPr marL="0" indent="0" algn="l">
              <a:buNone/>
            </a:pPr>
            <a:endParaRPr sz="2000" dirty="0"/>
          </a:p>
        </p:txBody>
      </p:sp>
      <p:sp>
        <p:nvSpPr>
          <p:cNvPr id="156" name="Rectangle 5"/>
          <p:cNvSpPr/>
          <p:nvPr/>
        </p:nvSpPr>
        <p:spPr>
          <a:xfrm>
            <a:off x="0" y="746550"/>
            <a:ext cx="704554" cy="492369"/>
          </a:xfrm>
          <a:prstGeom prst="rect">
            <a:avLst/>
          </a:prstGeom>
          <a:solidFill>
            <a:srgbClr val="309AB1">
              <a:alpha val="76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6" name="Kuva 5" descr="Kuva, joka sisältää kohteen Ihmisen kasvot, vaate, henkilö, kuvakaappaus&#10;&#10;Kuvaus luotu automaattisesti">
            <a:extLst>
              <a:ext uri="{FF2B5EF4-FFF2-40B4-BE49-F238E27FC236}">
                <a16:creationId xmlns:a16="http://schemas.microsoft.com/office/drawing/2014/main" id="{F0192977-5E9A-3A67-4CA7-A4A22219CE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7287" y="2219324"/>
            <a:ext cx="7108167" cy="3443671"/>
          </a:xfrm>
          <a:prstGeom prst="rect">
            <a:avLst/>
          </a:prstGeom>
        </p:spPr>
      </p:pic>
      <p:sp>
        <p:nvSpPr>
          <p:cNvPr id="2" name="Tekstiruutu 1">
            <a:extLst>
              <a:ext uri="{FF2B5EF4-FFF2-40B4-BE49-F238E27FC236}">
                <a16:creationId xmlns:a16="http://schemas.microsoft.com/office/drawing/2014/main" id="{81675B4A-4843-6D57-B5EA-02CD028CE1D9}"/>
              </a:ext>
            </a:extLst>
          </p:cNvPr>
          <p:cNvSpPr txBox="1"/>
          <p:nvPr/>
        </p:nvSpPr>
        <p:spPr>
          <a:xfrm>
            <a:off x="5010150" y="5886450"/>
            <a:ext cx="5753100" cy="923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i-FI" sz="18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ForssaTV</a:t>
            </a:r>
            <a:r>
              <a:rPr kumimoji="0" lang="fi-FI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: Satu Rämön haastattelun kuvakaappaus videosta, jossa </a:t>
            </a:r>
            <a:r>
              <a:rPr kumimoji="0" lang="fi-FI" sz="18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Youtube</a:t>
            </a:r>
            <a:r>
              <a:rPr kumimoji="0" lang="fi-FI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tekee tekoälyn avulla tekstityksen.</a:t>
            </a:r>
          </a:p>
        </p:txBody>
      </p:sp>
    </p:spTree>
    <p:extLst>
      <p:ext uri="{BB962C8B-B14F-4D97-AF65-F5344CB8AC3E}">
        <p14:creationId xmlns:p14="http://schemas.microsoft.com/office/powerpoint/2010/main" val="1791669743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lide Background"/>
          <p:cNvSpPr/>
          <p:nvPr/>
        </p:nvSpPr>
        <p:spPr>
          <a:xfrm>
            <a:off x="266700" y="746550"/>
            <a:ext cx="12192000" cy="164422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4" name="Title 1"/>
          <p:cNvSpPr txBox="1">
            <a:spLocks noGrp="1"/>
          </p:cNvSpPr>
          <p:nvPr>
            <p:ph type="title"/>
          </p:nvPr>
        </p:nvSpPr>
        <p:spPr>
          <a:xfrm>
            <a:off x="1666874" y="510718"/>
            <a:ext cx="8496301" cy="105794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fi-FI" sz="4400" b="1" i="0" dirty="0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Konekäännössovellukset</a:t>
            </a:r>
            <a:endParaRPr dirty="0"/>
          </a:p>
        </p:txBody>
      </p:sp>
      <p:sp>
        <p:nvSpPr>
          <p:cNvPr id="155" name="Content Placeholder 2"/>
          <p:cNvSpPr txBox="1">
            <a:spLocks noGrp="1"/>
          </p:cNvSpPr>
          <p:nvPr>
            <p:ph type="body" sz="half" idx="1"/>
          </p:nvPr>
        </p:nvSpPr>
        <p:spPr>
          <a:xfrm>
            <a:off x="352277" y="1623483"/>
            <a:ext cx="2562373" cy="2275914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defRPr sz="4000"/>
            </a:pPr>
            <a:r>
              <a:rPr lang="fi-FI" sz="2400" b="0" i="0" u="sng" dirty="0">
                <a:effectLst/>
                <a:highlight>
                  <a:srgbClr val="FFFFFF"/>
                </a:highlight>
                <a:latin typeface="Arial" panose="020B0604020202020204" pitchFamily="34" charset="0"/>
                <a:hlinkClick r:id="rId2"/>
              </a:rPr>
              <a:t>Esim. Grammarly.com</a:t>
            </a:r>
            <a:r>
              <a:rPr lang="fi-FI" sz="2400" b="0" i="0" dirty="0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 kääntää, parantaa tekstiä</a:t>
            </a:r>
          </a:p>
          <a:p>
            <a:pPr marL="0" indent="0" algn="l">
              <a:buNone/>
            </a:pPr>
            <a:endParaRPr sz="2000" dirty="0"/>
          </a:p>
        </p:txBody>
      </p:sp>
      <p:sp>
        <p:nvSpPr>
          <p:cNvPr id="156" name="Rectangle 5"/>
          <p:cNvSpPr/>
          <p:nvPr/>
        </p:nvSpPr>
        <p:spPr>
          <a:xfrm>
            <a:off x="0" y="746550"/>
            <a:ext cx="704554" cy="492369"/>
          </a:xfrm>
          <a:prstGeom prst="rect">
            <a:avLst/>
          </a:prstGeom>
          <a:solidFill>
            <a:srgbClr val="309AB1">
              <a:alpha val="76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3" name="Kuva 2" descr="Kuva, joka sisältää kohteen teksti, Fontti, kuvakaappaus&#10;&#10;Kuvaus luotu automaattisesti">
            <a:extLst>
              <a:ext uri="{FF2B5EF4-FFF2-40B4-BE49-F238E27FC236}">
                <a16:creationId xmlns:a16="http://schemas.microsoft.com/office/drawing/2014/main" id="{87154F75-A96E-D266-0D5F-FFD78C3BC7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875" y="1925382"/>
            <a:ext cx="8844662" cy="3303843"/>
          </a:xfrm>
          <a:prstGeom prst="rect">
            <a:avLst/>
          </a:prstGeom>
        </p:spPr>
      </p:pic>
      <p:sp>
        <p:nvSpPr>
          <p:cNvPr id="5" name="Tekstiruutu 4">
            <a:extLst>
              <a:ext uri="{FF2B5EF4-FFF2-40B4-BE49-F238E27FC236}">
                <a16:creationId xmlns:a16="http://schemas.microsoft.com/office/drawing/2014/main" id="{5D4A5C62-7F4C-46CE-AD29-75201012C106}"/>
              </a:ext>
            </a:extLst>
          </p:cNvPr>
          <p:cNvSpPr txBox="1"/>
          <p:nvPr/>
        </p:nvSpPr>
        <p:spPr>
          <a:xfrm>
            <a:off x="847725" y="3820896"/>
            <a:ext cx="6677025" cy="1200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fi-FI" dirty="0"/>
              <a:t>I </a:t>
            </a:r>
            <a:r>
              <a:rPr lang="fi-FI" dirty="0" err="1"/>
              <a:t>want</a:t>
            </a:r>
            <a:r>
              <a:rPr lang="fi-FI" dirty="0"/>
              <a:t> to </a:t>
            </a:r>
            <a:r>
              <a:rPr lang="fi-FI" dirty="0" err="1"/>
              <a:t>write</a:t>
            </a:r>
            <a:r>
              <a:rPr lang="fi-FI" dirty="0"/>
              <a:t> </a:t>
            </a:r>
            <a:r>
              <a:rPr lang="fi-FI" dirty="0" err="1"/>
              <a:t>you</a:t>
            </a:r>
            <a:r>
              <a:rPr lang="fi-FI" dirty="0"/>
              <a:t> </a:t>
            </a:r>
            <a:r>
              <a:rPr lang="fi-FI" dirty="0" err="1"/>
              <a:t>because</a:t>
            </a:r>
            <a:r>
              <a:rPr lang="fi-FI" dirty="0"/>
              <a:t> it is long </a:t>
            </a:r>
            <a:r>
              <a:rPr lang="fi-FI" dirty="0" err="1"/>
              <a:t>time</a:t>
            </a:r>
            <a:r>
              <a:rPr lang="fi-FI" dirty="0"/>
              <a:t> </a:t>
            </a:r>
            <a:r>
              <a:rPr lang="fi-FI" dirty="0" err="1"/>
              <a:t>we</a:t>
            </a:r>
            <a:r>
              <a:rPr lang="fi-FI" dirty="0"/>
              <a:t> </a:t>
            </a:r>
            <a:r>
              <a:rPr lang="fi-FI" dirty="0" err="1"/>
              <a:t>saw</a:t>
            </a:r>
            <a:r>
              <a:rPr lang="fi-FI" dirty="0"/>
              <a:t> </a:t>
            </a:r>
            <a:r>
              <a:rPr lang="fi-FI" dirty="0" err="1"/>
              <a:t>last</a:t>
            </a:r>
            <a:r>
              <a:rPr lang="fi-FI" dirty="0"/>
              <a:t> </a:t>
            </a:r>
            <a:r>
              <a:rPr lang="fi-FI" dirty="0" err="1"/>
              <a:t>time</a:t>
            </a:r>
            <a:endParaRPr lang="fi-FI" dirty="0"/>
          </a:p>
          <a:p>
            <a:r>
              <a:rPr lang="fi-FI" dirty="0"/>
              <a:t>→ </a:t>
            </a:r>
          </a:p>
          <a:p>
            <a:r>
              <a:rPr lang="fi-FI" dirty="0"/>
              <a:t>I </a:t>
            </a:r>
            <a:r>
              <a:rPr lang="fi-FI" dirty="0" err="1"/>
              <a:t>want</a:t>
            </a:r>
            <a:r>
              <a:rPr lang="fi-FI" dirty="0"/>
              <a:t> to </a:t>
            </a:r>
            <a:r>
              <a:rPr lang="fi-FI" dirty="0" err="1"/>
              <a:t>write</a:t>
            </a:r>
            <a:r>
              <a:rPr lang="fi-FI" dirty="0"/>
              <a:t> </a:t>
            </a:r>
            <a:r>
              <a:rPr lang="fi-FI" dirty="0">
                <a:solidFill>
                  <a:srgbClr val="FF0000"/>
                </a:solidFill>
              </a:rPr>
              <a:t>to</a:t>
            </a:r>
            <a:r>
              <a:rPr lang="fi-FI" dirty="0"/>
              <a:t> </a:t>
            </a:r>
            <a:r>
              <a:rPr lang="fi-FI" dirty="0" err="1"/>
              <a:t>you</a:t>
            </a:r>
            <a:r>
              <a:rPr lang="fi-FI" dirty="0"/>
              <a:t> </a:t>
            </a:r>
            <a:r>
              <a:rPr lang="fi-FI" dirty="0" err="1"/>
              <a:t>because</a:t>
            </a:r>
            <a:r>
              <a:rPr lang="fi-FI" dirty="0"/>
              <a:t> it </a:t>
            </a:r>
            <a:r>
              <a:rPr lang="fi-FI" dirty="0" err="1">
                <a:solidFill>
                  <a:srgbClr val="FF0000"/>
                </a:solidFill>
              </a:rPr>
              <a:t>has</a:t>
            </a:r>
            <a:r>
              <a:rPr lang="fi-FI" dirty="0">
                <a:solidFill>
                  <a:srgbClr val="FF0000"/>
                </a:solidFill>
              </a:rPr>
              <a:t> </a:t>
            </a:r>
            <a:r>
              <a:rPr lang="fi-FI" dirty="0" err="1">
                <a:solidFill>
                  <a:srgbClr val="FF0000"/>
                </a:solidFill>
              </a:rPr>
              <a:t>been</a:t>
            </a:r>
            <a:r>
              <a:rPr lang="fi-FI" dirty="0">
                <a:solidFill>
                  <a:srgbClr val="FF0000"/>
                </a:solidFill>
              </a:rPr>
              <a:t> a </a:t>
            </a:r>
            <a:r>
              <a:rPr lang="fi-FI" dirty="0"/>
              <a:t>long </a:t>
            </a:r>
            <a:r>
              <a:rPr lang="fi-FI" dirty="0" err="1"/>
              <a:t>time</a:t>
            </a:r>
            <a:r>
              <a:rPr lang="fi-FI" dirty="0"/>
              <a:t> </a:t>
            </a:r>
            <a:r>
              <a:rPr lang="fi-FI" dirty="0" err="1">
                <a:solidFill>
                  <a:srgbClr val="FF0000"/>
                </a:solidFill>
              </a:rPr>
              <a:t>since</a:t>
            </a:r>
            <a:r>
              <a:rPr lang="fi-FI" dirty="0">
                <a:solidFill>
                  <a:srgbClr val="FF0000"/>
                </a:solidFill>
              </a:rPr>
              <a:t> </a:t>
            </a:r>
            <a:r>
              <a:rPr lang="fi-FI" dirty="0" err="1">
                <a:solidFill>
                  <a:srgbClr val="FF0000"/>
                </a:solidFill>
              </a:rPr>
              <a:t>we</a:t>
            </a:r>
            <a:r>
              <a:rPr lang="fi-FI" dirty="0">
                <a:solidFill>
                  <a:srgbClr val="FF0000"/>
                </a:solidFill>
              </a:rPr>
              <a:t> </a:t>
            </a:r>
            <a:r>
              <a:rPr lang="fi-FI" dirty="0" err="1">
                <a:solidFill>
                  <a:srgbClr val="FF0000"/>
                </a:solidFill>
              </a:rPr>
              <a:t>last</a:t>
            </a:r>
            <a:r>
              <a:rPr lang="fi-FI" dirty="0">
                <a:solidFill>
                  <a:srgbClr val="FF0000"/>
                </a:solidFill>
              </a:rPr>
              <a:t> </a:t>
            </a:r>
            <a:r>
              <a:rPr lang="fi-FI" dirty="0" err="1">
                <a:solidFill>
                  <a:srgbClr val="FF0000"/>
                </a:solidFill>
              </a:rPr>
              <a:t>met</a:t>
            </a:r>
            <a:endParaRPr lang="fi-FI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661499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lide Background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4" name="Title 1"/>
          <p:cNvSpPr txBox="1">
            <a:spLocks noGrp="1"/>
          </p:cNvSpPr>
          <p:nvPr>
            <p:ph type="title"/>
          </p:nvPr>
        </p:nvSpPr>
        <p:spPr>
          <a:xfrm>
            <a:off x="733178" y="413658"/>
            <a:ext cx="5334198" cy="125826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fi-FI" sz="4400" b="1" i="0" dirty="0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Videon teko-ohjelmia</a:t>
            </a:r>
            <a:endParaRPr dirty="0"/>
          </a:p>
        </p:txBody>
      </p:sp>
      <p:sp>
        <p:nvSpPr>
          <p:cNvPr id="155" name="Content Placeholder 2"/>
          <p:cNvSpPr txBox="1">
            <a:spLocks noGrp="1"/>
          </p:cNvSpPr>
          <p:nvPr>
            <p:ph type="body" sz="half" idx="1"/>
          </p:nvPr>
        </p:nvSpPr>
        <p:spPr>
          <a:xfrm>
            <a:off x="849144" y="2205318"/>
            <a:ext cx="10276056" cy="4239024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lang="fi-FI" sz="5200" i="0" dirty="0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ks. Esa Riutta webopettaja somessa. </a:t>
            </a:r>
          </a:p>
          <a:p>
            <a:pPr marL="0" indent="0" algn="l">
              <a:buNone/>
            </a:pPr>
            <a:endParaRPr lang="fi-FI" sz="7200" b="1" dirty="0">
              <a:highlight>
                <a:srgbClr val="FFFFFF"/>
              </a:highlight>
              <a:latin typeface="Arial" panose="020B0604020202020204" pitchFamily="34" charset="0"/>
            </a:endParaRPr>
          </a:p>
          <a:p>
            <a:pPr marL="0" indent="0">
              <a:buNone/>
              <a:defRPr sz="4000"/>
            </a:pPr>
            <a:br>
              <a:rPr dirty="0"/>
            </a:br>
            <a:endParaRPr sz="2000" dirty="0"/>
          </a:p>
        </p:txBody>
      </p:sp>
      <p:sp>
        <p:nvSpPr>
          <p:cNvPr id="156" name="Rectangle 5"/>
          <p:cNvSpPr/>
          <p:nvPr/>
        </p:nvSpPr>
        <p:spPr>
          <a:xfrm>
            <a:off x="0" y="746550"/>
            <a:ext cx="704554" cy="492369"/>
          </a:xfrm>
          <a:prstGeom prst="rect">
            <a:avLst/>
          </a:prstGeom>
          <a:solidFill>
            <a:srgbClr val="309AB1">
              <a:alpha val="76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30226190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69" name="Rectangle 236568">
            <a:extLst>
              <a:ext uri="{FF2B5EF4-FFF2-40B4-BE49-F238E27FC236}">
                <a16:creationId xmlns:a16="http://schemas.microsoft.com/office/drawing/2014/main" id="{3301E07F-4F79-4B58-8698-EF24DC1EC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6571" name="Arc 236570">
            <a:extLst>
              <a:ext uri="{FF2B5EF4-FFF2-40B4-BE49-F238E27FC236}">
                <a16:creationId xmlns:a16="http://schemas.microsoft.com/office/drawing/2014/main" id="{E58B2195-5055-402F-A3E7-53FF0E4980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91583" y="775849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6573" name="Oval 236572">
            <a:extLst>
              <a:ext uri="{FF2B5EF4-FFF2-40B4-BE49-F238E27FC236}">
                <a16:creationId xmlns:a16="http://schemas.microsoft.com/office/drawing/2014/main" id="{9EE6F773-742A-491A-9A00-A2A150DF50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29419" y="366810"/>
            <a:ext cx="6124381" cy="612438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6546" name="Rectangle 2"/>
          <p:cNvSpPr>
            <a:spLocks noGrp="1" noChangeArrowheads="1"/>
          </p:cNvSpPr>
          <p:nvPr>
            <p:ph type="title"/>
          </p:nvPr>
        </p:nvSpPr>
        <p:spPr>
          <a:xfrm>
            <a:off x="138953" y="647593"/>
            <a:ext cx="5167039" cy="306054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spcBef>
                <a:spcPct val="0"/>
              </a:spcBef>
            </a:pPr>
            <a:r>
              <a:rPr lang="en-US" altLang="fi-FI" sz="6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Musiikinopetus</a:t>
            </a:r>
            <a:endParaRPr lang="en-US" altLang="fi-FI" sz="6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36551" name="Content Placeholder 236550" descr="Tutkija">
            <a:extLst>
              <a:ext uri="{FF2B5EF4-FFF2-40B4-BE49-F238E27FC236}">
                <a16:creationId xmlns:a16="http://schemas.microsoft.com/office/drawing/2014/main" id="{EB7C2C09-4A06-C06C-01B1-711C1CC80D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23623" y="1374798"/>
            <a:ext cx="4108404" cy="4108404"/>
          </a:xfrm>
          <a:custGeom>
            <a:avLst/>
            <a:gdLst/>
            <a:ahLst/>
            <a:cxnLst/>
            <a:rect l="l" t="t" r="r" b="b"/>
            <a:pathLst>
              <a:path w="4273177" h="4470400">
                <a:moveTo>
                  <a:pt x="75080" y="0"/>
                </a:moveTo>
                <a:lnTo>
                  <a:pt x="4198097" y="0"/>
                </a:lnTo>
                <a:cubicBezTo>
                  <a:pt x="4239563" y="0"/>
                  <a:pt x="4273177" y="33614"/>
                  <a:pt x="4273177" y="75080"/>
                </a:cubicBezTo>
                <a:lnTo>
                  <a:pt x="4273177" y="4395320"/>
                </a:lnTo>
                <a:cubicBezTo>
                  <a:pt x="4273177" y="4436786"/>
                  <a:pt x="4239563" y="4470400"/>
                  <a:pt x="4198097" y="4470400"/>
                </a:cubicBezTo>
                <a:lnTo>
                  <a:pt x="75080" y="4470400"/>
                </a:lnTo>
                <a:cubicBezTo>
                  <a:pt x="33614" y="4470400"/>
                  <a:pt x="0" y="4436786"/>
                  <a:pt x="0" y="4395320"/>
                </a:cubicBezTo>
                <a:lnTo>
                  <a:pt x="0" y="75080"/>
                </a:lnTo>
                <a:cubicBezTo>
                  <a:pt x="0" y="33614"/>
                  <a:pt x="33614" y="0"/>
                  <a:pt x="75080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1971478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lide Background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4" name="Title 1"/>
          <p:cNvSpPr txBox="1">
            <a:spLocks noGrp="1"/>
          </p:cNvSpPr>
          <p:nvPr>
            <p:ph type="title"/>
          </p:nvPr>
        </p:nvSpPr>
        <p:spPr>
          <a:xfrm>
            <a:off x="733178" y="413658"/>
            <a:ext cx="9988610" cy="125826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fi-FI" b="1" dirty="0">
                <a:highlight>
                  <a:srgbClr val="FFFFFF"/>
                </a:highlight>
                <a:latin typeface="Arial" panose="020B0604020202020204" pitchFamily="34" charset="0"/>
              </a:rPr>
              <a:t>Tekoäly musiikinopetuksessa</a:t>
            </a:r>
            <a:endParaRPr dirty="0"/>
          </a:p>
        </p:txBody>
      </p:sp>
      <p:sp>
        <p:nvSpPr>
          <p:cNvPr id="155" name="Content Placeholder 2"/>
          <p:cNvSpPr txBox="1">
            <a:spLocks noGrp="1"/>
          </p:cNvSpPr>
          <p:nvPr>
            <p:ph type="body" sz="half" idx="1"/>
          </p:nvPr>
        </p:nvSpPr>
        <p:spPr>
          <a:xfrm>
            <a:off x="849144" y="1671918"/>
            <a:ext cx="10276056" cy="4772424"/>
          </a:xfrm>
          <a:prstGeom prst="rect">
            <a:avLst/>
          </a:prstGeom>
        </p:spPr>
        <p:txBody>
          <a:bodyPr anchor="ctr">
            <a:normAutofit fontScale="25000" lnSpcReduction="20000"/>
          </a:bodyPr>
          <a:lstStyle/>
          <a:p>
            <a:pPr marL="0" indent="0">
              <a:buNone/>
            </a:pPr>
            <a:r>
              <a:rPr lang="fi-FI" sz="9600" b="1" dirty="0" err="1">
                <a:highlight>
                  <a:srgbClr val="FFFFFF"/>
                </a:highlight>
                <a:latin typeface="Arial" panose="020B0604020202020204" pitchFamily="34" charset="0"/>
                <a:hlinkClick r:id="rId2"/>
              </a:rPr>
              <a:t>Suno</a:t>
            </a:r>
            <a:r>
              <a:rPr lang="fi-FI" sz="9600" b="1" dirty="0"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fi-FI" sz="9600" dirty="0">
                <a:highlight>
                  <a:srgbClr val="FFFFFF"/>
                </a:highlight>
                <a:latin typeface="Arial" panose="020B0604020202020204" pitchFamily="34" charset="0"/>
              </a:rPr>
              <a:t>tee omista sanoituksistasi musiikkia</a:t>
            </a:r>
          </a:p>
          <a:p>
            <a:pPr marL="0" indent="0">
              <a:buNone/>
            </a:pPr>
            <a:r>
              <a:rPr lang="fi-FI" sz="9600" dirty="0" err="1">
                <a:highlight>
                  <a:srgbClr val="FFFFFF"/>
                </a:highlight>
                <a:latin typeface="Arial" panose="020B0604020202020204" pitchFamily="34" charset="0"/>
                <a:hlinkClick r:id="rId3"/>
              </a:rPr>
              <a:t>Copilot</a:t>
            </a:r>
            <a:r>
              <a:rPr lang="fi-FI" sz="9600" dirty="0">
                <a:highlight>
                  <a:srgbClr val="FFFFFF"/>
                </a:highlight>
                <a:latin typeface="Arial" panose="020B0604020202020204" pitchFamily="34" charset="0"/>
              </a:rPr>
              <a:t>, </a:t>
            </a:r>
            <a:r>
              <a:rPr lang="fi-FI" sz="9600" b="1" i="0" dirty="0" err="1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ChatGPT</a:t>
            </a:r>
            <a:r>
              <a:rPr lang="fi-FI" sz="9600" b="1" i="0" dirty="0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fi-FI" sz="9600" dirty="0">
                <a:highlight>
                  <a:srgbClr val="FFFFFF"/>
                </a:highlight>
                <a:latin typeface="Arial" panose="020B0604020202020204" pitchFamily="34" charset="0"/>
              </a:rPr>
              <a:t>tee musiikkia</a:t>
            </a:r>
          </a:p>
          <a:p>
            <a:pPr marL="0" indent="0">
              <a:buNone/>
            </a:pPr>
            <a:r>
              <a:rPr lang="fi-FI" sz="9600" dirty="0" err="1">
                <a:highlight>
                  <a:srgbClr val="FFFFFF"/>
                </a:highlight>
                <a:latin typeface="Arial" panose="020B0604020202020204" pitchFamily="34" charset="0"/>
                <a:hlinkClick r:id="rId4"/>
              </a:rPr>
              <a:t>LoudMe</a:t>
            </a:r>
            <a:r>
              <a:rPr lang="fi-FI" sz="9600" dirty="0">
                <a:highlight>
                  <a:srgbClr val="FFFFFF"/>
                </a:highlight>
                <a:latin typeface="Arial" panose="020B0604020202020204" pitchFamily="34" charset="0"/>
              </a:rPr>
              <a:t> tee musiikkia</a:t>
            </a:r>
          </a:p>
          <a:p>
            <a:pPr marL="0" indent="0">
              <a:buNone/>
            </a:pPr>
            <a:endParaRPr lang="fi-FI" sz="7400" dirty="0">
              <a:highlight>
                <a:srgbClr val="FFFFFF"/>
              </a:highlight>
              <a:latin typeface="Arial" panose="020B0604020202020204" pitchFamily="34" charset="0"/>
            </a:endParaRPr>
          </a:p>
          <a:p>
            <a:pPr marL="0" indent="0">
              <a:buNone/>
            </a:pPr>
            <a:r>
              <a:rPr lang="fi-FI" sz="7400" b="1" i="0" dirty="0" err="1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MuseScore</a:t>
            </a:r>
            <a:r>
              <a:rPr lang="fi-FI" sz="7400" b="1" i="0" dirty="0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+ </a:t>
            </a:r>
            <a:r>
              <a:rPr lang="fi-FI" sz="7400" b="1" i="0" dirty="0" err="1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Muse</a:t>
            </a:r>
            <a:r>
              <a:rPr lang="fi-FI" sz="7400" b="1" i="0" dirty="0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AI </a:t>
            </a:r>
            <a:r>
              <a:rPr lang="fi-FI" sz="7400" b="1" i="0" dirty="0">
                <a:effectLst/>
                <a:highlight>
                  <a:srgbClr val="FFFFFF"/>
                </a:highlight>
                <a:latin typeface="Arial" panose="020B0604020202020204" pitchFamily="34" charset="0"/>
                <a:hlinkClick r:id="rId5"/>
              </a:rPr>
              <a:t>https://musescore.org/fi</a:t>
            </a:r>
            <a:r>
              <a:rPr lang="fi-FI" sz="7400" b="1" i="0" dirty="0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</a:p>
          <a:p>
            <a:r>
              <a:rPr lang="fi-FI" sz="7400" i="0" dirty="0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Käyttötarkoitus: Automaattinen nuottien luominen ja analysointi. </a:t>
            </a:r>
            <a:r>
              <a:rPr lang="fi-FI" sz="7400" i="0" dirty="0" err="1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Muse</a:t>
            </a:r>
            <a:r>
              <a:rPr lang="fi-FI" sz="7400" i="0" dirty="0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AI voi analysoida MIDI-tiedostoja ja luoda partituureja, mikä helpottaa harjoitusmateriaalien valmistelua.</a:t>
            </a:r>
          </a:p>
          <a:p>
            <a:r>
              <a:rPr lang="fi-FI" sz="7400" i="0" dirty="0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Hyödyt:  Nopeuttaa nuottien kirjoittamista, transkriptioita ja sovittamista.</a:t>
            </a:r>
          </a:p>
          <a:p>
            <a:pPr marL="0" indent="0">
              <a:buNone/>
            </a:pPr>
            <a:endParaRPr lang="fi-FI" sz="7400" i="0" dirty="0">
              <a:effectLst/>
              <a:highlight>
                <a:srgbClr val="FFFFFF"/>
              </a:highlight>
              <a:latin typeface="Arial" panose="020B0604020202020204" pitchFamily="34" charset="0"/>
            </a:endParaRPr>
          </a:p>
          <a:p>
            <a:pPr marL="0" indent="0">
              <a:buNone/>
            </a:pPr>
            <a:r>
              <a:rPr lang="fi-FI" sz="7400" b="1" i="0" dirty="0" err="1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Soundraw</a:t>
            </a:r>
            <a:r>
              <a:rPr lang="fi-FI" sz="7400" b="1" i="0" dirty="0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fi-FI" sz="7400" b="1" i="0" dirty="0">
                <a:effectLst/>
                <a:highlight>
                  <a:srgbClr val="FFFFFF"/>
                </a:highlight>
                <a:latin typeface="Arial" panose="020B0604020202020204" pitchFamily="34" charset="0"/>
                <a:hlinkClick r:id="rId6"/>
              </a:rPr>
              <a:t>https://soundraw.io/?ref=home&amp;gad_source=1</a:t>
            </a:r>
            <a:r>
              <a:rPr lang="fi-FI" sz="7400" b="1" i="0" dirty="0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</a:p>
          <a:p>
            <a:r>
              <a:rPr lang="fi-FI" sz="7400" i="0" dirty="0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Käyttötarkoitus: Tekoälyn avulla luotua musiikkia</a:t>
            </a:r>
          </a:p>
          <a:p>
            <a:r>
              <a:rPr lang="fi-FI" sz="7400" i="0" dirty="0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Hyödyt: Helppo tapa luoda tyyleiltään ja tunnelmiltaan erilaista musiikkia oppilaskäyttöön</a:t>
            </a:r>
            <a:r>
              <a:rPr lang="fi-FI" sz="5200" i="0" dirty="0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.</a:t>
            </a:r>
          </a:p>
          <a:p>
            <a:pPr marL="0" indent="0" algn="l">
              <a:buNone/>
            </a:pPr>
            <a:endParaRPr lang="fi-FI" sz="7200" b="1" dirty="0">
              <a:highlight>
                <a:srgbClr val="FFFFFF"/>
              </a:highlight>
              <a:latin typeface="Arial" panose="020B0604020202020204" pitchFamily="34" charset="0"/>
            </a:endParaRPr>
          </a:p>
          <a:p>
            <a:pPr marL="0" indent="0">
              <a:buNone/>
              <a:defRPr sz="4000"/>
            </a:pPr>
            <a:br>
              <a:rPr dirty="0"/>
            </a:br>
            <a:endParaRPr sz="2000" dirty="0"/>
          </a:p>
        </p:txBody>
      </p:sp>
      <p:sp>
        <p:nvSpPr>
          <p:cNvPr id="156" name="Rectangle 5"/>
          <p:cNvSpPr/>
          <p:nvPr/>
        </p:nvSpPr>
        <p:spPr>
          <a:xfrm>
            <a:off x="0" y="746550"/>
            <a:ext cx="704554" cy="492369"/>
          </a:xfrm>
          <a:prstGeom prst="rect">
            <a:avLst/>
          </a:prstGeom>
          <a:solidFill>
            <a:srgbClr val="309AB1">
              <a:alpha val="76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21507755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lide Background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4" name="Title 1"/>
          <p:cNvSpPr txBox="1">
            <a:spLocks noGrp="1"/>
          </p:cNvSpPr>
          <p:nvPr>
            <p:ph type="title"/>
          </p:nvPr>
        </p:nvSpPr>
        <p:spPr>
          <a:xfrm>
            <a:off x="733177" y="413658"/>
            <a:ext cx="9589681" cy="125826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fi-FI" b="1" dirty="0">
                <a:highlight>
                  <a:srgbClr val="FFFFFF"/>
                </a:highlight>
                <a:latin typeface="Arial" panose="020B0604020202020204" pitchFamily="34" charset="0"/>
              </a:rPr>
              <a:t>Tekoäly musiikinopetuksessa</a:t>
            </a:r>
            <a:endParaRPr dirty="0"/>
          </a:p>
        </p:txBody>
      </p:sp>
      <p:sp>
        <p:nvSpPr>
          <p:cNvPr id="155" name="Content Placeholder 2"/>
          <p:cNvSpPr txBox="1">
            <a:spLocks noGrp="1"/>
          </p:cNvSpPr>
          <p:nvPr>
            <p:ph type="body" sz="half" idx="1"/>
          </p:nvPr>
        </p:nvSpPr>
        <p:spPr>
          <a:xfrm>
            <a:off x="849144" y="1425388"/>
            <a:ext cx="10276056" cy="5018954"/>
          </a:xfrm>
          <a:prstGeom prst="rect">
            <a:avLst/>
          </a:prstGeom>
        </p:spPr>
        <p:txBody>
          <a:bodyPr anchor="ctr">
            <a:normAutofit fontScale="55000" lnSpcReduction="20000"/>
          </a:bodyPr>
          <a:lstStyle/>
          <a:p>
            <a:pPr marL="0" indent="0">
              <a:buNone/>
            </a:pPr>
            <a:r>
              <a:rPr lang="fi-FI" sz="5200" b="1" i="0" dirty="0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AIVA (</a:t>
            </a:r>
            <a:r>
              <a:rPr lang="fi-FI" sz="5200" b="1" i="0" dirty="0" err="1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Artificial</a:t>
            </a:r>
            <a:r>
              <a:rPr lang="fi-FI" sz="5200" b="1" i="0" dirty="0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fi-FI" sz="5200" b="1" i="0" dirty="0" err="1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Intelligence</a:t>
            </a:r>
            <a:r>
              <a:rPr lang="fi-FI" sz="5200" b="1" i="0" dirty="0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Virtual </a:t>
            </a:r>
            <a:r>
              <a:rPr lang="fi-FI" sz="5200" b="1" i="0" dirty="0" err="1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Artist</a:t>
            </a:r>
            <a:r>
              <a:rPr lang="fi-FI" sz="5200" i="0" dirty="0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) </a:t>
            </a:r>
            <a:r>
              <a:rPr lang="fi-FI" sz="5200" i="0" dirty="0">
                <a:effectLst/>
                <a:highlight>
                  <a:srgbClr val="FFFFFF"/>
                </a:highlight>
                <a:latin typeface="Arial" panose="020B0604020202020204" pitchFamily="34" charset="0"/>
                <a:hlinkClick r:id="rId2"/>
              </a:rPr>
              <a:t>https://www.aiva.ai/</a:t>
            </a:r>
            <a:r>
              <a:rPr lang="fi-FI" sz="5200" i="0" dirty="0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</a:p>
          <a:p>
            <a:r>
              <a:rPr lang="fi-FI" sz="5200" i="0" dirty="0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Käyttötarkoitus: Säveltäminen tekoälyn avulla. Opettaja voi luoda esimerkkejä oppilaille sävellysprosesseista tai analysoida tekoälyn säveltämiä teoksia oppitunneilla.</a:t>
            </a:r>
          </a:p>
          <a:p>
            <a:r>
              <a:rPr lang="fi-FI" sz="5200" i="0" dirty="0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Hyödyt: Edistää luovuutta ja tukee musiikinteorian opettamista.</a:t>
            </a:r>
          </a:p>
          <a:p>
            <a:pPr marL="0" indent="0">
              <a:buNone/>
            </a:pPr>
            <a:r>
              <a:rPr lang="fi-FI" sz="5200" i="0" dirty="0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r>
              <a:rPr lang="fi-FI" sz="5200" b="1" i="0" dirty="0" err="1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Humtap</a:t>
            </a:r>
            <a:r>
              <a:rPr lang="fi-FI" sz="5200" b="1" i="0" dirty="0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AI </a:t>
            </a:r>
            <a:r>
              <a:rPr lang="fi-FI" sz="5200" b="1" i="0" dirty="0">
                <a:effectLst/>
                <a:highlight>
                  <a:srgbClr val="FFFFFF"/>
                </a:highlight>
                <a:latin typeface="Arial" panose="020B0604020202020204" pitchFamily="34" charset="0"/>
                <a:hlinkClick r:id="rId3"/>
              </a:rPr>
              <a:t>https://www.thaka.io/tools/humtap</a:t>
            </a:r>
            <a:r>
              <a:rPr lang="fi-FI" sz="5200" b="1" i="0" dirty="0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</a:p>
          <a:p>
            <a:r>
              <a:rPr lang="fi-FI" sz="5200" i="0" dirty="0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Käyttötarkoitus: Mahdollistaa nopean kappaleiden luomisen yksinkertaisista melodioista tai rytmeistä.</a:t>
            </a:r>
          </a:p>
          <a:p>
            <a:r>
              <a:rPr lang="fi-FI" sz="5200" i="0" dirty="0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Hyödyt: Tukee oppilaiden luovuutta ja tarjoaa alustan ideoiden nopeaan toteutukseen.</a:t>
            </a:r>
          </a:p>
        </p:txBody>
      </p:sp>
      <p:sp>
        <p:nvSpPr>
          <p:cNvPr id="156" name="Rectangle 5"/>
          <p:cNvSpPr/>
          <p:nvPr/>
        </p:nvSpPr>
        <p:spPr>
          <a:xfrm>
            <a:off x="0" y="746550"/>
            <a:ext cx="704554" cy="492369"/>
          </a:xfrm>
          <a:prstGeom prst="rect">
            <a:avLst/>
          </a:prstGeom>
          <a:solidFill>
            <a:srgbClr val="309AB1">
              <a:alpha val="76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66223179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lide Background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4" name="Title 1"/>
          <p:cNvSpPr txBox="1">
            <a:spLocks noGrp="1"/>
          </p:cNvSpPr>
          <p:nvPr>
            <p:ph type="title"/>
          </p:nvPr>
        </p:nvSpPr>
        <p:spPr>
          <a:xfrm>
            <a:off x="733178" y="413658"/>
            <a:ext cx="8872504" cy="125826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fi-FI" b="1" dirty="0">
                <a:highlight>
                  <a:srgbClr val="FFFFFF"/>
                </a:highlight>
                <a:latin typeface="Arial" panose="020B0604020202020204" pitchFamily="34" charset="0"/>
              </a:rPr>
              <a:t>Tekoäly musiikinopetuksessa</a:t>
            </a:r>
            <a:endParaRPr dirty="0"/>
          </a:p>
        </p:txBody>
      </p:sp>
      <p:sp>
        <p:nvSpPr>
          <p:cNvPr id="155" name="Content Placeholder 2"/>
          <p:cNvSpPr txBox="1">
            <a:spLocks noGrp="1"/>
          </p:cNvSpPr>
          <p:nvPr>
            <p:ph type="body" sz="half" idx="1"/>
          </p:nvPr>
        </p:nvSpPr>
        <p:spPr>
          <a:xfrm>
            <a:off x="849144" y="2205318"/>
            <a:ext cx="10276056" cy="4239024"/>
          </a:xfrm>
          <a:prstGeom prst="rect">
            <a:avLst/>
          </a:prstGeom>
        </p:spPr>
        <p:txBody>
          <a:bodyPr anchor="ctr">
            <a:normAutofit fontScale="25000" lnSpcReduction="20000"/>
          </a:bodyPr>
          <a:lstStyle/>
          <a:p>
            <a:pPr marL="0" indent="0">
              <a:buNone/>
            </a:pPr>
            <a:r>
              <a:rPr lang="fi-FI" sz="7200" b="1" i="0" dirty="0" err="1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Amper</a:t>
            </a:r>
            <a:r>
              <a:rPr lang="fi-FI" sz="7200" b="1" i="0" dirty="0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Music</a:t>
            </a:r>
          </a:p>
          <a:p>
            <a:r>
              <a:rPr lang="fi-FI" sz="7200" i="0" dirty="0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Käyttötarkoitus: Musiikkikappaleiden säveltäminen ja editointi eri tarkoituksiin.</a:t>
            </a:r>
          </a:p>
          <a:p>
            <a:r>
              <a:rPr lang="fi-FI" sz="7200" i="0" dirty="0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Hyödyt: Sopii erityisesti taustamusiikin luomiseen videoille tai projekteille.</a:t>
            </a:r>
          </a:p>
          <a:p>
            <a:pPr marL="0" indent="0">
              <a:buNone/>
            </a:pPr>
            <a:r>
              <a:rPr lang="fi-FI" sz="7200" b="1" i="0" dirty="0" err="1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SmartMusic</a:t>
            </a:r>
            <a:endParaRPr lang="fi-FI" sz="7200" b="1" i="0" dirty="0">
              <a:effectLst/>
              <a:highlight>
                <a:srgbClr val="FFFFFF"/>
              </a:highlight>
              <a:latin typeface="Arial" panose="020B0604020202020204" pitchFamily="34" charset="0"/>
            </a:endParaRPr>
          </a:p>
          <a:p>
            <a:r>
              <a:rPr lang="fi-FI" sz="7200" i="0" dirty="0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Käyttötarkoitus: </a:t>
            </a:r>
            <a:r>
              <a:rPr lang="fi-FI" sz="7200" i="0" dirty="0">
                <a:solidFill>
                  <a:srgbClr val="FF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Ohjelma soittimien harjoitteluun ja oppilaiden arviointiin.</a:t>
            </a:r>
          </a:p>
          <a:p>
            <a:r>
              <a:rPr lang="fi-FI" sz="7200" i="0" dirty="0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Hyödyt: Tarjoaa kattavan kokoelman nuotteja ja reaaliaikaista palauteanalyysiä oppilaiden soitosta.</a:t>
            </a:r>
          </a:p>
          <a:p>
            <a:pPr marL="0" indent="0">
              <a:buNone/>
            </a:pPr>
            <a:r>
              <a:rPr lang="fi-FI" sz="7200" b="1" i="0" dirty="0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Voice AI ja laulun analyysiohjelmat</a:t>
            </a:r>
          </a:p>
          <a:p>
            <a:r>
              <a:rPr lang="fi-FI" sz="7200" i="0" dirty="0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Esimerkki: </a:t>
            </a:r>
            <a:r>
              <a:rPr lang="fi-FI" sz="7200" i="0" dirty="0" err="1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SingSharp</a:t>
            </a:r>
            <a:r>
              <a:rPr lang="fi-FI" sz="7200" i="0" dirty="0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, </a:t>
            </a:r>
            <a:r>
              <a:rPr lang="fi-FI" sz="7200" i="0" dirty="0" err="1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VoxTools</a:t>
            </a:r>
            <a:endParaRPr lang="fi-FI" sz="7200" i="0" dirty="0">
              <a:effectLst/>
              <a:highlight>
                <a:srgbClr val="FFFFFF"/>
              </a:highlight>
              <a:latin typeface="Arial" panose="020B0604020202020204" pitchFamily="34" charset="0"/>
            </a:endParaRPr>
          </a:p>
          <a:p>
            <a:r>
              <a:rPr lang="fi-FI" sz="7200" i="0" dirty="0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Käyttötarkoitus: </a:t>
            </a:r>
            <a:r>
              <a:rPr lang="fi-FI" sz="7200" i="0" dirty="0">
                <a:solidFill>
                  <a:srgbClr val="FF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Oppilaiden äänen analysointi</a:t>
            </a:r>
            <a:r>
              <a:rPr lang="fi-FI" sz="7200" i="0" dirty="0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, virityksen tarkkuuden arviointi ja laulutekniikan kehittäminen.</a:t>
            </a:r>
          </a:p>
          <a:p>
            <a:r>
              <a:rPr lang="fi-FI" sz="7200" i="0" dirty="0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Hyödyt: Auttaa laulunopettajaa seuraamaan oppilaiden edistymistä tarkasti.</a:t>
            </a:r>
          </a:p>
          <a:p>
            <a:endParaRPr lang="fi-FI" sz="5200" i="0" dirty="0">
              <a:effectLst/>
              <a:highlight>
                <a:srgbClr val="FFFFFF"/>
              </a:highlight>
              <a:latin typeface="Arial" panose="020B0604020202020204" pitchFamily="34" charset="0"/>
            </a:endParaRPr>
          </a:p>
          <a:p>
            <a:pPr marL="0" indent="0" algn="l">
              <a:buNone/>
            </a:pPr>
            <a:endParaRPr lang="fi-FI" sz="7200" b="1" dirty="0">
              <a:highlight>
                <a:srgbClr val="FFFFFF"/>
              </a:highlight>
              <a:latin typeface="Arial" panose="020B0604020202020204" pitchFamily="34" charset="0"/>
            </a:endParaRPr>
          </a:p>
          <a:p>
            <a:pPr marL="0" indent="0">
              <a:buNone/>
              <a:defRPr sz="4000"/>
            </a:pPr>
            <a:br>
              <a:rPr dirty="0"/>
            </a:br>
            <a:endParaRPr sz="2000" dirty="0"/>
          </a:p>
        </p:txBody>
      </p:sp>
      <p:sp>
        <p:nvSpPr>
          <p:cNvPr id="156" name="Rectangle 5"/>
          <p:cNvSpPr/>
          <p:nvPr/>
        </p:nvSpPr>
        <p:spPr>
          <a:xfrm>
            <a:off x="0" y="746550"/>
            <a:ext cx="704554" cy="492369"/>
          </a:xfrm>
          <a:prstGeom prst="rect">
            <a:avLst/>
          </a:prstGeom>
          <a:solidFill>
            <a:srgbClr val="309AB1">
              <a:alpha val="76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10465180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lide Background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4" name="Title 1"/>
          <p:cNvSpPr txBox="1">
            <a:spLocks noGrp="1"/>
          </p:cNvSpPr>
          <p:nvPr>
            <p:ph type="title"/>
          </p:nvPr>
        </p:nvSpPr>
        <p:spPr>
          <a:xfrm>
            <a:off x="733178" y="413658"/>
            <a:ext cx="8894916" cy="125826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fi-FI" b="1" dirty="0">
                <a:highlight>
                  <a:srgbClr val="FFFFFF"/>
                </a:highlight>
                <a:latin typeface="Arial" panose="020B0604020202020204" pitchFamily="34" charset="0"/>
              </a:rPr>
              <a:t>Tekoäly musiikinopetuksessa</a:t>
            </a:r>
            <a:endParaRPr dirty="0"/>
          </a:p>
        </p:txBody>
      </p:sp>
      <p:sp>
        <p:nvSpPr>
          <p:cNvPr id="155" name="Content Placeholder 2"/>
          <p:cNvSpPr txBox="1">
            <a:spLocks noGrp="1"/>
          </p:cNvSpPr>
          <p:nvPr>
            <p:ph type="body" sz="half" idx="1"/>
          </p:nvPr>
        </p:nvSpPr>
        <p:spPr>
          <a:xfrm>
            <a:off x="849144" y="2205318"/>
            <a:ext cx="10276056" cy="4239024"/>
          </a:xfrm>
          <a:prstGeom prst="rect">
            <a:avLst/>
          </a:prstGeom>
        </p:spPr>
        <p:txBody>
          <a:bodyPr anchor="ctr">
            <a:normAutofit fontScale="55000" lnSpcReduction="20000"/>
          </a:bodyPr>
          <a:lstStyle/>
          <a:p>
            <a:pPr marL="0" indent="0">
              <a:buNone/>
            </a:pPr>
            <a:r>
              <a:rPr lang="fi-FI" sz="5200" b="1" i="0" dirty="0" err="1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Yousician</a:t>
            </a:r>
            <a:endParaRPr lang="fi-FI" sz="5200" b="1" i="0" dirty="0">
              <a:effectLst/>
              <a:highlight>
                <a:srgbClr val="FFFFFF"/>
              </a:highlight>
              <a:latin typeface="Arial" panose="020B0604020202020204" pitchFamily="34" charset="0"/>
            </a:endParaRPr>
          </a:p>
          <a:p>
            <a:r>
              <a:rPr lang="fi-FI" sz="5200" i="0" dirty="0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Käyttötarkoitus: Interaktiivinen oppimisalusta kitaran, pianon, basson ja laulun harjoitteluun.</a:t>
            </a:r>
          </a:p>
          <a:p>
            <a:r>
              <a:rPr lang="fi-FI" sz="5200" i="0" dirty="0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Hyödyt: Sovellus arvioi oppilaan suorituksia reaaliajassa, mikä tekee siitä oivan apuvälineen kotiharjoitteluun.</a:t>
            </a:r>
          </a:p>
          <a:p>
            <a:pPr marL="0" indent="0">
              <a:buNone/>
            </a:pPr>
            <a:r>
              <a:rPr lang="fi-FI" sz="5200" b="1" i="0" dirty="0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Moises.ai</a:t>
            </a:r>
          </a:p>
          <a:p>
            <a:r>
              <a:rPr lang="fi-FI" sz="5200" i="0" dirty="0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Käyttötarkoitus: Tekoälyn avulla kappaleiden jakaminen instrumenttiraidoiksi (stemma-analyysi) ja tempo- tai sävellajin muokkaus.</a:t>
            </a:r>
          </a:p>
          <a:p>
            <a:r>
              <a:rPr lang="fi-FI" sz="5200" i="0" dirty="0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Hyödyt: Opettaja voi analysoida kappaleita oppilaiden kanssa ja luoda yksinkertaistettuja versioita opetuskäyttöön.</a:t>
            </a:r>
          </a:p>
          <a:p>
            <a:pPr marL="0" indent="0">
              <a:buNone/>
            </a:pPr>
            <a:endParaRPr lang="fi-FI" sz="5200" i="0" dirty="0">
              <a:effectLst/>
              <a:highlight>
                <a:srgbClr val="FFFFFF"/>
              </a:highlight>
              <a:latin typeface="Arial" panose="020B0604020202020204" pitchFamily="34" charset="0"/>
            </a:endParaRPr>
          </a:p>
          <a:p>
            <a:endParaRPr sz="2000" dirty="0"/>
          </a:p>
        </p:txBody>
      </p:sp>
      <p:sp>
        <p:nvSpPr>
          <p:cNvPr id="156" name="Rectangle 5"/>
          <p:cNvSpPr/>
          <p:nvPr/>
        </p:nvSpPr>
        <p:spPr>
          <a:xfrm>
            <a:off x="0" y="746550"/>
            <a:ext cx="704554" cy="492369"/>
          </a:xfrm>
          <a:prstGeom prst="rect">
            <a:avLst/>
          </a:prstGeom>
          <a:solidFill>
            <a:srgbClr val="309AB1">
              <a:alpha val="76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99946787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lide Background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4" name="Title 1"/>
          <p:cNvSpPr txBox="1">
            <a:spLocks noGrp="1"/>
          </p:cNvSpPr>
          <p:nvPr>
            <p:ph type="title"/>
          </p:nvPr>
        </p:nvSpPr>
        <p:spPr>
          <a:xfrm>
            <a:off x="733178" y="413658"/>
            <a:ext cx="8894916" cy="125826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fi-FI" b="1" dirty="0">
                <a:highlight>
                  <a:srgbClr val="FFFFFF"/>
                </a:highlight>
                <a:latin typeface="Arial" panose="020B0604020202020204" pitchFamily="34" charset="0"/>
              </a:rPr>
              <a:t>Tekoäly musiikinopetuksessa</a:t>
            </a:r>
            <a:endParaRPr dirty="0"/>
          </a:p>
        </p:txBody>
      </p:sp>
      <p:sp>
        <p:nvSpPr>
          <p:cNvPr id="155" name="Content Placeholder 2"/>
          <p:cNvSpPr txBox="1">
            <a:spLocks noGrp="1"/>
          </p:cNvSpPr>
          <p:nvPr>
            <p:ph type="body" sz="half" idx="1"/>
          </p:nvPr>
        </p:nvSpPr>
        <p:spPr>
          <a:xfrm>
            <a:off x="849144" y="2205318"/>
            <a:ext cx="10276056" cy="4239024"/>
          </a:xfrm>
          <a:prstGeom prst="rect">
            <a:avLst/>
          </a:prstGeom>
        </p:spPr>
        <p:txBody>
          <a:bodyPr anchor="ctr">
            <a:normAutofit fontScale="47500" lnSpcReduction="20000"/>
          </a:bodyPr>
          <a:lstStyle/>
          <a:p>
            <a:pPr marL="0" indent="0">
              <a:buNone/>
            </a:pPr>
            <a:r>
              <a:rPr lang="fi-FI" sz="5400" b="1" i="0" dirty="0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Soundtrap (</a:t>
            </a:r>
            <a:r>
              <a:rPr lang="fi-FI" sz="5400" b="1" i="0" dirty="0" err="1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by</a:t>
            </a:r>
            <a:r>
              <a:rPr lang="fi-FI" sz="5400" b="1" i="0" dirty="0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Spotify)</a:t>
            </a:r>
          </a:p>
          <a:p>
            <a:r>
              <a:rPr lang="fi-FI" sz="5400" i="0" dirty="0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Käyttötarkoitus: Verkkopohjainen digitaalinen audio-työasema (DAW), jossa oppilaat voivat luoda ja jakaa musiikkia yhdessä.</a:t>
            </a:r>
          </a:p>
          <a:p>
            <a:r>
              <a:rPr lang="fi-FI" sz="5400" i="0" dirty="0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Hyödyt: Yhteisöllinen alusta oppilaille musiikin luomiseen ja tuotantoon.</a:t>
            </a:r>
          </a:p>
          <a:p>
            <a:pPr marL="0" indent="0">
              <a:buNone/>
            </a:pPr>
            <a:r>
              <a:rPr lang="fi-FI" sz="5400" b="1" i="0" dirty="0" err="1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Melodics</a:t>
            </a:r>
            <a:r>
              <a:rPr lang="fi-FI" sz="5400" b="1" i="0" dirty="0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fi-FI" sz="5400" b="1" i="0" dirty="0">
                <a:effectLst/>
                <a:highlight>
                  <a:srgbClr val="FFFFFF"/>
                </a:highlight>
                <a:latin typeface="Arial" panose="020B0604020202020204" pitchFamily="34" charset="0"/>
                <a:hlinkClick r:id="rId2"/>
              </a:rPr>
              <a:t>https://melodics.com/</a:t>
            </a:r>
            <a:r>
              <a:rPr lang="fi-FI" sz="5400" b="1" i="0" dirty="0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</a:p>
          <a:p>
            <a:r>
              <a:rPr lang="fi-FI" sz="5400" i="0" dirty="0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Käyttötarkoitus: Interaktiivinen työkalu pianon, rumpujen ja MIDI-kontrollereiden harjoitteluun.</a:t>
            </a:r>
          </a:p>
          <a:p>
            <a:r>
              <a:rPr lang="fi-FI" sz="5400" i="0" dirty="0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Hyödyt: Oppilaat voivat harjoitella soittotaitoja itsenäisesti oppituntien ulkopuolella</a:t>
            </a:r>
          </a:p>
          <a:p>
            <a:pPr marL="0" indent="0">
              <a:buNone/>
            </a:pPr>
            <a:endParaRPr lang="fi-FI" sz="5200" i="0" dirty="0">
              <a:effectLst/>
              <a:highlight>
                <a:srgbClr val="FFFFFF"/>
              </a:highlight>
              <a:latin typeface="Arial" panose="020B0604020202020204" pitchFamily="34" charset="0"/>
            </a:endParaRPr>
          </a:p>
          <a:p>
            <a:endParaRPr sz="2000" dirty="0"/>
          </a:p>
        </p:txBody>
      </p:sp>
      <p:sp>
        <p:nvSpPr>
          <p:cNvPr id="156" name="Rectangle 5"/>
          <p:cNvSpPr/>
          <p:nvPr/>
        </p:nvSpPr>
        <p:spPr>
          <a:xfrm>
            <a:off x="0" y="746550"/>
            <a:ext cx="704554" cy="492369"/>
          </a:xfrm>
          <a:prstGeom prst="rect">
            <a:avLst/>
          </a:prstGeom>
          <a:solidFill>
            <a:srgbClr val="309AB1">
              <a:alpha val="76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46186898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Title 1"/>
          <p:cNvSpPr txBox="1">
            <a:spLocks noGrp="1"/>
          </p:cNvSpPr>
          <p:nvPr>
            <p:ph type="title"/>
          </p:nvPr>
        </p:nvSpPr>
        <p:spPr>
          <a:xfrm>
            <a:off x="1666874" y="510718"/>
            <a:ext cx="5238701" cy="1057944"/>
          </a:xfrm>
          <a:prstGeom prst="rect">
            <a:avLst/>
          </a:prstGeom>
        </p:spPr>
        <p:txBody>
          <a:bodyPr/>
          <a:lstStyle/>
          <a:p>
            <a:r>
              <a:rPr lang="fi-FI" dirty="0"/>
              <a:t>Mitä on tekoäly?</a:t>
            </a:r>
            <a:endParaRPr dirty="0"/>
          </a:p>
        </p:txBody>
      </p:sp>
      <p:sp>
        <p:nvSpPr>
          <p:cNvPr id="156" name="Rectangle 5"/>
          <p:cNvSpPr/>
          <p:nvPr/>
        </p:nvSpPr>
        <p:spPr>
          <a:xfrm>
            <a:off x="0" y="746550"/>
            <a:ext cx="704554" cy="492369"/>
          </a:xfrm>
          <a:prstGeom prst="rect">
            <a:avLst/>
          </a:prstGeom>
          <a:solidFill>
            <a:srgbClr val="309AB1">
              <a:alpha val="76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5" name="Kuva 4" descr="Kuva, joka sisältää kohteen teksti, kuvakaappaus, muotoilu, auto&#10;&#10;Kuvaus luotu automaattisesti">
            <a:extLst>
              <a:ext uri="{FF2B5EF4-FFF2-40B4-BE49-F238E27FC236}">
                <a16:creationId xmlns:a16="http://schemas.microsoft.com/office/drawing/2014/main" id="{F3378D23-96D5-D8AA-388F-47435A4CEF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492" y="1634986"/>
            <a:ext cx="6322965" cy="4199062"/>
          </a:xfrm>
          <a:prstGeom prst="rect">
            <a:avLst/>
          </a:prstGeom>
        </p:spPr>
      </p:pic>
      <p:pic>
        <p:nvPicPr>
          <p:cNvPr id="3" name="Kuva 2" descr="Kuva, joka sisältää kohteen kaiutin, ympyrä">
            <a:extLst>
              <a:ext uri="{FF2B5EF4-FFF2-40B4-BE49-F238E27FC236}">
                <a16:creationId xmlns:a16="http://schemas.microsoft.com/office/drawing/2014/main" id="{6A6B2BA6-BFDB-1C0C-CC8D-58523EEDAB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739" y="1689726"/>
            <a:ext cx="5157250" cy="4371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0167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lide Background"/>
          <p:cNvSpPr/>
          <p:nvPr/>
        </p:nvSpPr>
        <p:spPr>
          <a:xfrm>
            <a:off x="300319" y="992734"/>
            <a:ext cx="11362764" cy="164422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4" name="Title 1"/>
          <p:cNvSpPr txBox="1">
            <a:spLocks noGrp="1"/>
          </p:cNvSpPr>
          <p:nvPr>
            <p:ph type="title"/>
          </p:nvPr>
        </p:nvSpPr>
        <p:spPr>
          <a:xfrm>
            <a:off x="1666874" y="510718"/>
            <a:ext cx="5238701" cy="1057944"/>
          </a:xfrm>
          <a:prstGeom prst="rect">
            <a:avLst/>
          </a:prstGeom>
        </p:spPr>
        <p:txBody>
          <a:bodyPr/>
          <a:lstStyle/>
          <a:p>
            <a:r>
              <a:rPr lang="fi-FI" dirty="0"/>
              <a:t>Mitä on tekoäly?</a:t>
            </a:r>
            <a:endParaRPr dirty="0"/>
          </a:p>
        </p:txBody>
      </p:sp>
      <p:sp>
        <p:nvSpPr>
          <p:cNvPr id="155" name="Content Placeholder 2"/>
          <p:cNvSpPr txBox="1">
            <a:spLocks noGrp="1"/>
          </p:cNvSpPr>
          <p:nvPr>
            <p:ph type="body" sz="half" idx="1"/>
          </p:nvPr>
        </p:nvSpPr>
        <p:spPr>
          <a:xfrm>
            <a:off x="1085849" y="2486026"/>
            <a:ext cx="8856010" cy="3028950"/>
          </a:xfrm>
          <a:prstGeom prst="rect">
            <a:avLst/>
          </a:prstGeom>
        </p:spPr>
        <p:txBody>
          <a:bodyPr anchor="ctr">
            <a:normAutofit fontScale="25000" lnSpcReduction="20000"/>
          </a:bodyPr>
          <a:lstStyle/>
          <a:p>
            <a:pPr marL="0" indent="0">
              <a:buNone/>
              <a:defRPr sz="4000"/>
            </a:pPr>
            <a:r>
              <a:rPr lang="fi-FI" sz="14400" dirty="0"/>
              <a:t>Tekoäly oppii, päättelee, sopeutuu ja reagoi muuttuviin olosuhteisiin. </a:t>
            </a:r>
          </a:p>
          <a:p>
            <a:pPr marL="0" indent="0">
              <a:buNone/>
              <a:defRPr sz="4000"/>
            </a:pPr>
            <a:endParaRPr lang="fi-FI" sz="14400" dirty="0"/>
          </a:p>
          <a:p>
            <a:pPr>
              <a:defRPr sz="4000"/>
            </a:pPr>
            <a:r>
              <a:rPr lang="fi-FI" sz="14400" dirty="0"/>
              <a:t>Ei ole hakukone, </a:t>
            </a:r>
          </a:p>
          <a:p>
            <a:pPr>
              <a:defRPr sz="4000"/>
            </a:pPr>
            <a:r>
              <a:rPr lang="fi-FI" sz="14400" dirty="0"/>
              <a:t>Ei ole </a:t>
            </a:r>
            <a:r>
              <a:rPr lang="fi-FI" sz="14400" dirty="0" err="1"/>
              <a:t>ChatGPT</a:t>
            </a:r>
            <a:r>
              <a:rPr lang="fi-FI" sz="14400" dirty="0"/>
              <a:t>, </a:t>
            </a:r>
          </a:p>
          <a:p>
            <a:pPr>
              <a:defRPr sz="4000"/>
            </a:pPr>
            <a:r>
              <a:rPr lang="fi-FI" sz="14400" dirty="0"/>
              <a:t>vaan sitä on ympärillämme moninaisissa muodoissa.</a:t>
            </a:r>
          </a:p>
          <a:p>
            <a:pPr algn="l">
              <a:buFont typeface="+mj-lt"/>
              <a:buAutoNum type="arabicPeriod"/>
            </a:pPr>
            <a:endParaRPr sz="2000" dirty="0"/>
          </a:p>
        </p:txBody>
      </p:sp>
      <p:sp>
        <p:nvSpPr>
          <p:cNvPr id="156" name="Rectangle 5"/>
          <p:cNvSpPr/>
          <p:nvPr/>
        </p:nvSpPr>
        <p:spPr>
          <a:xfrm>
            <a:off x="0" y="746550"/>
            <a:ext cx="704554" cy="492369"/>
          </a:xfrm>
          <a:prstGeom prst="rect">
            <a:avLst/>
          </a:prstGeom>
          <a:solidFill>
            <a:srgbClr val="309AB1">
              <a:alpha val="76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92940713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lide Background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r>
              <a:rPr lang="fi-FI" dirty="0"/>
              <a:t>s</a:t>
            </a:r>
            <a:endParaRPr dirty="0"/>
          </a:p>
        </p:txBody>
      </p:sp>
      <p:sp>
        <p:nvSpPr>
          <p:cNvPr id="154" name="Title 1"/>
          <p:cNvSpPr txBox="1">
            <a:spLocks noGrp="1"/>
          </p:cNvSpPr>
          <p:nvPr>
            <p:ph type="title"/>
          </p:nvPr>
        </p:nvSpPr>
        <p:spPr>
          <a:xfrm>
            <a:off x="733177" y="413658"/>
            <a:ext cx="9978365" cy="125826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fi-FI" sz="4400" b="1" i="0" dirty="0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Chatbotit keskustelevat ihmisen kanssa</a:t>
            </a:r>
            <a:endParaRPr dirty="0"/>
          </a:p>
        </p:txBody>
      </p:sp>
      <p:sp>
        <p:nvSpPr>
          <p:cNvPr id="155" name="Content Placeholder 2"/>
          <p:cNvSpPr txBox="1">
            <a:spLocks noGrp="1"/>
          </p:cNvSpPr>
          <p:nvPr>
            <p:ph type="body" sz="half" idx="1"/>
          </p:nvPr>
        </p:nvSpPr>
        <p:spPr>
          <a:xfrm>
            <a:off x="849144" y="1586753"/>
            <a:ext cx="5410142" cy="4857589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lang="fi-FI" sz="4400" dirty="0">
                <a:highlight>
                  <a:srgbClr val="FFFFFF"/>
                </a:highlight>
                <a:latin typeface="Arial" panose="020B0604020202020204" pitchFamily="34" charset="0"/>
              </a:rPr>
              <a:t>Osaaminen vaihtelee suuresti.</a:t>
            </a:r>
          </a:p>
          <a:p>
            <a:r>
              <a:rPr lang="fi-FI" sz="4400" b="0" i="0" dirty="0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Alkeellisimmat vastaavat ennalta määriteltyihin kysymyksiin.</a:t>
            </a:r>
            <a:endParaRPr lang="fi-FI" sz="4400" b="1" dirty="0">
              <a:highlight>
                <a:srgbClr val="FFFFFF"/>
              </a:highlight>
              <a:latin typeface="Arial" panose="020B0604020202020204" pitchFamily="34" charset="0"/>
            </a:endParaRPr>
          </a:p>
          <a:p>
            <a:pPr marL="0" indent="0">
              <a:buNone/>
              <a:defRPr sz="4000"/>
            </a:pPr>
            <a:br>
              <a:rPr dirty="0"/>
            </a:br>
            <a:endParaRPr sz="2000" dirty="0"/>
          </a:p>
        </p:txBody>
      </p:sp>
      <p:sp>
        <p:nvSpPr>
          <p:cNvPr id="156" name="Rectangle 5"/>
          <p:cNvSpPr/>
          <p:nvPr/>
        </p:nvSpPr>
        <p:spPr>
          <a:xfrm>
            <a:off x="0" y="746550"/>
            <a:ext cx="704554" cy="492369"/>
          </a:xfrm>
          <a:prstGeom prst="rect">
            <a:avLst/>
          </a:prstGeom>
          <a:solidFill>
            <a:srgbClr val="309AB1">
              <a:alpha val="76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5" name="Kuva 4" descr="Kuva, joka sisältää kohteen teksti, kuvakaappaus, puu, käyntikortti&#10;&#10;Kuvaus luotu automaattisesti">
            <a:extLst>
              <a:ext uri="{FF2B5EF4-FFF2-40B4-BE49-F238E27FC236}">
                <a16:creationId xmlns:a16="http://schemas.microsoft.com/office/drawing/2014/main" id="{6A627A96-56CB-1D88-C704-9DAA29BE30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224" y="1894114"/>
            <a:ext cx="4049318" cy="3844442"/>
          </a:xfrm>
          <a:prstGeom prst="rect">
            <a:avLst/>
          </a:prstGeom>
        </p:spPr>
      </p:pic>
      <p:sp>
        <p:nvSpPr>
          <p:cNvPr id="7" name="Tekstiruutu 6">
            <a:extLst>
              <a:ext uri="{FF2B5EF4-FFF2-40B4-BE49-F238E27FC236}">
                <a16:creationId xmlns:a16="http://schemas.microsoft.com/office/drawing/2014/main" id="{84399FDF-8382-9618-C9C7-18914A16ACF3}"/>
              </a:ext>
            </a:extLst>
          </p:cNvPr>
          <p:cNvSpPr txBox="1"/>
          <p:nvPr/>
        </p:nvSpPr>
        <p:spPr>
          <a:xfrm>
            <a:off x="6542315" y="5960752"/>
            <a:ext cx="3603171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i-FI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Kuvakaappaus: forssa.fi</a:t>
            </a:r>
          </a:p>
        </p:txBody>
      </p:sp>
    </p:spTree>
    <p:extLst>
      <p:ext uri="{BB962C8B-B14F-4D97-AF65-F5344CB8AC3E}">
        <p14:creationId xmlns:p14="http://schemas.microsoft.com/office/powerpoint/2010/main" val="1677847304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CB95CD2-09C7-3C8D-AEC0-00FA7856CE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ChatGPT</a:t>
            </a:r>
            <a:endParaRPr lang="fi-FI" dirty="0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0F75A2C3-D55C-FC9E-839F-AA2C717D0E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6448425" cy="4351338"/>
          </a:xfrm>
        </p:spPr>
        <p:txBody>
          <a:bodyPr/>
          <a:lstStyle/>
          <a:p>
            <a:r>
              <a:rPr lang="fi-FI" dirty="0"/>
              <a:t>Ehkä yleisimmin käytetty kielimalliohjelma. </a:t>
            </a:r>
          </a:p>
          <a:p>
            <a:r>
              <a:rPr lang="fi-FI" dirty="0"/>
              <a:t>Uusi </a:t>
            </a:r>
            <a:r>
              <a:rPr lang="fi-FI"/>
              <a:t>kiinalainen </a:t>
            </a:r>
          </a:p>
          <a:p>
            <a:pPr marL="0" indent="0">
              <a:buNone/>
            </a:pPr>
            <a:r>
              <a:rPr lang="fi-FI"/>
              <a:t>Deepseek</a:t>
            </a:r>
            <a:r>
              <a:rPr lang="fi-FI" dirty="0"/>
              <a:t> kilpailija.</a:t>
            </a:r>
          </a:p>
        </p:txBody>
      </p:sp>
      <p:pic>
        <p:nvPicPr>
          <p:cNvPr id="5" name="Kuva 4" descr="Kuva, joka sisältää kohteen teksti, kuvakaappaus, Fontti, dokumentti&#10;&#10;Kuvaus luotu automaattisesti">
            <a:extLst>
              <a:ext uri="{FF2B5EF4-FFF2-40B4-BE49-F238E27FC236}">
                <a16:creationId xmlns:a16="http://schemas.microsoft.com/office/drawing/2014/main" id="{3639EA37-3016-3964-ED24-6F3DD9B65D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0330" y="1027906"/>
            <a:ext cx="5839640" cy="5363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806899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CB95CD2-09C7-3C8D-AEC0-00FA7856CE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Tehtävänantoa voi täydentää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0F75A2C3-D55C-FC9E-839F-AA2C717D0E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5057775" cy="4351338"/>
          </a:xfrm>
        </p:spPr>
        <p:txBody>
          <a:bodyPr>
            <a:normAutofit/>
          </a:bodyPr>
          <a:lstStyle/>
          <a:p>
            <a:r>
              <a:rPr lang="fi-FI" dirty="0"/>
              <a:t>Luettele 10 runsaslukuisinta lintulajia Suomessa.</a:t>
            </a:r>
          </a:p>
          <a:p>
            <a:r>
              <a:rPr lang="fi-FI" dirty="0"/>
              <a:t>Sitten: Kerro myös lajien englanninkieliset nimet</a:t>
            </a:r>
          </a:p>
          <a:p>
            <a:r>
              <a:rPr lang="fi-FI" dirty="0"/>
              <a:t>Sitten: Tee valokuva pajulinnusta (joka on täysin vääränlainen)</a:t>
            </a:r>
          </a:p>
        </p:txBody>
      </p:sp>
      <p:pic>
        <p:nvPicPr>
          <p:cNvPr id="5" name="Kuva 4" descr="Kuva, joka sisältää kohteen teksti, kuvakaappaus, Fontti&#10;&#10;Kuvaus luotu automaattisesti">
            <a:extLst>
              <a:ext uri="{FF2B5EF4-FFF2-40B4-BE49-F238E27FC236}">
                <a16:creationId xmlns:a16="http://schemas.microsoft.com/office/drawing/2014/main" id="{B86C5C18-AEFC-8619-AEA0-0C24AEFE83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5976" y="1498898"/>
            <a:ext cx="5457824" cy="2867425"/>
          </a:xfrm>
          <a:prstGeom prst="rect">
            <a:avLst/>
          </a:prstGeom>
        </p:spPr>
      </p:pic>
      <p:pic>
        <p:nvPicPr>
          <p:cNvPr id="8" name="Kuva 7" descr="Kuva, joka sisältää kohteen lintu, laululintu, nokka, tasapainoileva&#10;&#10;Kuvaus luotu automaattisesti">
            <a:extLst>
              <a:ext uri="{FF2B5EF4-FFF2-40B4-BE49-F238E27FC236}">
                <a16:creationId xmlns:a16="http://schemas.microsoft.com/office/drawing/2014/main" id="{14C38D48-4551-5D0A-A0F3-8D1DD7C11B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4112" y="3845879"/>
            <a:ext cx="2419688" cy="2562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142402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CB95CD2-09C7-3C8D-AEC0-00FA7856CE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Matkasuunnittelija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0F75A2C3-D55C-FC9E-839F-AA2C717D0E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5057775" cy="4351338"/>
          </a:xfrm>
        </p:spPr>
        <p:txBody>
          <a:bodyPr>
            <a:normAutofit fontScale="92500"/>
          </a:bodyPr>
          <a:lstStyle/>
          <a:p>
            <a:r>
              <a:rPr lang="fi-FI" dirty="0"/>
              <a:t>Olet matkan suunnittelija. </a:t>
            </a:r>
          </a:p>
          <a:p>
            <a:r>
              <a:rPr lang="fi-FI" dirty="0"/>
              <a:t>Tee matkareitti automatkalle Suomesta Espanjan </a:t>
            </a:r>
            <a:r>
              <a:rPr lang="fi-FI" dirty="0" err="1"/>
              <a:t>Fuengirolaan</a:t>
            </a:r>
            <a:r>
              <a:rPr lang="fi-FI" dirty="0"/>
              <a:t>. </a:t>
            </a:r>
          </a:p>
          <a:p>
            <a:r>
              <a:rPr lang="fi-FI" dirty="0"/>
              <a:t>Kerro eri välimatkoihin tarvittava aika ja matka kilometreissä. </a:t>
            </a:r>
          </a:p>
          <a:p>
            <a:r>
              <a:rPr lang="fi-FI" dirty="0"/>
              <a:t>Esitä suunnitelma päivä kerrallaan. </a:t>
            </a:r>
          </a:p>
          <a:p>
            <a:r>
              <a:rPr lang="fi-FI" dirty="0"/>
              <a:t>Ehdota myös kaupungit, joissa yövytään. </a:t>
            </a:r>
          </a:p>
        </p:txBody>
      </p:sp>
      <p:pic>
        <p:nvPicPr>
          <p:cNvPr id="6" name="Kuva 5" descr="Kuva, joka sisältää kohteen teksti, kuvakaappaus, Fontti, dokumentti&#10;&#10;Kuvaus luotu automaattisesti">
            <a:extLst>
              <a:ext uri="{FF2B5EF4-FFF2-40B4-BE49-F238E27FC236}">
                <a16:creationId xmlns:a16="http://schemas.microsoft.com/office/drawing/2014/main" id="{3EE269BB-3A62-F2D0-AA91-95F75F115A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5975" y="676264"/>
            <a:ext cx="5629623" cy="550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200384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9" name="Rectangle 3078">
            <a:extLst>
              <a:ext uri="{FF2B5EF4-FFF2-40B4-BE49-F238E27FC236}">
                <a16:creationId xmlns:a16="http://schemas.microsoft.com/office/drawing/2014/main" id="{B9D7E975-9161-4F2D-AC53-69E1912F6B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54096E36-A6EC-F38A-E85E-0A96A6B4F4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1675" y="956140"/>
            <a:ext cx="6589537" cy="4942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1" name="Right Triangle 3080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83" name="Rectangle 3082">
            <a:extLst>
              <a:ext uri="{FF2B5EF4-FFF2-40B4-BE49-F238E27FC236}">
                <a16:creationId xmlns:a16="http://schemas.microsoft.com/office/drawing/2014/main" id="{463E6235-1649-4B47-9862-4026FC473B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3" y="623275"/>
            <a:ext cx="401217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5CB95CD2-09C7-3C8D-AEC0-00FA7856CE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2497" y="1056640"/>
            <a:ext cx="3197660" cy="3125746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spcBef>
                <a:spcPct val="0"/>
              </a:spcBef>
            </a:pPr>
            <a:r>
              <a:rPr lang="en-US" sz="5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Sovelluksia</a:t>
            </a:r>
            <a:endParaRPr lang="en-US" sz="50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87422BF9-7CBB-C896-2546-22C2825134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089827" y="5898292"/>
            <a:ext cx="2265625" cy="223540"/>
          </a:xfrm>
        </p:spPr>
        <p:txBody>
          <a:bodyPr vert="horz" lIns="91440" tIns="45720" rIns="91440" bIns="45720" rtlCol="0" anchor="t">
            <a:normAutofit fontScale="55000" lnSpcReduction="20000"/>
          </a:bodyPr>
          <a:lstStyle/>
          <a:p>
            <a:pPr marL="0" indent="0">
              <a:buNone/>
            </a:pPr>
            <a:r>
              <a:rPr lang="en-US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Kuvakaappaus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</a:t>
            </a:r>
            <a:r>
              <a:rPr lang="en-US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Applen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sovellus</a:t>
            </a:r>
            <a:endParaRPr lang="en-US" sz="20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5105906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CB95CD2-09C7-3C8D-AEC0-00FA7856CE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ChatGPT</a:t>
            </a:r>
            <a:r>
              <a:rPr lang="fi-FI" dirty="0"/>
              <a:t> – maksullisessa versiossa myös hakutoiminto</a:t>
            </a:r>
          </a:p>
        </p:txBody>
      </p:sp>
      <p:pic>
        <p:nvPicPr>
          <p:cNvPr id="8" name="Kuva 7" descr="Kuva, joka sisältää kohteen teksti, kuvakaappaus, Fontti&#10;&#10;Kuvaus luotu automaattisesti">
            <a:extLst>
              <a:ext uri="{FF2B5EF4-FFF2-40B4-BE49-F238E27FC236}">
                <a16:creationId xmlns:a16="http://schemas.microsoft.com/office/drawing/2014/main" id="{94ACC13E-A551-26A4-0A6D-2A143D2612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61887"/>
            <a:ext cx="11063626" cy="2559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291691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12061</TotalTime>
  <Words>598</Words>
  <Application>Microsoft Office PowerPoint</Application>
  <PresentationFormat>Laajakuva</PresentationFormat>
  <Paragraphs>95</Paragraphs>
  <Slides>18</Slides>
  <Notes>0</Notes>
  <HiddenSlides>0</HiddenSlides>
  <MMClips>2</MMClips>
  <ScaleCrop>false</ScaleCrop>
  <HeadingPairs>
    <vt:vector size="6" baseType="variant">
      <vt:variant>
        <vt:lpstr>Käytetyt fontit</vt:lpstr>
      </vt:variant>
      <vt:variant>
        <vt:i4>5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18</vt:i4>
      </vt:variant>
    </vt:vector>
  </HeadingPairs>
  <TitlesOfParts>
    <vt:vector size="24" baseType="lpstr">
      <vt:lpstr>Arial</vt:lpstr>
      <vt:lpstr>Calibri</vt:lpstr>
      <vt:lpstr>Fira Sans Condensed SemiBold</vt:lpstr>
      <vt:lpstr>Fira Sans Extra Condensed SemiB</vt:lpstr>
      <vt:lpstr>Times</vt:lpstr>
      <vt:lpstr>Office Theme</vt:lpstr>
      <vt:lpstr>Musiikkiopisto</vt:lpstr>
      <vt:lpstr>Mitä on tekoäly?</vt:lpstr>
      <vt:lpstr>Mitä on tekoäly?</vt:lpstr>
      <vt:lpstr>Chatbotit keskustelevat ihmisen kanssa</vt:lpstr>
      <vt:lpstr>ChatGPT</vt:lpstr>
      <vt:lpstr>Tehtävänantoa voi täydentää</vt:lpstr>
      <vt:lpstr>Matkasuunnittelija</vt:lpstr>
      <vt:lpstr>Sovelluksia</vt:lpstr>
      <vt:lpstr>ChatGPT – maksullisessa versiossa myös hakutoiminto</vt:lpstr>
      <vt:lpstr>Puheentunnistusohjelmat</vt:lpstr>
      <vt:lpstr>Konekäännössovellukset</vt:lpstr>
      <vt:lpstr>Videon teko-ohjelmia</vt:lpstr>
      <vt:lpstr>Musiikinopetus</vt:lpstr>
      <vt:lpstr>Tekoäly musiikinopetuksessa</vt:lpstr>
      <vt:lpstr>Tekoäly musiikinopetuksessa</vt:lpstr>
      <vt:lpstr>Tekoäly musiikinopetuksessa</vt:lpstr>
      <vt:lpstr>Tekoäly musiikinopetuksessa</vt:lpstr>
      <vt:lpstr>Tekoäly musiikinopetuksessa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Learning Needs ICT and Other Things – A Finnish Perspective</dc:title>
  <dc:creator>Simo Veistola</dc:creator>
  <cp:lastModifiedBy>Simo Veistola</cp:lastModifiedBy>
  <cp:revision>36</cp:revision>
  <dcterms:modified xsi:type="dcterms:W3CDTF">2025-01-15T06:48:58Z</dcterms:modified>
</cp:coreProperties>
</file>