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51816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12154001" y="8763000"/>
            <a:ext cx="342901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sz="quarter" idx="13"/>
          </p:nvPr>
        </p:nvSpPr>
        <p:spPr>
          <a:xfrm>
            <a:off x="508000" y="5918200"/>
            <a:ext cx="11988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3000">
                <a:solidFill>
                  <a:srgbClr val="9D9D9D"/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06" name="Shape 106"/>
          <p:cNvSpPr/>
          <p:nvPr>
            <p:ph type="body" sz="quarter" idx="14"/>
          </p:nvPr>
        </p:nvSpPr>
        <p:spPr>
          <a:xfrm>
            <a:off x="1270000" y="429895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3600"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pic" idx="13"/>
          </p:nvPr>
        </p:nvSpPr>
        <p:spPr>
          <a:xfrm>
            <a:off x="622300" y="1181100"/>
            <a:ext cx="11760200" cy="5676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/>
            <a:r>
              <a:t>Otsikkoteksti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sz="half" idx="13"/>
          </p:nvPr>
        </p:nvSpPr>
        <p:spPr>
          <a:xfrm>
            <a:off x="6805519" y="981849"/>
            <a:ext cx="5575301" cy="7531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/>
            <a:r>
              <a:t>Otsikkoteksti</a:t>
            </a:r>
          </a:p>
        </p:txBody>
      </p:sp>
      <p:sp>
        <p:nvSpPr>
          <p:cNvPr id="43" name="Shape 43"/>
          <p:cNvSpPr/>
          <p:nvPr>
            <p:ph type="body" sz="quarter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508000" y="25781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Shape 5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" name="Shape 63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4" name="Shape 64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508000" y="2578100"/>
            <a:ext cx="119888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5" name="Shape 75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6" name="Shape 76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7" name="Shape 77"/>
          <p:cNvSpPr/>
          <p:nvPr>
            <p:ph type="pic" sz="half" idx="13"/>
          </p:nvPr>
        </p:nvSpPr>
        <p:spPr>
          <a:xfrm>
            <a:off x="620619" y="2994799"/>
            <a:ext cx="55245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9" name="Shape 79"/>
          <p:cNvSpPr/>
          <p:nvPr>
            <p:ph type="body" sz="half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pic" sz="quarter" idx="13"/>
          </p:nvPr>
        </p:nvSpPr>
        <p:spPr>
          <a:xfrm>
            <a:off x="6654800" y="977900"/>
            <a:ext cx="5727700" cy="360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pic" sz="quarter" idx="14"/>
          </p:nvPr>
        </p:nvSpPr>
        <p:spPr>
          <a:xfrm>
            <a:off x="6654800" y="5003800"/>
            <a:ext cx="5727700" cy="3644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half" idx="15"/>
          </p:nvPr>
        </p:nvSpPr>
        <p:spPr>
          <a:xfrm>
            <a:off x="620619" y="975499"/>
            <a:ext cx="5575301" cy="7670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508000" y="9245597"/>
            <a:ext cx="11988800" cy="3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 flipV="1">
            <a:off x="508000" y="508000"/>
            <a:ext cx="11988800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166701" y="87630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228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457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685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9144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11430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13716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16002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1828800" algn="l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400" u="none">
          <a:ln>
            <a:noFill/>
          </a:ln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8382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2573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6764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0955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5146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9337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3528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771900" marR="0" indent="-4191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400" u="none">
          <a:ln>
            <a:noFill/>
          </a:ln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2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hs.fi" TargetMode="External"/><Relationship Id="rId3" Type="http://schemas.openxmlformats.org/officeDocument/2006/relationships/hyperlink" Target="http://fi.wikipedia.org" TargetMode="External"/><Relationship Id="rId4" Type="http://schemas.openxmlformats.org/officeDocument/2006/relationships/hyperlink" Target="http://www.merenkurkku.fi" TargetMode="External"/><Relationship Id="rId5" Type="http://schemas.openxmlformats.org/officeDocument/2006/relationships/hyperlink" Target="http://www.discovering.com" TargetMode="External"/><Relationship Id="rId6" Type="http://schemas.openxmlformats.org/officeDocument/2006/relationships/hyperlink" Target="http://saaristoapteekki.fi" TargetMode="Externa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vastavalo.fi" TargetMode="External"/><Relationship Id="rId3" Type="http://schemas.openxmlformats.org/officeDocument/2006/relationships/hyperlink" Target="http://fi.wikipedia.org" TargetMode="External"/><Relationship Id="rId4" Type="http://schemas.openxmlformats.org/officeDocument/2006/relationships/hyperlink" Target="http://www.lehtimaenmatkat.fi" TargetMode="External"/><Relationship Id="rId5" Type="http://schemas.openxmlformats.org/officeDocument/2006/relationships/hyperlink" Target="http://www.rantapallo.fi" TargetMode="External"/><Relationship Id="rId6" Type="http://schemas.openxmlformats.org/officeDocument/2006/relationships/hyperlink" Target="http://www.veikkovasama.fi" TargetMode="External"/><Relationship Id="rId7" Type="http://schemas.openxmlformats.org/officeDocument/2006/relationships/hyperlink" Target="http://peda.net" TargetMode="Externa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5069185" y="991385"/>
            <a:ext cx="286643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Saaristo-Suomi</a:t>
            </a:r>
          </a:p>
        </p:txBody>
      </p:sp>
      <p:sp>
        <p:nvSpPr>
          <p:cNvPr id="132" name="Shape 132"/>
          <p:cNvSpPr/>
          <p:nvPr/>
        </p:nvSpPr>
        <p:spPr>
          <a:xfrm>
            <a:off x="7311852" y="7603008"/>
            <a:ext cx="49160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Tekijät:  Nella, Juho ja Atte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ctrTitle"/>
          </p:nvPr>
        </p:nvSpPr>
        <p:spPr>
          <a:xfrm>
            <a:off x="3315255" y="-508000"/>
            <a:ext cx="11988801" cy="2032000"/>
          </a:xfrm>
          <a:prstGeom prst="rect">
            <a:avLst/>
          </a:prstGeom>
        </p:spPr>
        <p:txBody>
          <a:bodyPr/>
          <a:lstStyle/>
          <a:p>
            <a:pPr/>
            <a:r>
              <a:t>Ahvenanmaa</a:t>
            </a:r>
          </a:p>
        </p:txBody>
      </p:sp>
      <p:pic>
        <p:nvPicPr>
          <p:cNvPr id="170" name="4BFCB802-1D96-4ACC-BE25-AFCF0086E38A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8881" y="3111500"/>
            <a:ext cx="2794001" cy="182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621851F4-15D0-4729-9421-B779886DCB2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8090" y="5422900"/>
            <a:ext cx="6146801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654959" y="3683002"/>
            <a:ext cx="36948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Ahvenanmaan lippu</a:t>
            </a:r>
          </a:p>
        </p:txBody>
      </p:sp>
      <p:sp>
        <p:nvSpPr>
          <p:cNvPr id="173" name="Shape 173"/>
          <p:cNvSpPr/>
          <p:nvPr/>
        </p:nvSpPr>
        <p:spPr>
          <a:xfrm>
            <a:off x="-73968" y="5403849"/>
            <a:ext cx="5329239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Ahvenanmaahan kuuluu </a:t>
            </a:r>
          </a:p>
          <a:p>
            <a:pPr/>
            <a:r>
              <a:t>paljon saaria.</a:t>
            </a:r>
          </a:p>
          <a:p>
            <a:pPr/>
          </a:p>
          <a:p>
            <a:pPr/>
            <a:r>
              <a:t>Ahvenanmaan pääkaupunki </a:t>
            </a:r>
          </a:p>
          <a:p>
            <a:pPr/>
            <a:r>
              <a:t>on Maarianhamina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ctrTitle"/>
          </p:nvPr>
        </p:nvSpPr>
        <p:spPr>
          <a:xfrm>
            <a:off x="3530017" y="494108"/>
            <a:ext cx="11988801" cy="2032001"/>
          </a:xfrm>
          <a:prstGeom prst="rect">
            <a:avLst/>
          </a:prstGeom>
        </p:spPr>
        <p:txBody>
          <a:bodyPr/>
          <a:lstStyle/>
          <a:p>
            <a:pPr/>
            <a:r>
              <a:t>Ahvenanmaan nähtävyyksiä</a:t>
            </a:r>
          </a:p>
        </p:txBody>
      </p:sp>
      <p:pic>
        <p:nvPicPr>
          <p:cNvPr id="176" name="56C6D381-9812-4D92-9DDA-3DD0F49AB9D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118" y="2936841"/>
            <a:ext cx="4428839" cy="217811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764893" y="5295303"/>
            <a:ext cx="465928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Pommern on purjelaiva </a:t>
            </a:r>
          </a:p>
          <a:p>
            <a:pPr/>
            <a:r>
              <a:t>Ahvenanmaalla.</a:t>
            </a:r>
          </a:p>
        </p:txBody>
      </p:sp>
      <p:sp>
        <p:nvSpPr>
          <p:cNvPr id="178" name="Shape 178"/>
          <p:cNvSpPr/>
          <p:nvPr/>
        </p:nvSpPr>
        <p:spPr>
          <a:xfrm>
            <a:off x="7305642" y="5241626"/>
            <a:ext cx="410006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Kastelholma on linna</a:t>
            </a:r>
          </a:p>
          <a:p>
            <a:pPr/>
            <a:r>
              <a:t>Ahvenanmaalla</a:t>
            </a:r>
          </a:p>
        </p:txBody>
      </p:sp>
      <p:pic>
        <p:nvPicPr>
          <p:cNvPr id="179" name="2C1A8669-9695-40AB-85D3-73D05AF5997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80136" y="2604177"/>
            <a:ext cx="3980846" cy="2493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ctrTitle"/>
          </p:nvPr>
        </p:nvSpPr>
        <p:spPr>
          <a:xfrm>
            <a:off x="3898182" y="570809"/>
            <a:ext cx="11988801" cy="2032001"/>
          </a:xfrm>
          <a:prstGeom prst="rect">
            <a:avLst/>
          </a:prstGeom>
        </p:spPr>
        <p:txBody>
          <a:bodyPr/>
          <a:lstStyle/>
          <a:p>
            <a:pPr/>
            <a:r>
              <a:t>Lähteet</a:t>
            </a:r>
          </a:p>
        </p:txBody>
      </p:sp>
      <p:sp>
        <p:nvSpPr>
          <p:cNvPr id="182" name="Shape 182"/>
          <p:cNvSpPr/>
          <p:nvPr/>
        </p:nvSpPr>
        <p:spPr>
          <a:xfrm>
            <a:off x="567369" y="2605985"/>
            <a:ext cx="33102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www.hs.fi</a:t>
            </a:r>
            <a:r>
              <a:t> saukko</a:t>
            </a:r>
          </a:p>
        </p:txBody>
      </p:sp>
      <p:sp>
        <p:nvSpPr>
          <p:cNvPr id="183" name="Shape 183"/>
          <p:cNvSpPr/>
          <p:nvPr/>
        </p:nvSpPr>
        <p:spPr>
          <a:xfrm>
            <a:off x="505934" y="3577879"/>
            <a:ext cx="404671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fi.wikipedia.org</a:t>
            </a:r>
            <a:r>
              <a:t> lautta</a:t>
            </a:r>
          </a:p>
        </p:txBody>
      </p:sp>
      <p:sp>
        <p:nvSpPr>
          <p:cNvPr id="184" name="Shape 184"/>
          <p:cNvSpPr/>
          <p:nvPr/>
        </p:nvSpPr>
        <p:spPr>
          <a:xfrm>
            <a:off x="448652" y="4549773"/>
            <a:ext cx="735203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4" invalidUrl="" action="" tgtFrame="" tooltip="" history="1" highlightClick="0" endSnd="0"/>
              </a:rPr>
              <a:t>www.merenkurkku.fi</a:t>
            </a:r>
            <a:r>
              <a:t> perinneympäristö</a:t>
            </a:r>
          </a:p>
        </p:txBody>
      </p:sp>
      <p:sp>
        <p:nvSpPr>
          <p:cNvPr id="185" name="Shape 185"/>
          <p:cNvSpPr/>
          <p:nvPr/>
        </p:nvSpPr>
        <p:spPr>
          <a:xfrm>
            <a:off x="272371" y="5426488"/>
            <a:ext cx="583309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5" invalidUrl="" action="" tgtFrame="" tooltip="" history="1" highlightClick="0" endSnd="0"/>
              </a:rPr>
              <a:t>www.discovering.com</a:t>
            </a:r>
            <a:r>
              <a:t>  saaristo</a:t>
            </a:r>
          </a:p>
        </p:txBody>
      </p:sp>
      <p:sp>
        <p:nvSpPr>
          <p:cNvPr id="186" name="Shape 186"/>
          <p:cNvSpPr/>
          <p:nvPr/>
        </p:nvSpPr>
        <p:spPr>
          <a:xfrm>
            <a:off x="463077" y="6493561"/>
            <a:ext cx="477671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6" invalidUrl="" action="" tgtFrame="" tooltip="" history="1" highlightClick="0" endSnd="0"/>
              </a:rPr>
              <a:t>saaristoapteekki.fi</a:t>
            </a:r>
            <a:r>
              <a:t>  kartta</a:t>
            </a:r>
          </a:p>
        </p:txBody>
      </p:sp>
      <p:sp>
        <p:nvSpPr>
          <p:cNvPr id="187" name="Shape 187"/>
          <p:cNvSpPr/>
          <p:nvPr/>
        </p:nvSpPr>
        <p:spPr>
          <a:xfrm>
            <a:off x="560242" y="7560634"/>
            <a:ext cx="525735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4" invalidUrl="" action="" tgtFrame="" tooltip="" history="1" highlightClick="0" endSnd="0"/>
              </a:rPr>
              <a:t>www.merenkurkku.fi</a:t>
            </a:r>
            <a:r>
              <a:t>  tyrnit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5509307" y="1144787"/>
            <a:ext cx="198618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LÄHTEET</a:t>
            </a:r>
          </a:p>
        </p:txBody>
      </p:sp>
      <p:sp>
        <p:nvSpPr>
          <p:cNvPr id="190" name="Shape 190"/>
          <p:cNvSpPr/>
          <p:nvPr/>
        </p:nvSpPr>
        <p:spPr>
          <a:xfrm>
            <a:off x="448388" y="1849900"/>
            <a:ext cx="440724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2" invalidUrl="" action="" tgtFrame="" tooltip="" history="1" highlightClick="0" endSnd="0"/>
              </a:rPr>
              <a:t>www.vastavalo.fi</a:t>
            </a:r>
            <a:r>
              <a:t>  kukat</a:t>
            </a:r>
          </a:p>
        </p:txBody>
      </p:sp>
      <p:sp>
        <p:nvSpPr>
          <p:cNvPr id="191" name="Shape 191"/>
          <p:cNvSpPr/>
          <p:nvPr/>
        </p:nvSpPr>
        <p:spPr>
          <a:xfrm>
            <a:off x="473469" y="2533649"/>
            <a:ext cx="604450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fi.wikipedia.org</a:t>
            </a:r>
            <a:r>
              <a:t>  näköala merelle</a:t>
            </a:r>
          </a:p>
        </p:txBody>
      </p:sp>
      <p:sp>
        <p:nvSpPr>
          <p:cNvPr id="192" name="Shape 192"/>
          <p:cNvSpPr/>
          <p:nvPr/>
        </p:nvSpPr>
        <p:spPr>
          <a:xfrm>
            <a:off x="490713" y="3512575"/>
            <a:ext cx="66849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fi.wikipedia.org</a:t>
            </a:r>
            <a:r>
              <a:t>  Ahvenanmaan lippu</a:t>
            </a:r>
          </a:p>
        </p:txBody>
      </p:sp>
      <p:sp>
        <p:nvSpPr>
          <p:cNvPr id="193" name="Shape 193"/>
          <p:cNvSpPr/>
          <p:nvPr/>
        </p:nvSpPr>
        <p:spPr>
          <a:xfrm>
            <a:off x="547183" y="4491500"/>
            <a:ext cx="905715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4" invalidUrl="" action="" tgtFrame="" tooltip="" history="1" highlightClick="0" endSnd="0"/>
              </a:rPr>
              <a:t>www.lehtimaenmatkat.fi</a:t>
            </a:r>
            <a:r>
              <a:t>  Ahvenanmaan maisema</a:t>
            </a:r>
          </a:p>
        </p:txBody>
      </p:sp>
      <p:sp>
        <p:nvSpPr>
          <p:cNvPr id="194" name="Shape 194"/>
          <p:cNvSpPr/>
          <p:nvPr/>
        </p:nvSpPr>
        <p:spPr>
          <a:xfrm>
            <a:off x="578341" y="5470425"/>
            <a:ext cx="537455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5" invalidUrl="" action="" tgtFrame="" tooltip="" history="1" highlightClick="0" endSnd="0"/>
              </a:rPr>
              <a:t>www.rantapallo.fi</a:t>
            </a:r>
            <a:r>
              <a:t>  Pommern</a:t>
            </a:r>
          </a:p>
        </p:txBody>
      </p:sp>
      <p:sp>
        <p:nvSpPr>
          <p:cNvPr id="195" name="Shape 195"/>
          <p:cNvSpPr/>
          <p:nvPr/>
        </p:nvSpPr>
        <p:spPr>
          <a:xfrm>
            <a:off x="571191" y="6449350"/>
            <a:ext cx="652403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6" invalidUrl="" action="" tgtFrame="" tooltip="" history="1" highlightClick="0" endSnd="0"/>
              </a:rPr>
              <a:t>www.veikkovasama.fi</a:t>
            </a:r>
            <a:r>
              <a:t>  Kastelholma</a:t>
            </a:r>
          </a:p>
        </p:txBody>
      </p:sp>
      <p:sp>
        <p:nvSpPr>
          <p:cNvPr id="196" name="Shape 196"/>
          <p:cNvSpPr/>
          <p:nvPr/>
        </p:nvSpPr>
        <p:spPr>
          <a:xfrm>
            <a:off x="658130" y="7338961"/>
            <a:ext cx="463205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7" invalidUrl="" action="" tgtFrame="" tooltip="" history="1" highlightClick="0" endSnd="0"/>
              </a:rPr>
              <a:t>peda.net</a:t>
            </a:r>
            <a:r>
              <a:t>  suomen kartta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ctrTitle"/>
          </p:nvPr>
        </p:nvSpPr>
        <p:spPr>
          <a:xfrm>
            <a:off x="3223213" y="711202"/>
            <a:ext cx="11988801" cy="2032001"/>
          </a:xfrm>
          <a:prstGeom prst="rect">
            <a:avLst/>
          </a:prstGeom>
        </p:spPr>
        <p:txBody>
          <a:bodyPr/>
          <a:lstStyle/>
          <a:p>
            <a:pPr/>
            <a:r>
              <a:t>Kysymyksiä</a:t>
            </a:r>
          </a:p>
        </p:txBody>
      </p:sp>
      <p:sp>
        <p:nvSpPr>
          <p:cNvPr id="199" name="Shape 199"/>
          <p:cNvSpPr/>
          <p:nvPr/>
        </p:nvSpPr>
        <p:spPr>
          <a:xfrm>
            <a:off x="2453679" y="3524249"/>
            <a:ext cx="8097442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1.Mitä eläimiä Saaristo-Suomessa on?</a:t>
            </a:r>
          </a:p>
          <a:p>
            <a:pPr/>
          </a:p>
          <a:p>
            <a:pPr/>
            <a:r>
              <a:t>2.Mitä nähtävyyksiä Saaristo-Suomessa on?</a:t>
            </a:r>
          </a:p>
          <a:p>
            <a:pPr/>
          </a:p>
          <a:p>
            <a:pPr/>
            <a:r>
              <a:t>3.Mitä värejä on Ahvenanmaan lipussa?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ctrTitle"/>
          </p:nvPr>
        </p:nvSpPr>
        <p:spPr>
          <a:xfrm>
            <a:off x="4128284" y="573140"/>
            <a:ext cx="11988801" cy="2032001"/>
          </a:xfrm>
          <a:prstGeom prst="rect">
            <a:avLst/>
          </a:prstGeom>
        </p:spPr>
        <p:txBody>
          <a:bodyPr/>
          <a:lstStyle/>
          <a:p>
            <a:pPr/>
            <a:r>
              <a:t>Vastaukset</a:t>
            </a:r>
          </a:p>
        </p:txBody>
      </p:sp>
      <p:sp>
        <p:nvSpPr>
          <p:cNvPr id="202" name="Shape 202"/>
          <p:cNvSpPr/>
          <p:nvPr/>
        </p:nvSpPr>
        <p:spPr>
          <a:xfrm>
            <a:off x="3730401" y="3263900"/>
            <a:ext cx="5543998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1.Saukko</a:t>
            </a:r>
          </a:p>
          <a:p>
            <a:pPr/>
          </a:p>
          <a:p>
            <a:pPr/>
            <a:r>
              <a:t>2.Pommern tai Kastelholma</a:t>
            </a:r>
          </a:p>
          <a:p>
            <a:pPr/>
          </a:p>
          <a:p>
            <a:pPr/>
            <a:r>
              <a:t>3. Sinistä, keltaista ja punaista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488032" y="961138"/>
            <a:ext cx="1202873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Saaristo-Suomeen kuuluvat muunmuassa Korppoo, Ahvenanmaa, Nauvo, Kustavi ja Kökar.</a:t>
            </a:r>
          </a:p>
        </p:txBody>
      </p:sp>
      <p:pic>
        <p:nvPicPr>
          <p:cNvPr id="135" name="07CB0119-2F21-4284-A48E-404A065846E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700" y="2971800"/>
            <a:ext cx="8661400" cy="381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236491" y="7055039"/>
            <a:ext cx="453181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Ahvenanmaan saaristoa.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ctrTitle"/>
          </p:nvPr>
        </p:nvSpPr>
        <p:spPr>
          <a:xfrm>
            <a:off x="400618" y="2212264"/>
            <a:ext cx="10106094" cy="1265072"/>
          </a:xfrm>
          <a:prstGeom prst="rect">
            <a:avLst/>
          </a:prstGeom>
        </p:spPr>
        <p:txBody>
          <a:bodyPr/>
          <a:lstStyle/>
          <a:p>
            <a:pPr defTabSz="385572">
              <a:defRPr sz="4224"/>
            </a:pPr>
            <a:r>
              <a:t>Saaristo-suomi sijaitsee                       </a:t>
            </a:r>
          </a:p>
          <a:p>
            <a:pPr defTabSz="385572">
              <a:defRPr sz="4224"/>
            </a:pPr>
            <a:r>
              <a:t>      Lounais-suomessa</a:t>
            </a:r>
          </a:p>
        </p:txBody>
      </p:sp>
      <p:pic>
        <p:nvPicPr>
          <p:cNvPr id="139" name="2C66661F-39B1-47A4-9C05-FC6A28CDADF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8622" y="547421"/>
            <a:ext cx="4368105" cy="8627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230700" y="1743054"/>
            <a:ext cx="2543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Pääelinkeinot</a:t>
            </a:r>
          </a:p>
        </p:txBody>
      </p:sp>
      <p:sp>
        <p:nvSpPr>
          <p:cNvPr id="142" name="Shape 142"/>
          <p:cNvSpPr/>
          <p:nvPr/>
        </p:nvSpPr>
        <p:spPr>
          <a:xfrm>
            <a:off x="5049874" y="3141611"/>
            <a:ext cx="2905052" cy="37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~maatalous</a:t>
            </a:r>
          </a:p>
          <a:p>
            <a:pPr/>
          </a:p>
          <a:p>
            <a:pPr/>
            <a:r>
              <a:t>~kalastus</a:t>
            </a:r>
          </a:p>
          <a:p>
            <a:pPr/>
          </a:p>
          <a:p>
            <a:pPr/>
            <a:r>
              <a:t>~matkailu</a:t>
            </a:r>
          </a:p>
          <a:p>
            <a:pPr/>
          </a:p>
          <a:p>
            <a:pPr/>
            <a:r>
              <a:t>~laivateollisuus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3686646" y="653901"/>
            <a:ext cx="56315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Saaristo-Suomen nähtävyyksiä</a:t>
            </a:r>
          </a:p>
        </p:txBody>
      </p:sp>
      <p:pic>
        <p:nvPicPr>
          <p:cNvPr id="145" name="61DC1F17-F6A3-498B-B50F-F5CDC9ECE7A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2859" y="2208987"/>
            <a:ext cx="4434747" cy="332606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3084388" y="3714749"/>
            <a:ext cx="15283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~Lautta</a:t>
            </a:r>
          </a:p>
        </p:txBody>
      </p:sp>
      <p:pic>
        <p:nvPicPr>
          <p:cNvPr id="147" name="0FC79351-C7C3-4C06-AC71-3982ED57FF8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8058" y="5805635"/>
            <a:ext cx="4695445" cy="31312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2146771" y="6026149"/>
            <a:ext cx="3403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~Näköala merelle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4727624" y="1006725"/>
            <a:ext cx="354955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Lisää nähtävyyksiä </a:t>
            </a:r>
          </a:p>
        </p:txBody>
      </p:sp>
      <p:sp>
        <p:nvSpPr>
          <p:cNvPr id="151" name="Shape 151"/>
          <p:cNvSpPr/>
          <p:nvPr/>
        </p:nvSpPr>
        <p:spPr>
          <a:xfrm>
            <a:off x="2248560" y="2533649"/>
            <a:ext cx="390562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~Perinneympäristöjä</a:t>
            </a:r>
          </a:p>
        </p:txBody>
      </p:sp>
      <p:sp>
        <p:nvSpPr>
          <p:cNvPr id="152" name="Shape 152"/>
          <p:cNvSpPr/>
          <p:nvPr/>
        </p:nvSpPr>
        <p:spPr>
          <a:xfrm>
            <a:off x="578520" y="3508373"/>
            <a:ext cx="7552507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Perinneympäristöllä tarkoitetaan</a:t>
            </a:r>
          </a:p>
          <a:p>
            <a:pPr/>
            <a:r>
              <a:t> ihmisen ja luonnon vuorovaikutuksessa</a:t>
            </a:r>
          </a:p>
          <a:p>
            <a:pPr/>
            <a:r>
              <a:t> syntyneitä</a:t>
            </a:r>
          </a:p>
          <a:p>
            <a:pPr/>
            <a:r>
              <a:t> ympäristöjä kuten niittyjä ja </a:t>
            </a:r>
          </a:p>
          <a:p>
            <a:pPr/>
            <a:r>
              <a:t>laidunmaita. </a:t>
            </a:r>
          </a:p>
        </p:txBody>
      </p:sp>
      <p:pic>
        <p:nvPicPr>
          <p:cNvPr id="153" name="8152F999-CE99-42F5-8722-2CB7FB17362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1870" y="2533650"/>
            <a:ext cx="3810001" cy="285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ctrTitle"/>
          </p:nvPr>
        </p:nvSpPr>
        <p:spPr>
          <a:xfrm>
            <a:off x="508000" y="501778"/>
            <a:ext cx="11896760" cy="1533445"/>
          </a:xfrm>
          <a:prstGeom prst="rect">
            <a:avLst/>
          </a:prstGeom>
        </p:spPr>
        <p:txBody>
          <a:bodyPr/>
          <a:lstStyle/>
          <a:p>
            <a:pPr/>
            <a:r>
              <a:t>Saaristo-Suomen kartta</a:t>
            </a:r>
          </a:p>
        </p:txBody>
      </p:sp>
      <p:pic>
        <p:nvPicPr>
          <p:cNvPr id="156" name="B67FB377-D873-4DF5-852B-5ABCA51EC01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2929" y="2775904"/>
            <a:ext cx="10058942" cy="5165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ctrTitle"/>
          </p:nvPr>
        </p:nvSpPr>
        <p:spPr>
          <a:xfrm>
            <a:off x="508000" y="356047"/>
            <a:ext cx="11988800" cy="2032001"/>
          </a:xfrm>
          <a:prstGeom prst="rect">
            <a:avLst/>
          </a:prstGeom>
        </p:spPr>
        <p:txBody>
          <a:bodyPr/>
          <a:lstStyle/>
          <a:p>
            <a:pPr/>
            <a:r>
              <a:t>Saaristo-suomen kasvillisuutta</a:t>
            </a:r>
          </a:p>
        </p:txBody>
      </p:sp>
      <p:pic>
        <p:nvPicPr>
          <p:cNvPr id="159" name="E69346B4-4848-44FB-93B7-9492B657960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2719" y="2104633"/>
            <a:ext cx="3841499" cy="288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5136554" y="3245857"/>
            <a:ext cx="248624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~Tyrnimarjat</a:t>
            </a:r>
          </a:p>
        </p:txBody>
      </p:sp>
      <p:sp>
        <p:nvSpPr>
          <p:cNvPr id="161" name="Shape 161"/>
          <p:cNvSpPr/>
          <p:nvPr/>
        </p:nvSpPr>
        <p:spPr>
          <a:xfrm>
            <a:off x="5367213" y="6495042"/>
            <a:ext cx="227037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~Pietaryrtti</a:t>
            </a:r>
          </a:p>
        </p:txBody>
      </p:sp>
      <p:pic>
        <p:nvPicPr>
          <p:cNvPr id="162" name="C63A6CCC-79D2-4E9D-AD8F-9029F78DC95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95145" y="5377442"/>
            <a:ext cx="3976646" cy="2991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ctrTitle"/>
          </p:nvPr>
        </p:nvSpPr>
        <p:spPr>
          <a:xfrm>
            <a:off x="508000" y="432747"/>
            <a:ext cx="11988800" cy="2032001"/>
          </a:xfrm>
          <a:prstGeom prst="rect">
            <a:avLst/>
          </a:prstGeom>
        </p:spPr>
        <p:txBody>
          <a:bodyPr/>
          <a:lstStyle/>
          <a:p>
            <a:pPr/>
            <a:r>
              <a:t>Saaristo-suomen eläimiä</a:t>
            </a:r>
          </a:p>
        </p:txBody>
      </p:sp>
      <p:sp>
        <p:nvSpPr>
          <p:cNvPr id="165" name="Shape 165"/>
          <p:cNvSpPr/>
          <p:nvPr/>
        </p:nvSpPr>
        <p:spPr>
          <a:xfrm>
            <a:off x="5593581" y="4412248"/>
            <a:ext cx="181763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~Saukko </a:t>
            </a:r>
          </a:p>
        </p:txBody>
      </p:sp>
      <p:pic>
        <p:nvPicPr>
          <p:cNvPr id="166" name="006539FF-0D0C-4F68-856B-0542DFB70D4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3847" y="3761554"/>
            <a:ext cx="4733486" cy="2840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7F47B87-51D2-4B48-811D-D8913B15A82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280" y="5205930"/>
            <a:ext cx="6201532" cy="409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