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61" r:id="rId5"/>
    <p:sldId id="271" r:id="rId6"/>
    <p:sldId id="273" r:id="rId7"/>
    <p:sldId id="287" r:id="rId8"/>
    <p:sldId id="288" r:id="rId9"/>
    <p:sldId id="256" r:id="rId10"/>
    <p:sldId id="281" r:id="rId11"/>
    <p:sldId id="279" r:id="rId12"/>
    <p:sldId id="280" r:id="rId13"/>
    <p:sldId id="278" r:id="rId14"/>
    <p:sldId id="282" r:id="rId15"/>
    <p:sldId id="270" r:id="rId16"/>
    <p:sldId id="289" r:id="rId17"/>
    <p:sldId id="272" r:id="rId18"/>
    <p:sldId id="286" r:id="rId19"/>
    <p:sldId id="276" r:id="rId20"/>
    <p:sldId id="283" r:id="rId21"/>
    <p:sldId id="284" r:id="rId2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27061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20199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11859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5426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817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33243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03250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3497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51862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07628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9845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32223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hyperlink" Target="http://www.elcajondegrisom.com/2014/03/" TargetMode="External"/><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hyperlink" Target="https://wikitravel.org/fi/Suomi" TargetMode="Externa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EU-maat: Suomi | Euroopan unioni">
            <a:extLst>
              <a:ext uri="{FF2B5EF4-FFF2-40B4-BE49-F238E27FC236}">
                <a16:creationId xmlns:a16="http://schemas.microsoft.com/office/drawing/2014/main" id="{D628682D-B531-4563-CCB8-74362CA45EA5}"/>
              </a:ext>
            </a:extLst>
          </p:cNvPr>
          <p:cNvPicPr>
            <a:picLocks noChangeAspect="1"/>
          </p:cNvPicPr>
          <p:nvPr/>
        </p:nvPicPr>
        <p:blipFill>
          <a:blip r:embed="rId4"/>
          <a:srcRect l="24703" r="26797"/>
          <a:stretch>
            <a:fillRect/>
          </a:stretch>
        </p:blipFill>
        <p:spPr>
          <a:xfrm>
            <a:off x="1703468" y="643466"/>
            <a:ext cx="3088449" cy="5571066"/>
          </a:xfrm>
          <a:prstGeom prst="rect">
            <a:avLst/>
          </a:prstGeom>
        </p:spPr>
      </p:pic>
      <p:pic>
        <p:nvPicPr>
          <p:cNvPr id="9" name="Content Placeholder 8" descr="Finland highly detailed vector map with administrative regions,main cities  and roads Stock Vector Image &amp; Art - Alamy">
            <a:extLst>
              <a:ext uri="{FF2B5EF4-FFF2-40B4-BE49-F238E27FC236}">
                <a16:creationId xmlns:a16="http://schemas.microsoft.com/office/drawing/2014/main" id="{CDA40391-7EAD-B66E-A8FE-4D2D4A5AC1FD}"/>
              </a:ext>
            </a:extLst>
          </p:cNvPr>
          <p:cNvPicPr>
            <a:picLocks noChangeAspect="1"/>
          </p:cNvPicPr>
          <p:nvPr/>
        </p:nvPicPr>
        <p:blipFill>
          <a:blip r:embed="rId5"/>
          <a:srcRect t="2029" r="-627" b="6642"/>
          <a:stretch>
            <a:fillRect/>
          </a:stretch>
        </p:blipFill>
        <p:spPr>
          <a:xfrm>
            <a:off x="7320579" y="643467"/>
            <a:ext cx="3161191" cy="5571066"/>
          </a:xfrm>
          <a:prstGeom prst="rect">
            <a:avLst/>
          </a:prstGeom>
        </p:spPr>
      </p:pic>
      <p:sp>
        <p:nvSpPr>
          <p:cNvPr id="4" name="Smiley Face 3">
            <a:extLst>
              <a:ext uri="{FF2B5EF4-FFF2-40B4-BE49-F238E27FC236}">
                <a16:creationId xmlns:a16="http://schemas.microsoft.com/office/drawing/2014/main" id="{ADE2286B-EA79-1634-FAAA-4E02327465EC}"/>
              </a:ext>
            </a:extLst>
          </p:cNvPr>
          <p:cNvSpPr/>
          <p:nvPr/>
        </p:nvSpPr>
        <p:spPr>
          <a:xfrm>
            <a:off x="8989769" y="4624682"/>
            <a:ext cx="255722" cy="255722"/>
          </a:xfrm>
          <a:prstGeom prst="smileyFac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Tallennettu ääni">
            <a:hlinkClick r:id="" action="ppaction://media"/>
            <a:extLst>
              <a:ext uri="{FF2B5EF4-FFF2-40B4-BE49-F238E27FC236}">
                <a16:creationId xmlns:a16="http://schemas.microsoft.com/office/drawing/2014/main" id="{3DFD33EC-8FB9-C121-8E55-926BA3D660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
        <p:nvSpPr>
          <p:cNvPr id="3" name="Tekstiruutu 2">
            <a:extLst>
              <a:ext uri="{FF2B5EF4-FFF2-40B4-BE49-F238E27FC236}">
                <a16:creationId xmlns:a16="http://schemas.microsoft.com/office/drawing/2014/main" id="{549F1C38-A0A5-6B19-D296-167C3DB034AF}"/>
              </a:ext>
            </a:extLst>
          </p:cNvPr>
          <p:cNvSpPr txBox="1"/>
          <p:nvPr/>
        </p:nvSpPr>
        <p:spPr>
          <a:xfrm>
            <a:off x="4304508" y="3032035"/>
            <a:ext cx="3615070" cy="1200329"/>
          </a:xfrm>
          <a:prstGeom prst="rect">
            <a:avLst/>
          </a:prstGeom>
          <a:solidFill>
            <a:schemeClr val="tx2">
              <a:lumMod val="50000"/>
              <a:lumOff val="50000"/>
            </a:schemeClr>
          </a:solidFill>
        </p:spPr>
        <p:txBody>
          <a:bodyPr wrap="square" rtlCol="0">
            <a:spAutoFit/>
          </a:bodyPr>
          <a:lstStyle/>
          <a:p>
            <a:pPr algn="ctr"/>
            <a:r>
              <a:rPr lang="fi-FI" sz="2400" err="1"/>
              <a:t>Palokka</a:t>
            </a:r>
            <a:r>
              <a:rPr lang="fi-FI" sz="2400"/>
              <a:t> </a:t>
            </a:r>
            <a:r>
              <a:rPr lang="fi-FI" sz="2400" err="1"/>
              <a:t>school</a:t>
            </a:r>
            <a:r>
              <a:rPr lang="fi-FI" sz="2400"/>
              <a:t> is </a:t>
            </a:r>
            <a:r>
              <a:rPr lang="fi-FI" sz="2400" err="1"/>
              <a:t>located</a:t>
            </a:r>
            <a:r>
              <a:rPr lang="fi-FI" sz="2400"/>
              <a:t> in Jyväskylä in </a:t>
            </a:r>
            <a:r>
              <a:rPr lang="fi-FI" sz="2400" err="1"/>
              <a:t>central</a:t>
            </a:r>
            <a:r>
              <a:rPr lang="fi-FI" sz="2400"/>
              <a:t> Finland</a:t>
            </a:r>
          </a:p>
        </p:txBody>
      </p:sp>
    </p:spTree>
    <p:extLst>
      <p:ext uri="{BB962C8B-B14F-4D97-AF65-F5344CB8AC3E}">
        <p14:creationId xmlns:p14="http://schemas.microsoft.com/office/powerpoint/2010/main" val="658297498"/>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E79C4F-B8FF-262A-FFE7-FA3A14933E54}"/>
              </a:ext>
            </a:extLst>
          </p:cNvPr>
          <p:cNvSpPr>
            <a:spLocks noGrp="1"/>
          </p:cNvSpPr>
          <p:nvPr>
            <p:ph type="title"/>
          </p:nvPr>
        </p:nvSpPr>
        <p:spPr>
          <a:xfrm>
            <a:off x="640080" y="325369"/>
            <a:ext cx="4368602" cy="1568653"/>
          </a:xfrm>
        </p:spPr>
        <p:txBody>
          <a:bodyPr vert="horz" lIns="91440" tIns="45720" rIns="91440" bIns="45720" rtlCol="0" anchor="b">
            <a:normAutofit fontScale="90000"/>
          </a:bodyPr>
          <a:lstStyle/>
          <a:p>
            <a:r>
              <a:rPr lang="en-US" sz="5400"/>
              <a:t>Things about Finland</a:t>
            </a:r>
          </a:p>
        </p:txBody>
      </p:sp>
      <p:pic>
        <p:nvPicPr>
          <p:cNvPr id="5" name="Sisällön paikkamerkki 4" descr="Koli National Park, Finland | Eastern Finland A sunny day | Flickr">
            <a:extLst>
              <a:ext uri="{FF2B5EF4-FFF2-40B4-BE49-F238E27FC236}">
                <a16:creationId xmlns:a16="http://schemas.microsoft.com/office/drawing/2014/main" id="{40B15294-8915-2ECE-0636-341F698A90B5}"/>
              </a:ext>
            </a:extLst>
          </p:cNvPr>
          <p:cNvPicPr>
            <a:picLocks noGrp="1" noChangeAspect="1"/>
          </p:cNvPicPr>
          <p:nvPr>
            <p:ph sz="half" idx="1"/>
          </p:nvPr>
        </p:nvPicPr>
        <p:blipFill>
          <a:blip r:embed="rId2"/>
          <a:srcRect l="13578" r="11695" b="-2"/>
          <a:stretch>
            <a:fillRect/>
          </a:stretch>
        </p:blipFill>
        <p:spPr>
          <a:xfrm>
            <a:off x="5541739" y="10"/>
            <a:ext cx="664873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isällön paikkamerkki 3">
            <a:extLst>
              <a:ext uri="{FF2B5EF4-FFF2-40B4-BE49-F238E27FC236}">
                <a16:creationId xmlns:a16="http://schemas.microsoft.com/office/drawing/2014/main" id="{D381DF5A-47FB-D855-3BF0-F9B1B20E2E05}"/>
              </a:ext>
            </a:extLst>
          </p:cNvPr>
          <p:cNvSpPr>
            <a:spLocks noGrp="1"/>
          </p:cNvSpPr>
          <p:nvPr>
            <p:ph sz="half" idx="2"/>
          </p:nvPr>
        </p:nvSpPr>
        <p:spPr>
          <a:xfrm>
            <a:off x="640080" y="2599730"/>
            <a:ext cx="4761173" cy="4269572"/>
          </a:xfrm>
        </p:spPr>
        <p:txBody>
          <a:bodyPr vert="horz" lIns="91440" tIns="45720" rIns="91440" bIns="45720" rtlCol="0" anchor="t">
            <a:normAutofit/>
          </a:bodyPr>
          <a:lstStyle/>
          <a:p>
            <a:r>
              <a:rPr lang="en-US" sz="3000"/>
              <a:t>We have short and mild summers and very cold winters</a:t>
            </a:r>
          </a:p>
          <a:p>
            <a:r>
              <a:rPr lang="en-US" sz="3000"/>
              <a:t>We </a:t>
            </a:r>
            <a:r>
              <a:rPr lang="en-US" sz="3000" err="1"/>
              <a:t>ar</a:t>
            </a:r>
            <a:r>
              <a:rPr lang="en-US" sz="3000"/>
              <a:t>e the happiest country in the world</a:t>
            </a:r>
          </a:p>
          <a:p>
            <a:r>
              <a:rPr lang="en-US" sz="3000"/>
              <a:t>Finns are quiet but honest people</a:t>
            </a:r>
          </a:p>
        </p:txBody>
      </p:sp>
    </p:spTree>
    <p:extLst>
      <p:ext uri="{BB962C8B-B14F-4D97-AF65-F5344CB8AC3E}">
        <p14:creationId xmlns:p14="http://schemas.microsoft.com/office/powerpoint/2010/main" val="2348379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1C7F5E-6338-3E8C-353A-859A2F6C72AD}"/>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kern="1200">
                <a:solidFill>
                  <a:schemeClr val="tx1"/>
                </a:solidFill>
                <a:latin typeface="+mj-lt"/>
                <a:ea typeface="+mj-ea"/>
                <a:cs typeface="+mj-cs"/>
              </a:rPr>
              <a:t>Culture</a:t>
            </a:r>
          </a:p>
        </p:txBody>
      </p:sp>
      <p:sp>
        <p:nvSpPr>
          <p:cNvPr id="14" name="Content Placeholder 13">
            <a:extLst>
              <a:ext uri="{FF2B5EF4-FFF2-40B4-BE49-F238E27FC236}">
                <a16:creationId xmlns:a16="http://schemas.microsoft.com/office/drawing/2014/main" id="{311FBF4C-E11F-0166-76C0-329AF9FF72B8}"/>
              </a:ext>
            </a:extLst>
          </p:cNvPr>
          <p:cNvSpPr>
            <a:spLocks noGrp="1"/>
          </p:cNvSpPr>
          <p:nvPr>
            <p:ph sz="half" idx="1"/>
          </p:nvPr>
        </p:nvSpPr>
        <p:spPr>
          <a:xfrm>
            <a:off x="680051" y="1710607"/>
            <a:ext cx="5279098" cy="4466356"/>
          </a:xfrm>
        </p:spPr>
        <p:txBody>
          <a:bodyPr vert="horz" lIns="91440" tIns="45720" rIns="91440" bIns="45720" rtlCol="0" anchor="t">
            <a:normAutofit lnSpcReduction="10000"/>
          </a:bodyPr>
          <a:lstStyle/>
          <a:p>
            <a:r>
              <a:rPr lang="en-US"/>
              <a:t>We have many lakes</a:t>
            </a:r>
          </a:p>
          <a:p>
            <a:r>
              <a:rPr lang="en-US"/>
              <a:t>Some of us start bonfires during a traditional midsummer party named "</a:t>
            </a:r>
            <a:r>
              <a:rPr lang="en-US" err="1"/>
              <a:t>juhannus</a:t>
            </a:r>
            <a:r>
              <a:rPr lang="en-US"/>
              <a:t>"</a:t>
            </a:r>
          </a:p>
          <a:p>
            <a:r>
              <a:rPr lang="en-US"/>
              <a:t>We swim in the winter</a:t>
            </a:r>
          </a:p>
          <a:p>
            <a:r>
              <a:rPr lang="en-US"/>
              <a:t>We swim in the summer</a:t>
            </a:r>
          </a:p>
          <a:p>
            <a:r>
              <a:rPr lang="en-US"/>
              <a:t>Sauna is a big part of the culture</a:t>
            </a:r>
          </a:p>
          <a:p>
            <a:r>
              <a:rPr lang="en-US"/>
              <a:t>We are also known for making Nokia (stronger than stone)</a:t>
            </a:r>
          </a:p>
        </p:txBody>
      </p:sp>
      <p:pic>
        <p:nvPicPr>
          <p:cNvPr id="6" name="Sisällön paikkamerkki 5" descr="File:Icehole Jurmala Latvia.jpg - Wikimedia Commons">
            <a:extLst>
              <a:ext uri="{FF2B5EF4-FFF2-40B4-BE49-F238E27FC236}">
                <a16:creationId xmlns:a16="http://schemas.microsoft.com/office/drawing/2014/main" id="{2A8B0F76-222A-A235-6295-C7FE196C36AA}"/>
              </a:ext>
            </a:extLst>
          </p:cNvPr>
          <p:cNvPicPr>
            <a:picLocks noGrp="1" noChangeAspect="1"/>
          </p:cNvPicPr>
          <p:nvPr>
            <p:ph sz="half" idx="2"/>
          </p:nvPr>
        </p:nvPicPr>
        <p:blipFill>
          <a:blip r:embed="rId2"/>
          <a:srcRect l="10948" r="1416" b="2"/>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5" name="Sisällön paikkamerkki 4" descr="File:MidsummerNightBonfire2.jpg - Wikimedia Commons">
            <a:extLst>
              <a:ext uri="{FF2B5EF4-FFF2-40B4-BE49-F238E27FC236}">
                <a16:creationId xmlns:a16="http://schemas.microsoft.com/office/drawing/2014/main" id="{194CC1A9-EEC1-1D00-9756-8AF343C8B3A1}"/>
              </a:ext>
            </a:extLst>
          </p:cNvPr>
          <p:cNvPicPr>
            <a:picLocks noChangeAspect="1"/>
          </p:cNvPicPr>
          <p:nvPr/>
        </p:nvPicPr>
        <p:blipFill>
          <a:blip r:embed="rId3"/>
          <a:srcRect t="15953" r="1" b="13138"/>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Tree>
    <p:extLst>
      <p:ext uri="{BB962C8B-B14F-4D97-AF65-F5344CB8AC3E}">
        <p14:creationId xmlns:p14="http://schemas.microsoft.com/office/powerpoint/2010/main" val="3058261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A4EF-2564-1DDC-B8A3-908A73E50385}"/>
              </a:ext>
            </a:extLst>
          </p:cNvPr>
          <p:cNvSpPr>
            <a:spLocks noGrp="1"/>
          </p:cNvSpPr>
          <p:nvPr>
            <p:ph type="title"/>
          </p:nvPr>
        </p:nvSpPr>
        <p:spPr>
          <a:xfrm>
            <a:off x="645160" y="273685"/>
            <a:ext cx="6045200" cy="1112203"/>
          </a:xfrm>
        </p:spPr>
        <p:txBody>
          <a:bodyPr/>
          <a:lstStyle/>
          <a:p>
            <a:r>
              <a:rPr lang="en-US"/>
              <a:t>Culture</a:t>
            </a:r>
          </a:p>
        </p:txBody>
      </p:sp>
      <p:sp>
        <p:nvSpPr>
          <p:cNvPr id="3" name="Content Placeholder 2">
            <a:extLst>
              <a:ext uri="{FF2B5EF4-FFF2-40B4-BE49-F238E27FC236}">
                <a16:creationId xmlns:a16="http://schemas.microsoft.com/office/drawing/2014/main" id="{2E06706A-72CB-242C-872A-82D4945E4ECC}"/>
              </a:ext>
            </a:extLst>
          </p:cNvPr>
          <p:cNvSpPr>
            <a:spLocks noGrp="1"/>
          </p:cNvSpPr>
          <p:nvPr>
            <p:ph sz="half" idx="1"/>
          </p:nvPr>
        </p:nvSpPr>
        <p:spPr>
          <a:xfrm>
            <a:off x="635000" y="4274185"/>
            <a:ext cx="5252720" cy="2065338"/>
          </a:xfrm>
        </p:spPr>
        <p:txBody>
          <a:bodyPr vert="horz" lIns="91440" tIns="45720" rIns="91440" bIns="45720" rtlCol="0" anchor="t">
            <a:normAutofit fontScale="92500" lnSpcReduction="10000"/>
          </a:bodyPr>
          <a:lstStyle/>
          <a:p>
            <a:pPr marL="0" indent="0">
              <a:buNone/>
            </a:pPr>
            <a:r>
              <a:rPr lang="en-US" sz="2600">
                <a:latin typeface="Arial"/>
                <a:cs typeface="Arial"/>
              </a:rPr>
              <a:t>Sauna</a:t>
            </a:r>
          </a:p>
          <a:p>
            <a:r>
              <a:rPr lang="en-US" sz="2000">
                <a:latin typeface="Arial"/>
                <a:cs typeface="Arial"/>
              </a:rPr>
              <a:t>Going to sauna is a big part of Finnish culture. There are many saunas in Finland. </a:t>
            </a:r>
            <a:endParaRPr lang="en-US" sz="2000">
              <a:latin typeface="Aptos" panose="02110004020202020204"/>
              <a:cs typeface="Arial"/>
            </a:endParaRPr>
          </a:p>
          <a:p>
            <a:r>
              <a:rPr lang="en-US" sz="2000">
                <a:latin typeface="Arial"/>
                <a:cs typeface="Arial"/>
              </a:rPr>
              <a:t>It helps our bodies to relax and the temperature helps the body to recover. It is easier to go to sleep after you have been in a sauna. </a:t>
            </a:r>
            <a:endParaRPr lang="en-US" sz="2000"/>
          </a:p>
        </p:txBody>
      </p:sp>
      <p:sp>
        <p:nvSpPr>
          <p:cNvPr id="4" name="Content Placeholder 3">
            <a:extLst>
              <a:ext uri="{FF2B5EF4-FFF2-40B4-BE49-F238E27FC236}">
                <a16:creationId xmlns:a16="http://schemas.microsoft.com/office/drawing/2014/main" id="{819EE526-169E-E948-CE22-B70344CFE679}"/>
              </a:ext>
            </a:extLst>
          </p:cNvPr>
          <p:cNvSpPr>
            <a:spLocks noGrp="1"/>
          </p:cNvSpPr>
          <p:nvPr>
            <p:ph sz="half" idx="2"/>
          </p:nvPr>
        </p:nvSpPr>
        <p:spPr>
          <a:xfrm>
            <a:off x="5471160" y="1295772"/>
            <a:ext cx="5862320" cy="2737431"/>
          </a:xfrm>
        </p:spPr>
        <p:txBody>
          <a:bodyPr vert="horz" lIns="91440" tIns="45720" rIns="91440" bIns="45720" rtlCol="0" anchor="t">
            <a:normAutofit fontScale="92500" lnSpcReduction="10000"/>
          </a:bodyPr>
          <a:lstStyle/>
          <a:p>
            <a:pPr marL="0" indent="0">
              <a:buNone/>
            </a:pPr>
            <a:r>
              <a:rPr lang="en-US" sz="2600">
                <a:latin typeface="Arial"/>
                <a:cs typeface="Arial"/>
              </a:rPr>
              <a:t>Finnish nature</a:t>
            </a:r>
          </a:p>
          <a:p>
            <a:r>
              <a:rPr lang="en-US" sz="1800">
                <a:latin typeface="Arial"/>
                <a:cs typeface="Arial"/>
              </a:rPr>
              <a:t>In Finland there are a lot of forests and nature close by. Spending time in nature is really popular in all seasons. </a:t>
            </a:r>
            <a:endParaRPr lang="en-US" sz="1800">
              <a:latin typeface="Aptos" panose="02110004020202020204"/>
              <a:cs typeface="Arial"/>
            </a:endParaRPr>
          </a:p>
          <a:p>
            <a:r>
              <a:rPr lang="en-US" sz="1800">
                <a:latin typeface="Arial"/>
                <a:cs typeface="Arial"/>
              </a:rPr>
              <a:t>In the summer Finnish people swim in lakes and many people go hiking in nature. In autumn it’s common to pick berries and mushrooms. In the winter people usually go skiing and in the spring we enjoy nature awakening. </a:t>
            </a:r>
            <a:endParaRPr lang="en-US" sz="1800">
              <a:latin typeface="Aptos" panose="02110004020202020204"/>
              <a:cs typeface="Arial"/>
            </a:endParaRPr>
          </a:p>
          <a:p>
            <a:r>
              <a:rPr lang="en-US" sz="1800">
                <a:latin typeface="Arial"/>
                <a:cs typeface="Arial"/>
              </a:rPr>
              <a:t>Nature gives us a chance to relax and spend time peacefully.</a:t>
            </a:r>
            <a:endParaRPr lang="en-US" sz="1800"/>
          </a:p>
        </p:txBody>
      </p:sp>
      <p:pic>
        <p:nvPicPr>
          <p:cNvPr id="6" name="Picture 5" descr="Finnish sauna - Wikipedia">
            <a:extLst>
              <a:ext uri="{FF2B5EF4-FFF2-40B4-BE49-F238E27FC236}">
                <a16:creationId xmlns:a16="http://schemas.microsoft.com/office/drawing/2014/main" id="{336BABF9-DE85-55DE-85C6-00581F608DBA}"/>
              </a:ext>
            </a:extLst>
          </p:cNvPr>
          <p:cNvPicPr>
            <a:picLocks noChangeAspect="1"/>
          </p:cNvPicPr>
          <p:nvPr/>
        </p:nvPicPr>
        <p:blipFill>
          <a:blip r:embed="rId2"/>
          <a:stretch>
            <a:fillRect/>
          </a:stretch>
        </p:blipFill>
        <p:spPr>
          <a:xfrm>
            <a:off x="6990080" y="4114800"/>
            <a:ext cx="3139440" cy="2377440"/>
          </a:xfrm>
          <a:prstGeom prst="rect">
            <a:avLst/>
          </a:prstGeom>
        </p:spPr>
      </p:pic>
      <p:pic>
        <p:nvPicPr>
          <p:cNvPr id="7" name="Kuva 6" descr="Suomen luonto">
            <a:extLst>
              <a:ext uri="{FF2B5EF4-FFF2-40B4-BE49-F238E27FC236}">
                <a16:creationId xmlns:a16="http://schemas.microsoft.com/office/drawing/2014/main" id="{1242FF9E-E880-D901-107D-B5EAD53A22CC}"/>
              </a:ext>
            </a:extLst>
          </p:cNvPr>
          <p:cNvPicPr>
            <a:picLocks noChangeAspect="1"/>
          </p:cNvPicPr>
          <p:nvPr/>
        </p:nvPicPr>
        <p:blipFill>
          <a:blip r:embed="rId3"/>
          <a:stretch>
            <a:fillRect/>
          </a:stretch>
        </p:blipFill>
        <p:spPr>
          <a:xfrm>
            <a:off x="650240" y="1285240"/>
            <a:ext cx="4033520" cy="2733040"/>
          </a:xfrm>
          <a:prstGeom prst="rect">
            <a:avLst/>
          </a:prstGeom>
        </p:spPr>
      </p:pic>
    </p:spTree>
    <p:extLst>
      <p:ext uri="{BB962C8B-B14F-4D97-AF65-F5344CB8AC3E}">
        <p14:creationId xmlns:p14="http://schemas.microsoft.com/office/powerpoint/2010/main" val="211947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4D85B6A-FF18-4EFD-BD23-77FDE89EC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
            <a:ext cx="12188952" cy="6857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AAB596-4870-4D7C-9F51-06F1F7367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ABA6DF6-A212-782D-95DE-EF7EF72D8ADD}"/>
              </a:ext>
            </a:extLst>
          </p:cNvPr>
          <p:cNvSpPr>
            <a:spLocks noGrp="1"/>
          </p:cNvSpPr>
          <p:nvPr>
            <p:ph type="title"/>
          </p:nvPr>
        </p:nvSpPr>
        <p:spPr>
          <a:xfrm>
            <a:off x="754912" y="3651159"/>
            <a:ext cx="4401880" cy="2525803"/>
          </a:xfrm>
        </p:spPr>
        <p:txBody>
          <a:bodyPr vert="horz" lIns="91440" tIns="45720" rIns="91440" bIns="45720" rtlCol="0" anchor="ctr">
            <a:normAutofit/>
          </a:bodyPr>
          <a:lstStyle/>
          <a:p>
            <a:pPr algn="ctr"/>
            <a:r>
              <a:rPr lang="en-US" sz="4000" kern="1200">
                <a:solidFill>
                  <a:schemeClr val="tx1"/>
                </a:solidFill>
                <a:latin typeface="+mj-lt"/>
                <a:ea typeface="+mj-ea"/>
                <a:cs typeface="+mj-cs"/>
              </a:rPr>
              <a:t>Traditional Finnish dishes</a:t>
            </a:r>
          </a:p>
        </p:txBody>
      </p:sp>
      <p:pic>
        <p:nvPicPr>
          <p:cNvPr id="13" name="Kuva 12" descr="Perinteinen mämmi">
            <a:extLst>
              <a:ext uri="{FF2B5EF4-FFF2-40B4-BE49-F238E27FC236}">
                <a16:creationId xmlns:a16="http://schemas.microsoft.com/office/drawing/2014/main" id="{7882248F-CB6E-A0A6-90A1-5405FFBA8E81}"/>
              </a:ext>
            </a:extLst>
          </p:cNvPr>
          <p:cNvPicPr>
            <a:picLocks noChangeAspect="1"/>
          </p:cNvPicPr>
          <p:nvPr/>
        </p:nvPicPr>
        <p:blipFill>
          <a:blip r:embed="rId2"/>
          <a:srcRect t="2712" r="1" b="13657"/>
          <a:stretch>
            <a:fillRect/>
          </a:stretch>
        </p:blipFill>
        <p:spPr>
          <a:xfrm>
            <a:off x="1" y="10"/>
            <a:ext cx="4048364" cy="3385728"/>
          </a:xfrm>
          <a:custGeom>
            <a:avLst/>
            <a:gdLst/>
            <a:ahLst/>
            <a:cxnLst/>
            <a:rect l="l" t="t" r="r" b="b"/>
            <a:pathLst>
              <a:path w="4048364" h="3385738">
                <a:moveTo>
                  <a:pt x="0" y="0"/>
                </a:moveTo>
                <a:lnTo>
                  <a:pt x="4048364" y="0"/>
                </a:lnTo>
                <a:lnTo>
                  <a:pt x="4048364" y="3128862"/>
                </a:lnTo>
                <a:lnTo>
                  <a:pt x="4028354" y="3127605"/>
                </a:lnTo>
                <a:lnTo>
                  <a:pt x="4027052" y="3128074"/>
                </a:lnTo>
                <a:cubicBezTo>
                  <a:pt x="4021308" y="3129081"/>
                  <a:pt x="4017789" y="3128835"/>
                  <a:pt x="4015263" y="3128035"/>
                </a:cubicBezTo>
                <a:lnTo>
                  <a:pt x="4012855" y="3126647"/>
                </a:lnTo>
                <a:cubicBezTo>
                  <a:pt x="4010177" y="3126494"/>
                  <a:pt x="4007499" y="3126340"/>
                  <a:pt x="4004821" y="3126187"/>
                </a:cubicBezTo>
                <a:lnTo>
                  <a:pt x="3989141" y="3124118"/>
                </a:lnTo>
                <a:lnTo>
                  <a:pt x="3986071" y="3124823"/>
                </a:lnTo>
                <a:cubicBezTo>
                  <a:pt x="3978117" y="3124349"/>
                  <a:pt x="3970163" y="3123876"/>
                  <a:pt x="3962210" y="3123402"/>
                </a:cubicBezTo>
                <a:lnTo>
                  <a:pt x="3961815" y="3123900"/>
                </a:lnTo>
                <a:cubicBezTo>
                  <a:pt x="3960390" y="3124987"/>
                  <a:pt x="3958310" y="3125727"/>
                  <a:pt x="3954808" y="3125765"/>
                </a:cubicBezTo>
                <a:cubicBezTo>
                  <a:pt x="3959236" y="3133302"/>
                  <a:pt x="3952279" y="3128699"/>
                  <a:pt x="3941561" y="3128145"/>
                </a:cubicBezTo>
                <a:cubicBezTo>
                  <a:pt x="3946046" y="3139728"/>
                  <a:pt x="3916172" y="3133567"/>
                  <a:pt x="3910218" y="3140049"/>
                </a:cubicBezTo>
                <a:cubicBezTo>
                  <a:pt x="3902241" y="3139380"/>
                  <a:pt x="3893889" y="3138886"/>
                  <a:pt x="3885332" y="3138624"/>
                </a:cubicBezTo>
                <a:cubicBezTo>
                  <a:pt x="3883646" y="3138622"/>
                  <a:pt x="3881962" y="3138621"/>
                  <a:pt x="3880277" y="3138620"/>
                </a:cubicBezTo>
                <a:lnTo>
                  <a:pt x="3880157" y="3138737"/>
                </a:lnTo>
                <a:cubicBezTo>
                  <a:pt x="3879018" y="3138984"/>
                  <a:pt x="3877339" y="3139076"/>
                  <a:pt x="3874788" y="3138963"/>
                </a:cubicBezTo>
                <a:cubicBezTo>
                  <a:pt x="3873545" y="3138846"/>
                  <a:pt x="3872302" y="3138728"/>
                  <a:pt x="3871060" y="3138611"/>
                </a:cubicBezTo>
                <a:cubicBezTo>
                  <a:pt x="3867792" y="3138609"/>
                  <a:pt x="3864523" y="3138606"/>
                  <a:pt x="3861255" y="3138604"/>
                </a:cubicBezTo>
                <a:lnTo>
                  <a:pt x="3857750" y="3139376"/>
                </a:lnTo>
                <a:cubicBezTo>
                  <a:pt x="3846075" y="3144353"/>
                  <a:pt x="3854999" y="3159606"/>
                  <a:pt x="3830684" y="3154005"/>
                </a:cubicBezTo>
                <a:cubicBezTo>
                  <a:pt x="3806135" y="3158310"/>
                  <a:pt x="3796087" y="3168731"/>
                  <a:pt x="3769301" y="3167144"/>
                </a:cubicBezTo>
                <a:cubicBezTo>
                  <a:pt x="3746341" y="3171207"/>
                  <a:pt x="3728802" y="3177834"/>
                  <a:pt x="3707507" y="3178801"/>
                </a:cubicBezTo>
                <a:cubicBezTo>
                  <a:pt x="3701485" y="3182680"/>
                  <a:pt x="3694773" y="3184962"/>
                  <a:pt x="3684642" y="3182365"/>
                </a:cubicBezTo>
                <a:cubicBezTo>
                  <a:pt x="3664039" y="3187250"/>
                  <a:pt x="3662921" y="3193571"/>
                  <a:pt x="3646059" y="3191612"/>
                </a:cubicBezTo>
                <a:cubicBezTo>
                  <a:pt x="3640580" y="3202449"/>
                  <a:pt x="3637332" y="3199208"/>
                  <a:pt x="3629738" y="3197639"/>
                </a:cubicBezTo>
                <a:cubicBezTo>
                  <a:pt x="3629422" y="3197624"/>
                  <a:pt x="3629107" y="3197610"/>
                  <a:pt x="3628792" y="3197595"/>
                </a:cubicBezTo>
                <a:lnTo>
                  <a:pt x="3628083" y="3199132"/>
                </a:lnTo>
                <a:lnTo>
                  <a:pt x="3625096" y="3200289"/>
                </a:lnTo>
                <a:lnTo>
                  <a:pt x="3615459" y="3201481"/>
                </a:lnTo>
                <a:lnTo>
                  <a:pt x="3611591" y="3201604"/>
                </a:lnTo>
                <a:cubicBezTo>
                  <a:pt x="3609016" y="3201810"/>
                  <a:pt x="3607422" y="3202103"/>
                  <a:pt x="3606451" y="3202476"/>
                </a:cubicBezTo>
                <a:cubicBezTo>
                  <a:pt x="3606434" y="3202517"/>
                  <a:pt x="3606416" y="3202558"/>
                  <a:pt x="3606400" y="3202600"/>
                </a:cubicBezTo>
                <a:lnTo>
                  <a:pt x="3601432" y="3203215"/>
                </a:lnTo>
                <a:cubicBezTo>
                  <a:pt x="3592873" y="3204015"/>
                  <a:pt x="3584373" y="3204569"/>
                  <a:pt x="3576144" y="3204914"/>
                </a:cubicBezTo>
                <a:cubicBezTo>
                  <a:pt x="3574128" y="3211763"/>
                  <a:pt x="3541136" y="3209599"/>
                  <a:pt x="3552393" y="3219987"/>
                </a:cubicBezTo>
                <a:cubicBezTo>
                  <a:pt x="3541534" y="3220777"/>
                  <a:pt x="3531979" y="3217280"/>
                  <a:pt x="3540787" y="3223856"/>
                </a:cubicBezTo>
                <a:cubicBezTo>
                  <a:pt x="3537368" y="3224320"/>
                  <a:pt x="3535763" y="3225273"/>
                  <a:pt x="3535004" y="3226474"/>
                </a:cubicBezTo>
                <a:lnTo>
                  <a:pt x="3534913" y="3226993"/>
                </a:lnTo>
                <a:lnTo>
                  <a:pt x="3510631" y="3228569"/>
                </a:lnTo>
                <a:lnTo>
                  <a:pt x="3508032" y="3229611"/>
                </a:lnTo>
                <a:cubicBezTo>
                  <a:pt x="3502489" y="3229598"/>
                  <a:pt x="3496946" y="3217293"/>
                  <a:pt x="3491403" y="3217280"/>
                </a:cubicBezTo>
                <a:lnTo>
                  <a:pt x="3483240" y="3230123"/>
                </a:lnTo>
                <a:lnTo>
                  <a:pt x="3480053" y="3229107"/>
                </a:lnTo>
                <a:cubicBezTo>
                  <a:pt x="3477098" y="3228661"/>
                  <a:pt x="3473497" y="3228859"/>
                  <a:pt x="3468451" y="3230512"/>
                </a:cubicBezTo>
                <a:lnTo>
                  <a:pt x="3467451" y="3231115"/>
                </a:lnTo>
                <a:cubicBezTo>
                  <a:pt x="3463724" y="3230736"/>
                  <a:pt x="3465319" y="3225693"/>
                  <a:pt x="3446095" y="3228240"/>
                </a:cubicBezTo>
                <a:cubicBezTo>
                  <a:pt x="3420782" y="3241826"/>
                  <a:pt x="3385281" y="3239224"/>
                  <a:pt x="3352101" y="3246398"/>
                </a:cubicBezTo>
                <a:cubicBezTo>
                  <a:pt x="3308926" y="3245374"/>
                  <a:pt x="3300141" y="3236748"/>
                  <a:pt x="3271822" y="3247544"/>
                </a:cubicBezTo>
                <a:cubicBezTo>
                  <a:pt x="3258345" y="3251268"/>
                  <a:pt x="3238074" y="3249030"/>
                  <a:pt x="3203831" y="3257844"/>
                </a:cubicBezTo>
                <a:cubicBezTo>
                  <a:pt x="3171582" y="3264392"/>
                  <a:pt x="3141884" y="3266922"/>
                  <a:pt x="3112954" y="3273149"/>
                </a:cubicBezTo>
                <a:cubicBezTo>
                  <a:pt x="3078476" y="3279234"/>
                  <a:pt x="3086597" y="3279502"/>
                  <a:pt x="3066210" y="3283409"/>
                </a:cubicBezTo>
                <a:cubicBezTo>
                  <a:pt x="3062644" y="3284830"/>
                  <a:pt x="3028337" y="3292032"/>
                  <a:pt x="3025254" y="3293851"/>
                </a:cubicBezTo>
                <a:cubicBezTo>
                  <a:pt x="3006685" y="3298201"/>
                  <a:pt x="2983512" y="3305242"/>
                  <a:pt x="2954798" y="3309512"/>
                </a:cubicBezTo>
                <a:cubicBezTo>
                  <a:pt x="2932037" y="3306567"/>
                  <a:pt x="2909137" y="3323699"/>
                  <a:pt x="2880670" y="3319465"/>
                </a:cubicBezTo>
                <a:cubicBezTo>
                  <a:pt x="2870569" y="3318853"/>
                  <a:pt x="2841559" y="3322739"/>
                  <a:pt x="2837450" y="3326994"/>
                </a:cubicBezTo>
                <a:cubicBezTo>
                  <a:pt x="2831684" y="3328529"/>
                  <a:pt x="2824114" y="3328158"/>
                  <a:pt x="2822806" y="3332324"/>
                </a:cubicBezTo>
                <a:cubicBezTo>
                  <a:pt x="2819977" y="3337498"/>
                  <a:pt x="2796022" y="3333071"/>
                  <a:pt x="2801164" y="3338109"/>
                </a:cubicBezTo>
                <a:cubicBezTo>
                  <a:pt x="2784223" y="3335142"/>
                  <a:pt x="2776048" y="3346261"/>
                  <a:pt x="2764344" y="3350228"/>
                </a:cubicBezTo>
                <a:cubicBezTo>
                  <a:pt x="2757478" y="3348562"/>
                  <a:pt x="2751292" y="3350631"/>
                  <a:pt x="2743431" y="3353702"/>
                </a:cubicBezTo>
                <a:lnTo>
                  <a:pt x="2732627" y="3357764"/>
                </a:lnTo>
                <a:cubicBezTo>
                  <a:pt x="2730974" y="3357887"/>
                  <a:pt x="2729319" y="3358011"/>
                  <a:pt x="2727665" y="3358134"/>
                </a:cubicBezTo>
                <a:cubicBezTo>
                  <a:pt x="2718835" y="3359036"/>
                  <a:pt x="2689731" y="3362522"/>
                  <a:pt x="2679642" y="3363177"/>
                </a:cubicBezTo>
                <a:lnTo>
                  <a:pt x="2667138" y="3362068"/>
                </a:lnTo>
                <a:cubicBezTo>
                  <a:pt x="2663221" y="3362857"/>
                  <a:pt x="2659468" y="3367183"/>
                  <a:pt x="2656143" y="3367913"/>
                </a:cubicBezTo>
                <a:lnTo>
                  <a:pt x="2647194" y="3366448"/>
                </a:lnTo>
                <a:cubicBezTo>
                  <a:pt x="2648133" y="3370674"/>
                  <a:pt x="2637589" y="3367195"/>
                  <a:pt x="2629621" y="3367085"/>
                </a:cubicBezTo>
                <a:cubicBezTo>
                  <a:pt x="2613302" y="3367205"/>
                  <a:pt x="2596982" y="3367324"/>
                  <a:pt x="2580663" y="3367443"/>
                </a:cubicBezTo>
                <a:lnTo>
                  <a:pt x="2550440" y="3369943"/>
                </a:lnTo>
                <a:lnTo>
                  <a:pt x="2541181" y="3368444"/>
                </a:lnTo>
                <a:cubicBezTo>
                  <a:pt x="2521017" y="3368085"/>
                  <a:pt x="2498723" y="3374020"/>
                  <a:pt x="2484405" y="3369178"/>
                </a:cubicBezTo>
                <a:cubicBezTo>
                  <a:pt x="2478585" y="3368607"/>
                  <a:pt x="2473319" y="3368738"/>
                  <a:pt x="2468424" y="3369303"/>
                </a:cubicBezTo>
                <a:lnTo>
                  <a:pt x="2455357" y="3371902"/>
                </a:lnTo>
                <a:lnTo>
                  <a:pt x="2429477" y="3378972"/>
                </a:lnTo>
                <a:cubicBezTo>
                  <a:pt x="2428170" y="3366751"/>
                  <a:pt x="2368370" y="3383654"/>
                  <a:pt x="2374910" y="3372826"/>
                </a:cubicBezTo>
                <a:cubicBezTo>
                  <a:pt x="2351003" y="3375026"/>
                  <a:pt x="2328875" y="3353198"/>
                  <a:pt x="2305825" y="3364960"/>
                </a:cubicBezTo>
                <a:cubicBezTo>
                  <a:pt x="2269964" y="3363999"/>
                  <a:pt x="2218889" y="3367921"/>
                  <a:pt x="2183980" y="3367060"/>
                </a:cubicBezTo>
                <a:cubicBezTo>
                  <a:pt x="2190418" y="3372011"/>
                  <a:pt x="2159099" y="3370877"/>
                  <a:pt x="2155235" y="3370737"/>
                </a:cubicBezTo>
                <a:cubicBezTo>
                  <a:pt x="2131791" y="3368260"/>
                  <a:pt x="2111535" y="3369043"/>
                  <a:pt x="2071012" y="3365882"/>
                </a:cubicBezTo>
                <a:cubicBezTo>
                  <a:pt x="2035156" y="3367426"/>
                  <a:pt x="2003987" y="3359257"/>
                  <a:pt x="1970953" y="3368185"/>
                </a:cubicBezTo>
                <a:cubicBezTo>
                  <a:pt x="1968713" y="3366515"/>
                  <a:pt x="1965947" y="3365226"/>
                  <a:pt x="1962822" y="3364213"/>
                </a:cubicBezTo>
                <a:lnTo>
                  <a:pt x="1953120" y="3362020"/>
                </a:lnTo>
                <a:lnTo>
                  <a:pt x="1951768" y="3362436"/>
                </a:lnTo>
                <a:cubicBezTo>
                  <a:pt x="1945920" y="3363208"/>
                  <a:pt x="1942436" y="3362820"/>
                  <a:pt x="1940004" y="3361921"/>
                </a:cubicBezTo>
                <a:lnTo>
                  <a:pt x="1937753" y="3360440"/>
                </a:lnTo>
                <a:cubicBezTo>
                  <a:pt x="1935095" y="3360180"/>
                  <a:pt x="1932438" y="3359919"/>
                  <a:pt x="1929780" y="3359659"/>
                </a:cubicBezTo>
                <a:lnTo>
                  <a:pt x="1887540" y="3355160"/>
                </a:lnTo>
                <a:lnTo>
                  <a:pt x="1887093" y="3355641"/>
                </a:lnTo>
                <a:cubicBezTo>
                  <a:pt x="1885548" y="3356665"/>
                  <a:pt x="1883390" y="3357319"/>
                  <a:pt x="1879887" y="3357216"/>
                </a:cubicBezTo>
                <a:cubicBezTo>
                  <a:pt x="1883470" y="3364909"/>
                  <a:pt x="1877035" y="3360039"/>
                  <a:pt x="1866395" y="3359055"/>
                </a:cubicBezTo>
                <a:cubicBezTo>
                  <a:pt x="1869584" y="3370783"/>
                  <a:pt x="1840440" y="3363434"/>
                  <a:pt x="1833771" y="3369655"/>
                </a:cubicBezTo>
                <a:cubicBezTo>
                  <a:pt x="1825883" y="3368668"/>
                  <a:pt x="1817596" y="3367837"/>
                  <a:pt x="1809081" y="3367230"/>
                </a:cubicBezTo>
                <a:cubicBezTo>
                  <a:pt x="1807399" y="3367161"/>
                  <a:pt x="1805718" y="3367091"/>
                  <a:pt x="1804036" y="3367022"/>
                </a:cubicBezTo>
                <a:cubicBezTo>
                  <a:pt x="1803991" y="3367059"/>
                  <a:pt x="1803946" y="3367097"/>
                  <a:pt x="1803901" y="3367134"/>
                </a:cubicBezTo>
                <a:cubicBezTo>
                  <a:pt x="1802735" y="3367334"/>
                  <a:pt x="1801050" y="3367359"/>
                  <a:pt x="1798514" y="3367143"/>
                </a:cubicBezTo>
                <a:lnTo>
                  <a:pt x="1794832" y="3366642"/>
                </a:lnTo>
                <a:cubicBezTo>
                  <a:pt x="1791569" y="3366507"/>
                  <a:pt x="1788305" y="3366373"/>
                  <a:pt x="1785042" y="3366238"/>
                </a:cubicBezTo>
                <a:lnTo>
                  <a:pt x="1781456" y="3366865"/>
                </a:lnTo>
                <a:lnTo>
                  <a:pt x="1779723" y="3368220"/>
                </a:lnTo>
                <a:cubicBezTo>
                  <a:pt x="1779440" y="3368155"/>
                  <a:pt x="1779156" y="3368091"/>
                  <a:pt x="1778873" y="3368027"/>
                </a:cubicBezTo>
                <a:cubicBezTo>
                  <a:pt x="1772915" y="3365312"/>
                  <a:pt x="1772165" y="3361694"/>
                  <a:pt x="1759487" y="3371174"/>
                </a:cubicBezTo>
                <a:cubicBezTo>
                  <a:pt x="1745189" y="3366602"/>
                  <a:pt x="1739727" y="3372462"/>
                  <a:pt x="1717161" y="3373831"/>
                </a:cubicBezTo>
                <a:cubicBezTo>
                  <a:pt x="1709564" y="3369729"/>
                  <a:pt x="1701729" y="3370835"/>
                  <a:pt x="1693416" y="3373577"/>
                </a:cubicBezTo>
                <a:cubicBezTo>
                  <a:pt x="1672951" y="3371092"/>
                  <a:pt x="1652013" y="3374616"/>
                  <a:pt x="1627833" y="3374823"/>
                </a:cubicBezTo>
                <a:lnTo>
                  <a:pt x="1562462" y="3384313"/>
                </a:lnTo>
                <a:lnTo>
                  <a:pt x="1500041" y="3383500"/>
                </a:lnTo>
                <a:cubicBezTo>
                  <a:pt x="1492272" y="3381880"/>
                  <a:pt x="1484857" y="3380071"/>
                  <a:pt x="1477912" y="3378156"/>
                </a:cubicBezTo>
                <a:cubicBezTo>
                  <a:pt x="1467843" y="3383396"/>
                  <a:pt x="1444391" y="3372727"/>
                  <a:pt x="1440452" y="3384511"/>
                </a:cubicBezTo>
                <a:cubicBezTo>
                  <a:pt x="1430880" y="3382266"/>
                  <a:pt x="1427637" y="3376755"/>
                  <a:pt x="1426476" y="3384665"/>
                </a:cubicBezTo>
                <a:cubicBezTo>
                  <a:pt x="1423197" y="3384140"/>
                  <a:pt x="1420743" y="3384515"/>
                  <a:pt x="1418659" y="3385325"/>
                </a:cubicBezTo>
                <a:lnTo>
                  <a:pt x="1417944" y="3385738"/>
                </a:lnTo>
                <a:lnTo>
                  <a:pt x="1396764" y="3380560"/>
                </a:lnTo>
                <a:cubicBezTo>
                  <a:pt x="1395649" y="3380621"/>
                  <a:pt x="1394534" y="3380681"/>
                  <a:pt x="1393418" y="3380742"/>
                </a:cubicBezTo>
                <a:lnTo>
                  <a:pt x="1380294" y="3376255"/>
                </a:lnTo>
                <a:lnTo>
                  <a:pt x="1351459" y="3367829"/>
                </a:lnTo>
                <a:cubicBezTo>
                  <a:pt x="1349081" y="3366466"/>
                  <a:pt x="1319507" y="3359407"/>
                  <a:pt x="1318363" y="3357511"/>
                </a:cubicBezTo>
                <a:cubicBezTo>
                  <a:pt x="1281509" y="3362193"/>
                  <a:pt x="1312014" y="3347744"/>
                  <a:pt x="1276860" y="3344906"/>
                </a:cubicBezTo>
                <a:cubicBezTo>
                  <a:pt x="1253785" y="3356533"/>
                  <a:pt x="1256695" y="3340712"/>
                  <a:pt x="1204286" y="3337488"/>
                </a:cubicBezTo>
                <a:cubicBezTo>
                  <a:pt x="1177346" y="3330862"/>
                  <a:pt x="1162856" y="3334854"/>
                  <a:pt x="1123710" y="3321651"/>
                </a:cubicBezTo>
                <a:cubicBezTo>
                  <a:pt x="1085454" y="3316709"/>
                  <a:pt x="1005363" y="3310335"/>
                  <a:pt x="974748" y="3307837"/>
                </a:cubicBezTo>
                <a:cubicBezTo>
                  <a:pt x="945739" y="3316478"/>
                  <a:pt x="964147" y="3307413"/>
                  <a:pt x="940014" y="3306660"/>
                </a:cubicBezTo>
                <a:cubicBezTo>
                  <a:pt x="952701" y="3296927"/>
                  <a:pt x="908686" y="3309051"/>
                  <a:pt x="914712" y="3297017"/>
                </a:cubicBezTo>
                <a:cubicBezTo>
                  <a:pt x="910130" y="3297260"/>
                  <a:pt x="905499" y="3297876"/>
                  <a:pt x="900809" y="3298584"/>
                </a:cubicBezTo>
                <a:cubicBezTo>
                  <a:pt x="899990" y="3298705"/>
                  <a:pt x="899172" y="3298828"/>
                  <a:pt x="898353" y="3298949"/>
                </a:cubicBezTo>
                <a:lnTo>
                  <a:pt x="889782" y="3298355"/>
                </a:lnTo>
                <a:lnTo>
                  <a:pt x="885796" y="3300754"/>
                </a:lnTo>
                <a:lnTo>
                  <a:pt x="871773" y="3301699"/>
                </a:lnTo>
                <a:cubicBezTo>
                  <a:pt x="866761" y="3301657"/>
                  <a:pt x="861656" y="3301147"/>
                  <a:pt x="856438" y="3299888"/>
                </a:cubicBezTo>
                <a:cubicBezTo>
                  <a:pt x="842058" y="3291303"/>
                  <a:pt x="802729" y="3299624"/>
                  <a:pt x="785420" y="3288419"/>
                </a:cubicBezTo>
                <a:cubicBezTo>
                  <a:pt x="778178" y="3285195"/>
                  <a:pt x="750397" y="3280699"/>
                  <a:pt x="741879" y="3283188"/>
                </a:cubicBezTo>
                <a:cubicBezTo>
                  <a:pt x="735414" y="3282940"/>
                  <a:pt x="729876" y="3280596"/>
                  <a:pt x="723686" y="3283763"/>
                </a:cubicBezTo>
                <a:cubicBezTo>
                  <a:pt x="715044" y="3287372"/>
                  <a:pt x="701553" y="3277214"/>
                  <a:pt x="699393" y="3282843"/>
                </a:cubicBezTo>
                <a:cubicBezTo>
                  <a:pt x="672713" y="3280073"/>
                  <a:pt x="587034" y="3269505"/>
                  <a:pt x="563609" y="3267140"/>
                </a:cubicBezTo>
                <a:cubicBezTo>
                  <a:pt x="562182" y="3267737"/>
                  <a:pt x="560575" y="3268245"/>
                  <a:pt x="558841" y="3268647"/>
                </a:cubicBezTo>
                <a:cubicBezTo>
                  <a:pt x="548753" y="3270983"/>
                  <a:pt x="536540" y="3269324"/>
                  <a:pt x="531566" y="3264943"/>
                </a:cubicBezTo>
                <a:cubicBezTo>
                  <a:pt x="504471" y="3249476"/>
                  <a:pt x="472712" y="3245273"/>
                  <a:pt x="444697" y="3238795"/>
                </a:cubicBezTo>
                <a:cubicBezTo>
                  <a:pt x="412178" y="3232635"/>
                  <a:pt x="425904" y="3247936"/>
                  <a:pt x="391157" y="3231917"/>
                </a:cubicBezTo>
                <a:cubicBezTo>
                  <a:pt x="383742" y="3235456"/>
                  <a:pt x="378300" y="3234891"/>
                  <a:pt x="370757" y="3231601"/>
                </a:cubicBezTo>
                <a:cubicBezTo>
                  <a:pt x="354739" y="3228921"/>
                  <a:pt x="348695" y="3239635"/>
                  <a:pt x="336665" y="3230937"/>
                </a:cubicBezTo>
                <a:cubicBezTo>
                  <a:pt x="335690" y="3237020"/>
                  <a:pt x="304301" y="3228709"/>
                  <a:pt x="307742" y="3235671"/>
                </a:cubicBezTo>
                <a:cubicBezTo>
                  <a:pt x="293579" y="3239310"/>
                  <a:pt x="294219" y="3230068"/>
                  <a:pt x="280601" y="3233044"/>
                </a:cubicBezTo>
                <a:cubicBezTo>
                  <a:pt x="268012" y="3232391"/>
                  <a:pt x="291593" y="3227968"/>
                  <a:pt x="278749" y="3225671"/>
                </a:cubicBezTo>
                <a:cubicBezTo>
                  <a:pt x="262467" y="3223907"/>
                  <a:pt x="269675" y="3213530"/>
                  <a:pt x="248269" y="3225056"/>
                </a:cubicBezTo>
                <a:cubicBezTo>
                  <a:pt x="233782" y="3219511"/>
                  <a:pt x="226442" y="3225015"/>
                  <a:pt x="201544" y="3224865"/>
                </a:cubicBezTo>
                <a:lnTo>
                  <a:pt x="194948" y="3222950"/>
                </a:lnTo>
                <a:lnTo>
                  <a:pt x="186529" y="3228320"/>
                </a:lnTo>
                <a:cubicBezTo>
                  <a:pt x="181850" y="3230472"/>
                  <a:pt x="176241" y="3231774"/>
                  <a:pt x="168765" y="3231015"/>
                </a:cubicBezTo>
                <a:cubicBezTo>
                  <a:pt x="124081" y="3216459"/>
                  <a:pt x="165980" y="3240734"/>
                  <a:pt x="91518" y="3231445"/>
                </a:cubicBezTo>
                <a:cubicBezTo>
                  <a:pt x="87975" y="3229296"/>
                  <a:pt x="77991" y="3230542"/>
                  <a:pt x="77943" y="3233140"/>
                </a:cubicBezTo>
                <a:cubicBezTo>
                  <a:pt x="73437" y="3232021"/>
                  <a:pt x="63858" y="3226368"/>
                  <a:pt x="61120" y="3230347"/>
                </a:cubicBezTo>
                <a:cubicBezTo>
                  <a:pt x="48916" y="3229750"/>
                  <a:pt x="37022" y="3228445"/>
                  <a:pt x="25722" y="3226477"/>
                </a:cubicBezTo>
                <a:lnTo>
                  <a:pt x="2781" y="3220829"/>
                </a:lnTo>
                <a:lnTo>
                  <a:pt x="0" y="3222232"/>
                </a:lnTo>
                <a:close/>
              </a:path>
            </a:pathLst>
          </a:custGeom>
        </p:spPr>
      </p:pic>
      <p:pic>
        <p:nvPicPr>
          <p:cNvPr id="11" name="Kuva 10" descr="Karjalanpiirakat">
            <a:extLst>
              <a:ext uri="{FF2B5EF4-FFF2-40B4-BE49-F238E27FC236}">
                <a16:creationId xmlns:a16="http://schemas.microsoft.com/office/drawing/2014/main" id="{5C8EC981-A23B-7654-EDE9-D6BBF2FD621D}"/>
              </a:ext>
            </a:extLst>
          </p:cNvPr>
          <p:cNvPicPr>
            <a:picLocks noChangeAspect="1"/>
          </p:cNvPicPr>
          <p:nvPr/>
        </p:nvPicPr>
        <p:blipFill>
          <a:blip r:embed="rId3"/>
          <a:srcRect l="6973" r="5090" b="-4"/>
          <a:stretch>
            <a:fillRect/>
          </a:stretch>
        </p:blipFill>
        <p:spPr>
          <a:xfrm>
            <a:off x="4048364" y="10"/>
            <a:ext cx="4047893" cy="3130303"/>
          </a:xfrm>
          <a:custGeom>
            <a:avLst/>
            <a:gdLst/>
            <a:ahLst/>
            <a:cxnLst/>
            <a:rect l="l" t="t" r="r" b="b"/>
            <a:pathLst>
              <a:path w="4047893" h="3130313">
                <a:moveTo>
                  <a:pt x="0" y="0"/>
                </a:moveTo>
                <a:lnTo>
                  <a:pt x="4047893" y="0"/>
                </a:lnTo>
                <a:lnTo>
                  <a:pt x="4047893" y="2992525"/>
                </a:lnTo>
                <a:lnTo>
                  <a:pt x="4044945" y="2992586"/>
                </a:lnTo>
                <a:cubicBezTo>
                  <a:pt x="4013007" y="2983988"/>
                  <a:pt x="4029496" y="3002088"/>
                  <a:pt x="3993923" y="2999580"/>
                </a:cubicBezTo>
                <a:cubicBezTo>
                  <a:pt x="3953690" y="2999973"/>
                  <a:pt x="3925732" y="2991464"/>
                  <a:pt x="3899257" y="2991280"/>
                </a:cubicBezTo>
                <a:cubicBezTo>
                  <a:pt x="3886826" y="2992016"/>
                  <a:pt x="3796118" y="2992410"/>
                  <a:pt x="3803589" y="2988457"/>
                </a:cubicBezTo>
                <a:cubicBezTo>
                  <a:pt x="3771479" y="2987956"/>
                  <a:pt x="3724459" y="2987111"/>
                  <a:pt x="3706605" y="2988270"/>
                </a:cubicBezTo>
                <a:cubicBezTo>
                  <a:pt x="3703225" y="2988426"/>
                  <a:pt x="3699845" y="2995259"/>
                  <a:pt x="3696464" y="2995413"/>
                </a:cubicBezTo>
                <a:cubicBezTo>
                  <a:pt x="3673602" y="2986686"/>
                  <a:pt x="3685958" y="2988536"/>
                  <a:pt x="3662169" y="2987908"/>
                </a:cubicBezTo>
                <a:cubicBezTo>
                  <a:pt x="3644316" y="2989346"/>
                  <a:pt x="3656616" y="2981280"/>
                  <a:pt x="3638764" y="2982720"/>
                </a:cubicBezTo>
                <a:cubicBezTo>
                  <a:pt x="3602893" y="3008058"/>
                  <a:pt x="3578600" y="2986261"/>
                  <a:pt x="3530424" y="2996502"/>
                </a:cubicBezTo>
                <a:lnTo>
                  <a:pt x="3456483" y="2997177"/>
                </a:lnTo>
                <a:cubicBezTo>
                  <a:pt x="3450083" y="2997047"/>
                  <a:pt x="3443320" y="2998716"/>
                  <a:pt x="3439236" y="2995748"/>
                </a:cubicBezTo>
                <a:cubicBezTo>
                  <a:pt x="3425274" y="2994993"/>
                  <a:pt x="3393296" y="2993247"/>
                  <a:pt x="3372711" y="2992647"/>
                </a:cubicBezTo>
                <a:cubicBezTo>
                  <a:pt x="3352114" y="2993339"/>
                  <a:pt x="3350044" y="2997183"/>
                  <a:pt x="3326457" y="2999562"/>
                </a:cubicBezTo>
                <a:cubicBezTo>
                  <a:pt x="3268010" y="2985834"/>
                  <a:pt x="3302346" y="3004193"/>
                  <a:pt x="3274937" y="3010764"/>
                </a:cubicBezTo>
                <a:lnTo>
                  <a:pt x="3247552" y="3008692"/>
                </a:lnTo>
                <a:cubicBezTo>
                  <a:pt x="3239494" y="3005937"/>
                  <a:pt x="3224032" y="3005163"/>
                  <a:pt x="3216589" y="3008563"/>
                </a:cubicBezTo>
                <a:cubicBezTo>
                  <a:pt x="3181100" y="3020067"/>
                  <a:pt x="3210475" y="3004709"/>
                  <a:pt x="3179493" y="3008658"/>
                </a:cubicBezTo>
                <a:lnTo>
                  <a:pt x="3149112" y="3020078"/>
                </a:lnTo>
                <a:cubicBezTo>
                  <a:pt x="3138430" y="3019544"/>
                  <a:pt x="3127747" y="3019009"/>
                  <a:pt x="3117065" y="3018475"/>
                </a:cubicBezTo>
                <a:cubicBezTo>
                  <a:pt x="3100309" y="3015895"/>
                  <a:pt x="3095375" y="3026139"/>
                  <a:pt x="3085852" y="3024583"/>
                </a:cubicBezTo>
                <a:cubicBezTo>
                  <a:pt x="3083205" y="3019193"/>
                  <a:pt x="3077928" y="3019162"/>
                  <a:pt x="3068056" y="3021444"/>
                </a:cubicBezTo>
                <a:cubicBezTo>
                  <a:pt x="3067547" y="3021351"/>
                  <a:pt x="3067037" y="3021259"/>
                  <a:pt x="3066528" y="3021166"/>
                </a:cubicBezTo>
                <a:lnTo>
                  <a:pt x="3051628" y="3025475"/>
                </a:lnTo>
                <a:cubicBezTo>
                  <a:pt x="3054335" y="3020346"/>
                  <a:pt x="3000640" y="3019856"/>
                  <a:pt x="3008147" y="3014221"/>
                </a:cubicBezTo>
                <a:cubicBezTo>
                  <a:pt x="2996636" y="3010443"/>
                  <a:pt x="2991707" y="3018195"/>
                  <a:pt x="2980324" y="3014998"/>
                </a:cubicBezTo>
                <a:cubicBezTo>
                  <a:pt x="2967759" y="3014889"/>
                  <a:pt x="2987908" y="3019812"/>
                  <a:pt x="2974105" y="3021060"/>
                </a:cubicBezTo>
                <a:lnTo>
                  <a:pt x="2898967" y="3017706"/>
                </a:lnTo>
                <a:cubicBezTo>
                  <a:pt x="2889133" y="3021187"/>
                  <a:pt x="2880975" y="3020246"/>
                  <a:pt x="2872906" y="3017913"/>
                </a:cubicBezTo>
                <a:cubicBezTo>
                  <a:pt x="2849600" y="3020012"/>
                  <a:pt x="2847396" y="3018756"/>
                  <a:pt x="2821030" y="3018570"/>
                </a:cubicBezTo>
                <a:cubicBezTo>
                  <a:pt x="2792862" y="3023488"/>
                  <a:pt x="2758404" y="3014645"/>
                  <a:pt x="2730230" y="3014478"/>
                </a:cubicBezTo>
                <a:cubicBezTo>
                  <a:pt x="2702955" y="3023440"/>
                  <a:pt x="2711231" y="3004407"/>
                  <a:pt x="2687628" y="3005991"/>
                </a:cubicBezTo>
                <a:cubicBezTo>
                  <a:pt x="2649605" y="3014731"/>
                  <a:pt x="2688189" y="2999782"/>
                  <a:pt x="2628951" y="3004830"/>
                </a:cubicBezTo>
                <a:cubicBezTo>
                  <a:pt x="2625663" y="3006155"/>
                  <a:pt x="2618407" y="3015266"/>
                  <a:pt x="2619087" y="3013614"/>
                </a:cubicBezTo>
                <a:cubicBezTo>
                  <a:pt x="2606112" y="3014782"/>
                  <a:pt x="2568093" y="2997243"/>
                  <a:pt x="2549635" y="2999983"/>
                </a:cubicBezTo>
                <a:cubicBezTo>
                  <a:pt x="2513091" y="2997030"/>
                  <a:pt x="2495971" y="3005531"/>
                  <a:pt x="2469604" y="3005376"/>
                </a:cubicBezTo>
                <a:cubicBezTo>
                  <a:pt x="2460397" y="2976697"/>
                  <a:pt x="2420737" y="2997007"/>
                  <a:pt x="2366760" y="2987305"/>
                </a:cubicBezTo>
                <a:lnTo>
                  <a:pt x="2184478" y="2961828"/>
                </a:lnTo>
                <a:cubicBezTo>
                  <a:pt x="2115036" y="2937464"/>
                  <a:pt x="2031972" y="2970268"/>
                  <a:pt x="1991474" y="2962283"/>
                </a:cubicBezTo>
                <a:cubicBezTo>
                  <a:pt x="1975906" y="2972633"/>
                  <a:pt x="1961170" y="2963900"/>
                  <a:pt x="1941495" y="2969250"/>
                </a:cubicBezTo>
                <a:cubicBezTo>
                  <a:pt x="1896970" y="2975048"/>
                  <a:pt x="1881450" y="2995138"/>
                  <a:pt x="1822493" y="2993245"/>
                </a:cubicBezTo>
                <a:cubicBezTo>
                  <a:pt x="1799752" y="2992680"/>
                  <a:pt x="1701905" y="3006271"/>
                  <a:pt x="1648275" y="3026984"/>
                </a:cubicBezTo>
                <a:cubicBezTo>
                  <a:pt x="1616403" y="3033006"/>
                  <a:pt x="1600867" y="3023480"/>
                  <a:pt x="1591543" y="3039507"/>
                </a:cubicBezTo>
                <a:cubicBezTo>
                  <a:pt x="1575633" y="3031550"/>
                  <a:pt x="1526767" y="3047631"/>
                  <a:pt x="1510786" y="3050338"/>
                </a:cubicBezTo>
                <a:cubicBezTo>
                  <a:pt x="1497175" y="3045578"/>
                  <a:pt x="1491407" y="3051196"/>
                  <a:pt x="1479840" y="3053327"/>
                </a:cubicBezTo>
                <a:cubicBezTo>
                  <a:pt x="1474089" y="3050164"/>
                  <a:pt x="1464204" y="3051201"/>
                  <a:pt x="1461357" y="3055733"/>
                </a:cubicBezTo>
                <a:cubicBezTo>
                  <a:pt x="1467349" y="3065105"/>
                  <a:pt x="1432334" y="3063173"/>
                  <a:pt x="1430609" y="3070139"/>
                </a:cubicBezTo>
                <a:cubicBezTo>
                  <a:pt x="1410809" y="3073257"/>
                  <a:pt x="1323018" y="3072123"/>
                  <a:pt x="1309663" y="3084181"/>
                </a:cubicBezTo>
                <a:cubicBezTo>
                  <a:pt x="1269914" y="3092768"/>
                  <a:pt x="1209429" y="3080588"/>
                  <a:pt x="1192304" y="3082361"/>
                </a:cubicBezTo>
                <a:cubicBezTo>
                  <a:pt x="1184634" y="3081978"/>
                  <a:pt x="1176965" y="3081596"/>
                  <a:pt x="1169295" y="3081213"/>
                </a:cubicBezTo>
                <a:cubicBezTo>
                  <a:pt x="1168466" y="3081343"/>
                  <a:pt x="1167637" y="3081472"/>
                  <a:pt x="1166808" y="3081602"/>
                </a:cubicBezTo>
                <a:lnTo>
                  <a:pt x="1115657" y="3078399"/>
                </a:lnTo>
                <a:cubicBezTo>
                  <a:pt x="1085018" y="3091808"/>
                  <a:pt x="1079065" y="3095515"/>
                  <a:pt x="1042697" y="3099190"/>
                </a:cubicBezTo>
                <a:cubicBezTo>
                  <a:pt x="1032644" y="3098127"/>
                  <a:pt x="979772" y="3096610"/>
                  <a:pt x="977694" y="3101331"/>
                </a:cubicBezTo>
                <a:cubicBezTo>
                  <a:pt x="961202" y="3095237"/>
                  <a:pt x="940975" y="3100420"/>
                  <a:pt x="924689" y="3093967"/>
                </a:cubicBezTo>
                <a:lnTo>
                  <a:pt x="908550" y="3095950"/>
                </a:lnTo>
                <a:cubicBezTo>
                  <a:pt x="877246" y="3094415"/>
                  <a:pt x="882046" y="3103801"/>
                  <a:pt x="845329" y="3093766"/>
                </a:cubicBezTo>
                <a:cubicBezTo>
                  <a:pt x="837507" y="3090489"/>
                  <a:pt x="824678" y="3090903"/>
                  <a:pt x="816675" y="3094689"/>
                </a:cubicBezTo>
                <a:cubicBezTo>
                  <a:pt x="815297" y="3095340"/>
                  <a:pt x="814119" y="3096069"/>
                  <a:pt x="813174" y="3096853"/>
                </a:cubicBezTo>
                <a:cubicBezTo>
                  <a:pt x="790135" y="3089266"/>
                  <a:pt x="783048" y="3095936"/>
                  <a:pt x="771013" y="3090209"/>
                </a:cubicBezTo>
                <a:cubicBezTo>
                  <a:pt x="742645" y="3091492"/>
                  <a:pt x="725377" y="3101546"/>
                  <a:pt x="714380" y="3096594"/>
                </a:cubicBezTo>
                <a:cubicBezTo>
                  <a:pt x="693975" y="3099397"/>
                  <a:pt x="662383" y="3104717"/>
                  <a:pt x="648585" y="3107030"/>
                </a:cubicBezTo>
                <a:cubicBezTo>
                  <a:pt x="644887" y="3110964"/>
                  <a:pt x="637955" y="3109672"/>
                  <a:pt x="631605" y="3110477"/>
                </a:cubicBezTo>
                <a:cubicBezTo>
                  <a:pt x="625207" y="3114153"/>
                  <a:pt x="595514" y="3114423"/>
                  <a:pt x="586338" y="3112586"/>
                </a:cubicBezTo>
                <a:lnTo>
                  <a:pt x="557969" y="3117189"/>
                </a:lnTo>
                <a:cubicBezTo>
                  <a:pt x="508787" y="3109938"/>
                  <a:pt x="487300" y="3138257"/>
                  <a:pt x="448505" y="3111851"/>
                </a:cubicBezTo>
                <a:cubicBezTo>
                  <a:pt x="430568" y="3111958"/>
                  <a:pt x="443794" y="3120275"/>
                  <a:pt x="425858" y="3120382"/>
                </a:cubicBezTo>
                <a:cubicBezTo>
                  <a:pt x="402271" y="3123546"/>
                  <a:pt x="413517" y="3112174"/>
                  <a:pt x="391847" y="3124849"/>
                </a:cubicBezTo>
                <a:cubicBezTo>
                  <a:pt x="349157" y="3121702"/>
                  <a:pt x="326774" y="3134560"/>
                  <a:pt x="288285" y="3125383"/>
                </a:cubicBezTo>
                <a:cubicBezTo>
                  <a:pt x="295755" y="3130096"/>
                  <a:pt x="205047" y="3129625"/>
                  <a:pt x="192615" y="3128748"/>
                </a:cubicBezTo>
                <a:cubicBezTo>
                  <a:pt x="166142" y="3128967"/>
                  <a:pt x="138184" y="3127169"/>
                  <a:pt x="97952" y="3126700"/>
                </a:cubicBezTo>
                <a:cubicBezTo>
                  <a:pt x="62377" y="3129690"/>
                  <a:pt x="78866" y="3120054"/>
                  <a:pt x="46928" y="3130306"/>
                </a:cubicBezTo>
                <a:cubicBezTo>
                  <a:pt x="37098" y="3130381"/>
                  <a:pt x="21188" y="3129913"/>
                  <a:pt x="7323" y="3129322"/>
                </a:cubicBezTo>
                <a:lnTo>
                  <a:pt x="0" y="3128862"/>
                </a:lnTo>
                <a:close/>
              </a:path>
            </a:pathLst>
          </a:custGeom>
        </p:spPr>
      </p:pic>
      <p:pic>
        <p:nvPicPr>
          <p:cNvPr id="12" name="Kuva 11" descr="Hernekeitto savupotkalla">
            <a:extLst>
              <a:ext uri="{FF2B5EF4-FFF2-40B4-BE49-F238E27FC236}">
                <a16:creationId xmlns:a16="http://schemas.microsoft.com/office/drawing/2014/main" id="{43D4FFEA-E376-A448-AA6A-8C2C804AD9AB}"/>
              </a:ext>
            </a:extLst>
          </p:cNvPr>
          <p:cNvPicPr>
            <a:picLocks noChangeAspect="1"/>
          </p:cNvPicPr>
          <p:nvPr/>
        </p:nvPicPr>
        <p:blipFill>
          <a:blip r:embed="rId4"/>
          <a:srcRect l="4211" r="-4" b="-4"/>
          <a:stretch>
            <a:fillRect/>
          </a:stretch>
        </p:blipFill>
        <p:spPr>
          <a:xfrm>
            <a:off x="8096257" y="10"/>
            <a:ext cx="4095743" cy="3206832"/>
          </a:xfrm>
          <a:custGeom>
            <a:avLst/>
            <a:gdLst/>
            <a:ahLst/>
            <a:cxnLst/>
            <a:rect l="l" t="t" r="r" b="b"/>
            <a:pathLst>
              <a:path w="4095743" h="3206842">
                <a:moveTo>
                  <a:pt x="0" y="0"/>
                </a:moveTo>
                <a:lnTo>
                  <a:pt x="4095743" y="0"/>
                </a:lnTo>
                <a:lnTo>
                  <a:pt x="4095743" y="136523"/>
                </a:lnTo>
                <a:lnTo>
                  <a:pt x="4095743" y="1701208"/>
                </a:lnTo>
                <a:lnTo>
                  <a:pt x="4095743" y="3071014"/>
                </a:lnTo>
                <a:cubicBezTo>
                  <a:pt x="4095742" y="3071024"/>
                  <a:pt x="4095742" y="3071035"/>
                  <a:pt x="4095741" y="3071045"/>
                </a:cubicBezTo>
                <a:cubicBezTo>
                  <a:pt x="4095657" y="3071040"/>
                  <a:pt x="4095572" y="3071032"/>
                  <a:pt x="4095488" y="3071025"/>
                </a:cubicBezTo>
                <a:lnTo>
                  <a:pt x="4089562" y="3068518"/>
                </a:lnTo>
                <a:lnTo>
                  <a:pt x="4066621" y="3073254"/>
                </a:lnTo>
                <a:cubicBezTo>
                  <a:pt x="4055320" y="3074906"/>
                  <a:pt x="4043427" y="3076001"/>
                  <a:pt x="4031223" y="3076501"/>
                </a:cubicBezTo>
                <a:cubicBezTo>
                  <a:pt x="4028484" y="3073164"/>
                  <a:pt x="4018905" y="3077906"/>
                  <a:pt x="4014400" y="3078843"/>
                </a:cubicBezTo>
                <a:cubicBezTo>
                  <a:pt x="4014351" y="3076664"/>
                  <a:pt x="4004368" y="3075619"/>
                  <a:pt x="4000825" y="3077423"/>
                </a:cubicBezTo>
                <a:cubicBezTo>
                  <a:pt x="3926364" y="3085214"/>
                  <a:pt x="3968261" y="3064853"/>
                  <a:pt x="3923579" y="3077062"/>
                </a:cubicBezTo>
                <a:cubicBezTo>
                  <a:pt x="3916103" y="3077698"/>
                  <a:pt x="3910492" y="3076605"/>
                  <a:pt x="3905815" y="3074801"/>
                </a:cubicBezTo>
                <a:lnTo>
                  <a:pt x="3897396" y="3070297"/>
                </a:lnTo>
                <a:lnTo>
                  <a:pt x="3890800" y="3071903"/>
                </a:lnTo>
                <a:cubicBezTo>
                  <a:pt x="3865901" y="3072029"/>
                  <a:pt x="3858562" y="3067412"/>
                  <a:pt x="3844074" y="3072063"/>
                </a:cubicBezTo>
                <a:cubicBezTo>
                  <a:pt x="3822669" y="3062396"/>
                  <a:pt x="3829876" y="3071099"/>
                  <a:pt x="3813596" y="3072579"/>
                </a:cubicBezTo>
                <a:cubicBezTo>
                  <a:pt x="3800751" y="3074505"/>
                  <a:pt x="3824330" y="3078216"/>
                  <a:pt x="3811743" y="3078763"/>
                </a:cubicBezTo>
                <a:cubicBezTo>
                  <a:pt x="3798124" y="3076266"/>
                  <a:pt x="3798764" y="3084018"/>
                  <a:pt x="3784600" y="3080966"/>
                </a:cubicBezTo>
                <a:cubicBezTo>
                  <a:pt x="3788042" y="3075127"/>
                  <a:pt x="3756652" y="3082098"/>
                  <a:pt x="3755678" y="3076997"/>
                </a:cubicBezTo>
                <a:cubicBezTo>
                  <a:pt x="3743648" y="3084291"/>
                  <a:pt x="3737604" y="3075305"/>
                  <a:pt x="3721587" y="3077553"/>
                </a:cubicBezTo>
                <a:cubicBezTo>
                  <a:pt x="3714042" y="3080313"/>
                  <a:pt x="3708600" y="3080787"/>
                  <a:pt x="3701187" y="3077818"/>
                </a:cubicBezTo>
                <a:cubicBezTo>
                  <a:pt x="3666438" y="3091253"/>
                  <a:pt x="3680164" y="3078420"/>
                  <a:pt x="3647646" y="3083588"/>
                </a:cubicBezTo>
                <a:cubicBezTo>
                  <a:pt x="3619631" y="3089020"/>
                  <a:pt x="3587871" y="3092545"/>
                  <a:pt x="3560777" y="3105520"/>
                </a:cubicBezTo>
                <a:cubicBezTo>
                  <a:pt x="3555802" y="3109193"/>
                  <a:pt x="3543591" y="3110585"/>
                  <a:pt x="3533503" y="3108626"/>
                </a:cubicBezTo>
                <a:cubicBezTo>
                  <a:pt x="3531768" y="3108290"/>
                  <a:pt x="3530162" y="3107864"/>
                  <a:pt x="3528735" y="3107361"/>
                </a:cubicBezTo>
                <a:cubicBezTo>
                  <a:pt x="3505309" y="3109347"/>
                  <a:pt x="3419631" y="3118211"/>
                  <a:pt x="3392949" y="3120534"/>
                </a:cubicBezTo>
                <a:cubicBezTo>
                  <a:pt x="3390791" y="3115813"/>
                  <a:pt x="3377299" y="3124333"/>
                  <a:pt x="3368657" y="3121305"/>
                </a:cubicBezTo>
                <a:cubicBezTo>
                  <a:pt x="3362467" y="3118650"/>
                  <a:pt x="3356930" y="3120616"/>
                  <a:pt x="3350465" y="3120823"/>
                </a:cubicBezTo>
                <a:cubicBezTo>
                  <a:pt x="3341947" y="3118736"/>
                  <a:pt x="3314164" y="3122506"/>
                  <a:pt x="3306922" y="3125212"/>
                </a:cubicBezTo>
                <a:cubicBezTo>
                  <a:pt x="3289615" y="3134610"/>
                  <a:pt x="3250286" y="3127630"/>
                  <a:pt x="3235905" y="3134831"/>
                </a:cubicBezTo>
                <a:cubicBezTo>
                  <a:pt x="3230686" y="3135887"/>
                  <a:pt x="3225583" y="3136314"/>
                  <a:pt x="3220570" y="3136351"/>
                </a:cubicBezTo>
                <a:lnTo>
                  <a:pt x="3206547" y="3135559"/>
                </a:lnTo>
                <a:lnTo>
                  <a:pt x="3202562" y="3133546"/>
                </a:lnTo>
                <a:lnTo>
                  <a:pt x="3193989" y="3134044"/>
                </a:lnTo>
                <a:cubicBezTo>
                  <a:pt x="3193170" y="3133943"/>
                  <a:pt x="3192354" y="3133838"/>
                  <a:pt x="3191535" y="3133737"/>
                </a:cubicBezTo>
                <a:cubicBezTo>
                  <a:pt x="3186844" y="3133143"/>
                  <a:pt x="3182215" y="3132626"/>
                  <a:pt x="3177631" y="3132423"/>
                </a:cubicBezTo>
                <a:cubicBezTo>
                  <a:pt x="3183659" y="3142516"/>
                  <a:pt x="3139642" y="3132347"/>
                  <a:pt x="3152328" y="3140511"/>
                </a:cubicBezTo>
                <a:cubicBezTo>
                  <a:pt x="3128198" y="3141143"/>
                  <a:pt x="3146604" y="3148747"/>
                  <a:pt x="3117596" y="3141499"/>
                </a:cubicBezTo>
                <a:cubicBezTo>
                  <a:pt x="3086979" y="3143595"/>
                  <a:pt x="3006888" y="3148940"/>
                  <a:pt x="2968634" y="3153086"/>
                </a:cubicBezTo>
                <a:cubicBezTo>
                  <a:pt x="2929486" y="3164160"/>
                  <a:pt x="2914998" y="3160811"/>
                  <a:pt x="2888057" y="3166369"/>
                </a:cubicBezTo>
                <a:cubicBezTo>
                  <a:pt x="2835648" y="3169073"/>
                  <a:pt x="2838558" y="3182345"/>
                  <a:pt x="2815482" y="3172591"/>
                </a:cubicBezTo>
                <a:cubicBezTo>
                  <a:pt x="2780330" y="3174973"/>
                  <a:pt x="2810834" y="3187092"/>
                  <a:pt x="2773979" y="3183164"/>
                </a:cubicBezTo>
                <a:cubicBezTo>
                  <a:pt x="2772836" y="3184755"/>
                  <a:pt x="2747271" y="3200694"/>
                  <a:pt x="2744895" y="3201836"/>
                </a:cubicBezTo>
                <a:cubicBezTo>
                  <a:pt x="2729571" y="3202108"/>
                  <a:pt x="2714249" y="3202379"/>
                  <a:pt x="2698926" y="3202651"/>
                </a:cubicBezTo>
                <a:lnTo>
                  <a:pt x="2695579" y="3202498"/>
                </a:lnTo>
                <a:lnTo>
                  <a:pt x="2674400" y="3206842"/>
                </a:lnTo>
                <a:lnTo>
                  <a:pt x="2673684" y="3206495"/>
                </a:lnTo>
                <a:cubicBezTo>
                  <a:pt x="2671600" y="3205816"/>
                  <a:pt x="2669147" y="3205501"/>
                  <a:pt x="2665867" y="3205942"/>
                </a:cubicBezTo>
                <a:cubicBezTo>
                  <a:pt x="2655994" y="3204939"/>
                  <a:pt x="2626692" y="3200644"/>
                  <a:pt x="2614431" y="3200481"/>
                </a:cubicBezTo>
                <a:cubicBezTo>
                  <a:pt x="2607486" y="3202087"/>
                  <a:pt x="2600071" y="3203605"/>
                  <a:pt x="2592303" y="3204964"/>
                </a:cubicBezTo>
                <a:lnTo>
                  <a:pt x="2529882" y="3205645"/>
                </a:lnTo>
                <a:lnTo>
                  <a:pt x="2464509" y="3197687"/>
                </a:lnTo>
                <a:cubicBezTo>
                  <a:pt x="2440330" y="3197513"/>
                  <a:pt x="2419394" y="3194556"/>
                  <a:pt x="2398926" y="3196641"/>
                </a:cubicBezTo>
                <a:cubicBezTo>
                  <a:pt x="2390615" y="3194341"/>
                  <a:pt x="2382779" y="3200091"/>
                  <a:pt x="2375181" y="3203534"/>
                </a:cubicBezTo>
                <a:cubicBezTo>
                  <a:pt x="2352617" y="3202385"/>
                  <a:pt x="2347156" y="3190791"/>
                  <a:pt x="2332855" y="3194625"/>
                </a:cubicBezTo>
                <a:cubicBezTo>
                  <a:pt x="2320177" y="3186674"/>
                  <a:pt x="2319429" y="3189708"/>
                  <a:pt x="2313469" y="3191985"/>
                </a:cubicBezTo>
                <a:cubicBezTo>
                  <a:pt x="2313187" y="3192040"/>
                  <a:pt x="2312903" y="3192094"/>
                  <a:pt x="2312621" y="3192148"/>
                </a:cubicBezTo>
                <a:lnTo>
                  <a:pt x="2310886" y="3191011"/>
                </a:lnTo>
                <a:cubicBezTo>
                  <a:pt x="2309691" y="3190836"/>
                  <a:pt x="2308496" y="3190660"/>
                  <a:pt x="2307301" y="3190485"/>
                </a:cubicBezTo>
                <a:cubicBezTo>
                  <a:pt x="2304038" y="3190598"/>
                  <a:pt x="2300775" y="3190712"/>
                  <a:pt x="2297511" y="3190825"/>
                </a:cubicBezTo>
                <a:cubicBezTo>
                  <a:pt x="2296284" y="3190964"/>
                  <a:pt x="2295057" y="3191105"/>
                  <a:pt x="2293829" y="3191244"/>
                </a:cubicBezTo>
                <a:cubicBezTo>
                  <a:pt x="2291292" y="3191425"/>
                  <a:pt x="2289608" y="3191405"/>
                  <a:pt x="2288442" y="3191236"/>
                </a:cubicBezTo>
                <a:cubicBezTo>
                  <a:pt x="2288397" y="3191205"/>
                  <a:pt x="2288352" y="3191173"/>
                  <a:pt x="2288307" y="3191142"/>
                </a:cubicBezTo>
                <a:cubicBezTo>
                  <a:pt x="2286625" y="3191201"/>
                  <a:pt x="2292966" y="3181241"/>
                  <a:pt x="2291282" y="3181298"/>
                </a:cubicBezTo>
                <a:cubicBezTo>
                  <a:pt x="2282768" y="3181808"/>
                  <a:pt x="2266459" y="3192523"/>
                  <a:pt x="2258572" y="3193351"/>
                </a:cubicBezTo>
                <a:cubicBezTo>
                  <a:pt x="2251903" y="3188132"/>
                  <a:pt x="2222758" y="3194297"/>
                  <a:pt x="2225949" y="3184460"/>
                </a:cubicBezTo>
                <a:cubicBezTo>
                  <a:pt x="2215309" y="3185285"/>
                  <a:pt x="2208874" y="3189370"/>
                  <a:pt x="2212457" y="3182918"/>
                </a:cubicBezTo>
                <a:cubicBezTo>
                  <a:pt x="2208954" y="3183005"/>
                  <a:pt x="2206796" y="3182455"/>
                  <a:pt x="2205250" y="3181596"/>
                </a:cubicBezTo>
                <a:lnTo>
                  <a:pt x="2204802" y="3181191"/>
                </a:lnTo>
                <a:cubicBezTo>
                  <a:pt x="2196360" y="3181862"/>
                  <a:pt x="2165295" y="3184604"/>
                  <a:pt x="2154589" y="3185621"/>
                </a:cubicBezTo>
                <a:lnTo>
                  <a:pt x="2140577" y="3187296"/>
                </a:lnTo>
                <a:lnTo>
                  <a:pt x="2139223" y="3186946"/>
                </a:lnTo>
                <a:lnTo>
                  <a:pt x="2129522" y="3182108"/>
                </a:lnTo>
                <a:cubicBezTo>
                  <a:pt x="2126396" y="3182958"/>
                  <a:pt x="2123631" y="3190717"/>
                  <a:pt x="2121389" y="3192118"/>
                </a:cubicBezTo>
                <a:cubicBezTo>
                  <a:pt x="2088356" y="3184630"/>
                  <a:pt x="2057187" y="3191481"/>
                  <a:pt x="2021332" y="3190187"/>
                </a:cubicBezTo>
                <a:cubicBezTo>
                  <a:pt x="1980808" y="3192837"/>
                  <a:pt x="1960551" y="3192182"/>
                  <a:pt x="1937109" y="3194259"/>
                </a:cubicBezTo>
                <a:cubicBezTo>
                  <a:pt x="1933244" y="3194376"/>
                  <a:pt x="1901924" y="3195327"/>
                  <a:pt x="1908362" y="3191174"/>
                </a:cubicBezTo>
                <a:cubicBezTo>
                  <a:pt x="1873455" y="3191897"/>
                  <a:pt x="1822379" y="3188607"/>
                  <a:pt x="1786518" y="3189413"/>
                </a:cubicBezTo>
                <a:cubicBezTo>
                  <a:pt x="1763469" y="3179547"/>
                  <a:pt x="1741339" y="3197857"/>
                  <a:pt x="1717434" y="3196011"/>
                </a:cubicBezTo>
                <a:cubicBezTo>
                  <a:pt x="1723972" y="3205094"/>
                  <a:pt x="1664175" y="3190915"/>
                  <a:pt x="1662865" y="3201166"/>
                </a:cubicBezTo>
                <a:lnTo>
                  <a:pt x="1636987" y="3195235"/>
                </a:lnTo>
                <a:lnTo>
                  <a:pt x="1623920" y="3183037"/>
                </a:lnTo>
                <a:cubicBezTo>
                  <a:pt x="1619023" y="3182563"/>
                  <a:pt x="1613758" y="3192473"/>
                  <a:pt x="1607939" y="3192950"/>
                </a:cubicBezTo>
                <a:cubicBezTo>
                  <a:pt x="1593621" y="3197013"/>
                  <a:pt x="1571326" y="3192034"/>
                  <a:pt x="1551162" y="3192335"/>
                </a:cubicBezTo>
                <a:lnTo>
                  <a:pt x="1541903" y="3186915"/>
                </a:lnTo>
                <a:lnTo>
                  <a:pt x="1511680" y="3191495"/>
                </a:lnTo>
                <a:cubicBezTo>
                  <a:pt x="1489503" y="3191217"/>
                  <a:pt x="1467326" y="3190938"/>
                  <a:pt x="1445149" y="3190660"/>
                </a:cubicBezTo>
                <a:lnTo>
                  <a:pt x="1436200" y="3191890"/>
                </a:lnTo>
                <a:cubicBezTo>
                  <a:pt x="1432876" y="3191277"/>
                  <a:pt x="1429122" y="3201007"/>
                  <a:pt x="1425206" y="3200344"/>
                </a:cubicBezTo>
                <a:lnTo>
                  <a:pt x="1412701" y="3187919"/>
                </a:lnTo>
                <a:cubicBezTo>
                  <a:pt x="1402612" y="3187367"/>
                  <a:pt x="1373509" y="3184444"/>
                  <a:pt x="1364678" y="3183688"/>
                </a:cubicBezTo>
                <a:cubicBezTo>
                  <a:pt x="1363023" y="3183583"/>
                  <a:pt x="1361370" y="3183479"/>
                  <a:pt x="1359716" y="3183377"/>
                </a:cubicBezTo>
                <a:lnTo>
                  <a:pt x="1327998" y="3173718"/>
                </a:lnTo>
                <a:cubicBezTo>
                  <a:pt x="1303324" y="3168363"/>
                  <a:pt x="1243415" y="3156944"/>
                  <a:pt x="1211674" y="3151252"/>
                </a:cubicBezTo>
                <a:cubicBezTo>
                  <a:pt x="1183206" y="3154805"/>
                  <a:pt x="1160307" y="3140433"/>
                  <a:pt x="1137545" y="3142903"/>
                </a:cubicBezTo>
                <a:cubicBezTo>
                  <a:pt x="1108831" y="3139323"/>
                  <a:pt x="1085657" y="3133417"/>
                  <a:pt x="1067088" y="3129767"/>
                </a:cubicBezTo>
                <a:cubicBezTo>
                  <a:pt x="1064006" y="3128241"/>
                  <a:pt x="1029699" y="3122201"/>
                  <a:pt x="1026132" y="3121008"/>
                </a:cubicBezTo>
                <a:cubicBezTo>
                  <a:pt x="1005747" y="3117732"/>
                  <a:pt x="1013867" y="3117508"/>
                  <a:pt x="979389" y="3112403"/>
                </a:cubicBezTo>
                <a:cubicBezTo>
                  <a:pt x="950459" y="3107178"/>
                  <a:pt x="920762" y="3105056"/>
                  <a:pt x="888511" y="3099565"/>
                </a:cubicBezTo>
                <a:cubicBezTo>
                  <a:pt x="854269" y="3092172"/>
                  <a:pt x="833998" y="3094049"/>
                  <a:pt x="820520" y="3090926"/>
                </a:cubicBezTo>
                <a:cubicBezTo>
                  <a:pt x="792202" y="3081871"/>
                  <a:pt x="783417" y="3082958"/>
                  <a:pt x="740242" y="3083816"/>
                </a:cubicBezTo>
                <a:cubicBezTo>
                  <a:pt x="707061" y="3077800"/>
                  <a:pt x="671560" y="3086129"/>
                  <a:pt x="646247" y="3074734"/>
                </a:cubicBezTo>
                <a:cubicBezTo>
                  <a:pt x="642938" y="3075735"/>
                  <a:pt x="639394" y="3076369"/>
                  <a:pt x="635700" y="3076739"/>
                </a:cubicBezTo>
                <a:cubicBezTo>
                  <a:pt x="632097" y="3076874"/>
                  <a:pt x="628494" y="3077010"/>
                  <a:pt x="624891" y="3077145"/>
                </a:cubicBezTo>
                <a:lnTo>
                  <a:pt x="614671" y="3073567"/>
                </a:lnTo>
                <a:cubicBezTo>
                  <a:pt x="603428" y="3072991"/>
                  <a:pt x="568522" y="3074251"/>
                  <a:pt x="557430" y="3073687"/>
                </a:cubicBezTo>
                <a:lnTo>
                  <a:pt x="557338" y="3073252"/>
                </a:lnTo>
                <a:cubicBezTo>
                  <a:pt x="554424" y="3072272"/>
                  <a:pt x="546805" y="3070825"/>
                  <a:pt x="539949" y="3067812"/>
                </a:cubicBezTo>
                <a:cubicBezTo>
                  <a:pt x="528878" y="3064560"/>
                  <a:pt x="503526" y="3056658"/>
                  <a:pt x="490911" y="3053742"/>
                </a:cubicBezTo>
                <a:lnTo>
                  <a:pt x="468269" y="3040300"/>
                </a:lnTo>
                <a:lnTo>
                  <a:pt x="446284" y="3044010"/>
                </a:lnTo>
                <a:cubicBezTo>
                  <a:pt x="429421" y="3045653"/>
                  <a:pt x="428304" y="3040351"/>
                  <a:pt x="407700" y="3036255"/>
                </a:cubicBezTo>
                <a:cubicBezTo>
                  <a:pt x="397569" y="3038433"/>
                  <a:pt x="390857" y="3046536"/>
                  <a:pt x="384835" y="3043282"/>
                </a:cubicBezTo>
                <a:cubicBezTo>
                  <a:pt x="363540" y="3042472"/>
                  <a:pt x="346002" y="3026895"/>
                  <a:pt x="323041" y="3023486"/>
                </a:cubicBezTo>
                <a:cubicBezTo>
                  <a:pt x="296255" y="3024819"/>
                  <a:pt x="286207" y="3016076"/>
                  <a:pt x="261659" y="3012466"/>
                </a:cubicBezTo>
                <a:cubicBezTo>
                  <a:pt x="237343" y="3017165"/>
                  <a:pt x="246269" y="3004370"/>
                  <a:pt x="234593" y="3000196"/>
                </a:cubicBezTo>
                <a:lnTo>
                  <a:pt x="231087" y="2999548"/>
                </a:lnTo>
                <a:lnTo>
                  <a:pt x="182124" y="3000760"/>
                </a:lnTo>
                <a:cubicBezTo>
                  <a:pt x="176172" y="2995322"/>
                  <a:pt x="146296" y="3000490"/>
                  <a:pt x="150781" y="2990775"/>
                </a:cubicBezTo>
                <a:cubicBezTo>
                  <a:pt x="135014" y="2988838"/>
                  <a:pt x="99403" y="2989342"/>
                  <a:pt x="87521" y="2989133"/>
                </a:cubicBezTo>
                <a:cubicBezTo>
                  <a:pt x="84843" y="2989261"/>
                  <a:pt x="82166" y="2989390"/>
                  <a:pt x="79487" y="2989518"/>
                </a:cubicBezTo>
                <a:lnTo>
                  <a:pt x="77079" y="2990682"/>
                </a:lnTo>
                <a:cubicBezTo>
                  <a:pt x="74554" y="2991354"/>
                  <a:pt x="71035" y="2991559"/>
                  <a:pt x="65291" y="2990716"/>
                </a:cubicBezTo>
                <a:cubicBezTo>
                  <a:pt x="64857" y="2990584"/>
                  <a:pt x="64422" y="2990453"/>
                  <a:pt x="63989" y="2990321"/>
                </a:cubicBezTo>
                <a:cubicBezTo>
                  <a:pt x="62342" y="2990669"/>
                  <a:pt x="50523" y="2991267"/>
                  <a:pt x="36658" y="2991762"/>
                </a:cubicBezTo>
                <a:lnTo>
                  <a:pt x="0" y="2992525"/>
                </a:lnTo>
                <a:close/>
              </a:path>
            </a:pathLst>
          </a:custGeom>
        </p:spPr>
      </p:pic>
      <p:sp>
        <p:nvSpPr>
          <p:cNvPr id="3" name="Sisällön paikkamerkki 2">
            <a:extLst>
              <a:ext uri="{FF2B5EF4-FFF2-40B4-BE49-F238E27FC236}">
                <a16:creationId xmlns:a16="http://schemas.microsoft.com/office/drawing/2014/main" id="{2131CEB0-F3E1-49B4-A91C-ED5C8F1AE85A}"/>
              </a:ext>
            </a:extLst>
          </p:cNvPr>
          <p:cNvSpPr>
            <a:spLocks noGrp="1"/>
          </p:cNvSpPr>
          <p:nvPr>
            <p:ph sz="half" idx="1"/>
          </p:nvPr>
        </p:nvSpPr>
        <p:spPr>
          <a:xfrm>
            <a:off x="5690524" y="3651159"/>
            <a:ext cx="5734396" cy="2525803"/>
          </a:xfrm>
        </p:spPr>
        <p:txBody>
          <a:bodyPr vert="horz" lIns="91440" tIns="45720" rIns="91440" bIns="45720" rtlCol="0" anchor="ctr">
            <a:normAutofit/>
          </a:bodyPr>
          <a:lstStyle/>
          <a:p>
            <a:pPr marL="0" indent="0">
              <a:buNone/>
            </a:pPr>
            <a:r>
              <a:rPr lang="en-US" sz="2200" b="1"/>
              <a:t>For example traditional Finnish dishes are:</a:t>
            </a:r>
          </a:p>
          <a:p>
            <a:pPr marL="285750" indent="-285750"/>
            <a:r>
              <a:rPr lang="en-US" sz="1600" b="1" err="1"/>
              <a:t>Karjalanpiirakka</a:t>
            </a:r>
            <a:r>
              <a:rPr lang="en-US" sz="1600" b="1"/>
              <a:t> </a:t>
            </a:r>
            <a:r>
              <a:rPr lang="en-US" sz="1600"/>
              <a:t>is made of rye filled with rice porridge.</a:t>
            </a:r>
            <a:endParaRPr lang="fi-FI"/>
          </a:p>
          <a:p>
            <a:r>
              <a:rPr lang="en-US" sz="1600" b="1" err="1"/>
              <a:t>Hernekeitto</a:t>
            </a:r>
            <a:r>
              <a:rPr lang="en-US" sz="1600" b="1"/>
              <a:t> </a:t>
            </a:r>
            <a:r>
              <a:rPr lang="en-US" sz="1600"/>
              <a:t>is a thick soup made from dried peas and often added with pork. </a:t>
            </a:r>
          </a:p>
          <a:p>
            <a:r>
              <a:rPr lang="en-US" sz="1600" b="1" err="1"/>
              <a:t>Mämmi</a:t>
            </a:r>
            <a:r>
              <a:rPr lang="en-US" sz="1600" b="1"/>
              <a:t> </a:t>
            </a:r>
            <a:r>
              <a:rPr lang="en-US" sz="1600"/>
              <a:t>is Easter desert made of rye and flour. It' usually eaten with cream or milk and sugar.</a:t>
            </a:r>
          </a:p>
        </p:txBody>
      </p:sp>
    </p:spTree>
    <p:extLst>
      <p:ext uri="{BB962C8B-B14F-4D97-AF65-F5344CB8AC3E}">
        <p14:creationId xmlns:p14="http://schemas.microsoft.com/office/powerpoint/2010/main" val="171252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255060" y="5279511"/>
            <a:ext cx="9681882" cy="739880"/>
          </a:xfrm>
        </p:spPr>
        <p:txBody>
          <a:bodyPr vert="horz" lIns="91440" tIns="45720" rIns="91440" bIns="45720" rtlCol="0" anchor="b">
            <a:normAutofit/>
          </a:bodyPr>
          <a:lstStyle/>
          <a:p>
            <a:r>
              <a:rPr lang="en-US" sz="3600">
                <a:solidFill>
                  <a:schemeClr val="tx1">
                    <a:lumMod val="85000"/>
                    <a:lumOff val="15000"/>
                  </a:schemeClr>
                </a:solidFill>
              </a:rPr>
              <a:t>Welcome to Palokka School</a:t>
            </a:r>
          </a:p>
        </p:txBody>
      </p:sp>
      <p:pic>
        <p:nvPicPr>
          <p:cNvPr id="3" name="Picture 2">
            <a:extLst>
              <a:ext uri="{FF2B5EF4-FFF2-40B4-BE49-F238E27FC236}">
                <a16:creationId xmlns:a16="http://schemas.microsoft.com/office/drawing/2014/main" id="{3CECC1EC-F55E-B79C-2DC6-24D49ABAC62C}"/>
              </a:ext>
            </a:extLst>
          </p:cNvPr>
          <p:cNvPicPr>
            <a:picLocks noChangeAspect="1"/>
          </p:cNvPicPr>
          <p:nvPr/>
        </p:nvPicPr>
        <p:blipFill>
          <a:blip r:embed="rId2"/>
          <a:srcRect t="3930" b="18196"/>
          <a:stretch>
            <a:fillRect/>
          </a:stretch>
        </p:blipFill>
        <p:spPr>
          <a:xfrm>
            <a:off x="35739" y="11916"/>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782385677"/>
      </p:ext>
    </p:extLst>
  </p:cSld>
  <p:clrMapOvr>
    <a:masterClrMapping/>
  </p:clrMapOvr>
  <mc:AlternateContent xmlns:mc="http://schemas.openxmlformats.org/markup-compatibility/2006" xmlns:p14="http://schemas.microsoft.com/office/powerpoint/2010/main">
    <mc:Choice Requires="p14">
      <p:transition spd="slow" p14:dur="2000" advTm="8927"/>
    </mc:Choice>
    <mc:Fallback xmlns="">
      <p:transition spd="slow" advTm="892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278D95C7-7437-1A23-CDF7-FE9664CEF826}"/>
              </a:ext>
            </a:extLst>
          </p:cNvPr>
          <p:cNvPicPr>
            <a:picLocks noChangeAspect="1"/>
          </p:cNvPicPr>
          <p:nvPr/>
        </p:nvPicPr>
        <p:blipFill>
          <a:blip r:embed="rId2">
            <a:alphaModFix amt="50000"/>
          </a:blip>
          <a:srcRect t="37419" r="1" b="36566"/>
          <a:stretch>
            <a:fillRect/>
          </a:stretch>
        </p:blipFill>
        <p:spPr>
          <a:xfrm>
            <a:off x="20" y="1"/>
            <a:ext cx="12191980" cy="6857999"/>
          </a:xfrm>
          <a:prstGeom prst="rect">
            <a:avLst/>
          </a:prstGeom>
        </p:spPr>
      </p:pic>
      <p:sp>
        <p:nvSpPr>
          <p:cNvPr id="2" name="Otsikko 1">
            <a:extLst>
              <a:ext uri="{FF2B5EF4-FFF2-40B4-BE49-F238E27FC236}">
                <a16:creationId xmlns:a16="http://schemas.microsoft.com/office/drawing/2014/main" id="{184A1024-7C5E-2A43-B07A-3301BD16ED2C}"/>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a:solidFill>
                  <a:srgbClr val="FF0000"/>
                </a:solidFill>
                <a:highlight>
                  <a:srgbClr val="000000"/>
                </a:highlight>
              </a:rPr>
              <a:t>This is us</a:t>
            </a:r>
          </a:p>
        </p:txBody>
      </p:sp>
      <p:sp>
        <p:nvSpPr>
          <p:cNvPr id="3" name="Sisällön paikkamerkki 2">
            <a:extLst>
              <a:ext uri="{FF2B5EF4-FFF2-40B4-BE49-F238E27FC236}">
                <a16:creationId xmlns:a16="http://schemas.microsoft.com/office/drawing/2014/main" id="{797FB7C3-37D4-EA01-AB4F-D08F9AF595C2}"/>
              </a:ext>
            </a:extLst>
          </p:cNvPr>
          <p:cNvSpPr>
            <a:spLocks noGrp="1"/>
          </p:cNvSpPr>
          <p:nvPr>
            <p:ph idx="1"/>
          </p:nvPr>
        </p:nvSpPr>
        <p:spPr>
          <a:xfrm>
            <a:off x="1524000" y="4159404"/>
            <a:ext cx="9144000" cy="1098395"/>
          </a:xfrm>
        </p:spPr>
        <p:txBody>
          <a:bodyPr vert="horz" lIns="91440" tIns="45720" rIns="91440" bIns="45720" rtlCol="0">
            <a:normAutofit/>
          </a:bodyPr>
          <a:lstStyle/>
          <a:p>
            <a:pPr marL="0" indent="0" algn="ctr">
              <a:buNone/>
            </a:pPr>
            <a:r>
              <a:rPr lang="en-US" sz="2400">
                <a:solidFill>
                  <a:schemeClr val="tx1">
                    <a:lumMod val="65000"/>
                  </a:schemeClr>
                </a:solidFill>
              </a:rPr>
              <a:t>.</a:t>
            </a:r>
          </a:p>
        </p:txBody>
      </p:sp>
    </p:spTree>
    <p:extLst>
      <p:ext uri="{BB962C8B-B14F-4D97-AF65-F5344CB8AC3E}">
        <p14:creationId xmlns:p14="http://schemas.microsoft.com/office/powerpoint/2010/main" val="228406025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E05A738-F843-EAAB-2343-CB522F8E94CC}"/>
              </a:ext>
            </a:extLst>
          </p:cNvPr>
          <p:cNvPicPr>
            <a:picLocks noChangeAspect="1"/>
          </p:cNvPicPr>
          <p:nvPr/>
        </p:nvPicPr>
        <p:blipFill>
          <a:blip r:embed="rId2"/>
          <a:srcRect t="16048" r="2" b="21896"/>
          <a:stretch>
            <a:fillRect/>
          </a:stretch>
        </p:blipFill>
        <p:spPr>
          <a:xfrm>
            <a:off x="2522356" y="10"/>
            <a:ext cx="9669642" cy="6857990"/>
          </a:xfrm>
          <a:prstGeom prst="rect">
            <a:avLst/>
          </a:prstGeom>
        </p:spPr>
      </p:pic>
      <p:sp>
        <p:nvSpPr>
          <p:cNvPr id="2" name="Title 1">
            <a:extLst>
              <a:ext uri="{FF2B5EF4-FFF2-40B4-BE49-F238E27FC236}">
                <a16:creationId xmlns:a16="http://schemas.microsoft.com/office/drawing/2014/main" id="{96271D93-AF55-3629-4BD3-2CE854CEF8F7}"/>
              </a:ext>
            </a:extLst>
          </p:cNvPr>
          <p:cNvSpPr>
            <a:spLocks noGrp="1"/>
          </p:cNvSpPr>
          <p:nvPr>
            <p:ph type="title"/>
          </p:nvPr>
        </p:nvSpPr>
        <p:spPr>
          <a:xfrm>
            <a:off x="838200" y="365125"/>
            <a:ext cx="3822189" cy="1899912"/>
          </a:xfrm>
        </p:spPr>
        <p:txBody>
          <a:bodyPr>
            <a:normAutofit/>
          </a:bodyPr>
          <a:lstStyle/>
          <a:p>
            <a:r>
              <a:rPr lang="en-US" sz="4000"/>
              <a:t> </a:t>
            </a:r>
          </a:p>
        </p:txBody>
      </p:sp>
      <p:sp>
        <p:nvSpPr>
          <p:cNvPr id="3" name="Content Placeholder 2">
            <a:extLst>
              <a:ext uri="{FF2B5EF4-FFF2-40B4-BE49-F238E27FC236}">
                <a16:creationId xmlns:a16="http://schemas.microsoft.com/office/drawing/2014/main" id="{301F9C98-FFAF-5FAC-1C7E-D1B290671F36}"/>
              </a:ext>
            </a:extLst>
          </p:cNvPr>
          <p:cNvSpPr>
            <a:spLocks noGrp="1"/>
          </p:cNvSpPr>
          <p:nvPr>
            <p:ph idx="1"/>
          </p:nvPr>
        </p:nvSpPr>
        <p:spPr>
          <a:xfrm>
            <a:off x="838200" y="363863"/>
            <a:ext cx="3822189" cy="5813100"/>
          </a:xfrm>
        </p:spPr>
        <p:txBody>
          <a:bodyPr vert="horz" lIns="91440" tIns="45720" rIns="91440" bIns="45720" rtlCol="0" anchor="t">
            <a:noAutofit/>
          </a:bodyPr>
          <a:lstStyle/>
          <a:p>
            <a:pPr marL="0" indent="0">
              <a:buNone/>
            </a:pPr>
            <a:r>
              <a:rPr lang="fi-FI" sz="2400" err="1">
                <a:highlight>
                  <a:srgbClr val="C0C0C0"/>
                </a:highlight>
              </a:rPr>
              <a:t>We</a:t>
            </a:r>
            <a:r>
              <a:rPr lang="fi-FI" sz="2400">
                <a:highlight>
                  <a:srgbClr val="C0C0C0"/>
                </a:highlight>
              </a:rPr>
              <a:t> </a:t>
            </a:r>
            <a:r>
              <a:rPr lang="fi-FI" sz="2400" err="1">
                <a:highlight>
                  <a:srgbClr val="C0C0C0"/>
                </a:highlight>
              </a:rPr>
              <a:t>have</a:t>
            </a:r>
            <a:r>
              <a:rPr lang="fi-FI" sz="2400">
                <a:highlight>
                  <a:srgbClr val="C0C0C0"/>
                </a:highlight>
              </a:rPr>
              <a:t> a </a:t>
            </a:r>
            <a:r>
              <a:rPr lang="fi-FI" sz="2400" err="1">
                <a:highlight>
                  <a:srgbClr val="C0C0C0"/>
                </a:highlight>
              </a:rPr>
              <a:t>forest</a:t>
            </a:r>
            <a:r>
              <a:rPr lang="fi-FI" sz="2400">
                <a:highlight>
                  <a:srgbClr val="C0C0C0"/>
                </a:highlight>
              </a:rPr>
              <a:t> and a lake </a:t>
            </a:r>
            <a:endParaRPr lang="en-US" sz="2400">
              <a:highlight>
                <a:srgbClr val="C0C0C0"/>
              </a:highlight>
            </a:endParaRPr>
          </a:p>
          <a:p>
            <a:pPr marL="0" indent="0">
              <a:buNone/>
            </a:pPr>
            <a:r>
              <a:rPr lang="fi-FI" sz="2400" err="1">
                <a:highlight>
                  <a:srgbClr val="C0C0C0"/>
                </a:highlight>
              </a:rPr>
              <a:t>called</a:t>
            </a:r>
            <a:r>
              <a:rPr lang="fi-FI" sz="2400">
                <a:highlight>
                  <a:srgbClr val="C0C0C0"/>
                </a:highlight>
              </a:rPr>
              <a:t> </a:t>
            </a:r>
            <a:r>
              <a:rPr lang="fi-FI" sz="2400" err="1">
                <a:highlight>
                  <a:srgbClr val="C0C0C0"/>
                </a:highlight>
              </a:rPr>
              <a:t>Palokkajärvi</a:t>
            </a:r>
            <a:r>
              <a:rPr lang="fi-FI" sz="2400">
                <a:highlight>
                  <a:srgbClr val="C0C0C0"/>
                </a:highlight>
              </a:rPr>
              <a:t> </a:t>
            </a:r>
            <a:r>
              <a:rPr lang="fi-FI" sz="2400" err="1">
                <a:highlight>
                  <a:srgbClr val="C0C0C0"/>
                </a:highlight>
              </a:rPr>
              <a:t>near</a:t>
            </a:r>
            <a:r>
              <a:rPr lang="fi-FI" sz="2400">
                <a:highlight>
                  <a:srgbClr val="C0C0C0"/>
                </a:highlight>
              </a:rPr>
              <a:t> </a:t>
            </a:r>
            <a:r>
              <a:rPr lang="fi-FI" sz="2400" err="1">
                <a:highlight>
                  <a:srgbClr val="C0C0C0"/>
                </a:highlight>
              </a:rPr>
              <a:t>our</a:t>
            </a:r>
            <a:r>
              <a:rPr lang="fi-FI" sz="2400">
                <a:highlight>
                  <a:srgbClr val="C0C0C0"/>
                </a:highlight>
              </a:rPr>
              <a:t> </a:t>
            </a:r>
            <a:r>
              <a:rPr lang="fi-FI" sz="2400" err="1">
                <a:highlight>
                  <a:srgbClr val="C0C0C0"/>
                </a:highlight>
              </a:rPr>
              <a:t>school</a:t>
            </a:r>
            <a:r>
              <a:rPr lang="fi-FI" sz="2400">
                <a:highlight>
                  <a:srgbClr val="C0C0C0"/>
                </a:highlight>
              </a:rPr>
              <a:t>.</a:t>
            </a:r>
          </a:p>
          <a:p>
            <a:pPr marL="0" indent="0">
              <a:buNone/>
            </a:pPr>
            <a:endParaRPr lang="fi-FI" sz="2400">
              <a:highlight>
                <a:srgbClr val="C0C0C0"/>
              </a:highlight>
            </a:endParaRPr>
          </a:p>
          <a:p>
            <a:pPr marL="0" indent="0">
              <a:buNone/>
            </a:pPr>
            <a:r>
              <a:rPr lang="fi-FI" sz="2400">
                <a:highlight>
                  <a:srgbClr val="C0C0C0"/>
                </a:highlight>
              </a:rPr>
              <a:t>In </a:t>
            </a:r>
            <a:r>
              <a:rPr lang="fi-FI" sz="2400" err="1">
                <a:highlight>
                  <a:srgbClr val="C0C0C0"/>
                </a:highlight>
              </a:rPr>
              <a:t>winter</a:t>
            </a:r>
            <a:r>
              <a:rPr lang="fi-FI" sz="2400">
                <a:highlight>
                  <a:srgbClr val="C0C0C0"/>
                </a:highlight>
              </a:rPr>
              <a:t>, </a:t>
            </a:r>
            <a:r>
              <a:rPr lang="fi-FI" sz="2400" err="1">
                <a:highlight>
                  <a:srgbClr val="C0C0C0"/>
                </a:highlight>
              </a:rPr>
              <a:t>we</a:t>
            </a:r>
            <a:r>
              <a:rPr lang="fi-FI" sz="2400">
                <a:highlight>
                  <a:srgbClr val="C0C0C0"/>
                </a:highlight>
              </a:rPr>
              <a:t> go </a:t>
            </a:r>
            <a:r>
              <a:rPr lang="fi-FI" sz="2400" err="1">
                <a:highlight>
                  <a:srgbClr val="C0C0C0"/>
                </a:highlight>
              </a:rPr>
              <a:t>skiing</a:t>
            </a:r>
            <a:r>
              <a:rPr lang="fi-FI" sz="2400">
                <a:highlight>
                  <a:srgbClr val="C0C0C0"/>
                </a:highlight>
              </a:rPr>
              <a:t> </a:t>
            </a:r>
          </a:p>
          <a:p>
            <a:pPr marL="0" indent="0">
              <a:buNone/>
            </a:pPr>
            <a:r>
              <a:rPr lang="fi-FI" sz="2400">
                <a:highlight>
                  <a:srgbClr val="C0C0C0"/>
                </a:highlight>
              </a:rPr>
              <a:t>on </a:t>
            </a:r>
            <a:r>
              <a:rPr lang="fi-FI" sz="2400" err="1">
                <a:highlight>
                  <a:srgbClr val="C0C0C0"/>
                </a:highlight>
              </a:rPr>
              <a:t>the</a:t>
            </a:r>
            <a:r>
              <a:rPr lang="fi-FI" sz="2400">
                <a:highlight>
                  <a:srgbClr val="C0C0C0"/>
                </a:highlight>
              </a:rPr>
              <a:t> lake </a:t>
            </a:r>
            <a:r>
              <a:rPr lang="fi-FI" sz="2400" err="1">
                <a:highlight>
                  <a:srgbClr val="C0C0C0"/>
                </a:highlight>
              </a:rPr>
              <a:t>during</a:t>
            </a:r>
            <a:r>
              <a:rPr lang="fi-FI" sz="2400">
                <a:highlight>
                  <a:srgbClr val="C0C0C0"/>
                </a:highlight>
              </a:rPr>
              <a:t> PE </a:t>
            </a:r>
            <a:r>
              <a:rPr lang="fi-FI" sz="2400" err="1">
                <a:highlight>
                  <a:srgbClr val="C0C0C0"/>
                </a:highlight>
              </a:rPr>
              <a:t>lessons</a:t>
            </a:r>
            <a:r>
              <a:rPr lang="fi-FI" sz="2400">
                <a:highlight>
                  <a:srgbClr val="C0C0C0"/>
                </a:highlight>
              </a:rPr>
              <a:t>.</a:t>
            </a:r>
          </a:p>
          <a:p>
            <a:pPr marL="0" indent="0">
              <a:buNone/>
            </a:pPr>
            <a:endParaRPr lang="fi-FI" sz="2400">
              <a:highlight>
                <a:srgbClr val="C0C0C0"/>
              </a:highlight>
            </a:endParaRPr>
          </a:p>
          <a:p>
            <a:pPr marL="0" indent="0">
              <a:buNone/>
            </a:pPr>
            <a:r>
              <a:rPr lang="fi-FI" sz="2400" err="1">
                <a:highlight>
                  <a:srgbClr val="C0C0C0"/>
                </a:highlight>
              </a:rPr>
              <a:t>Sometimes</a:t>
            </a:r>
            <a:r>
              <a:rPr lang="fi-FI" sz="2400">
                <a:highlight>
                  <a:srgbClr val="C0C0C0"/>
                </a:highlight>
              </a:rPr>
              <a:t> </a:t>
            </a:r>
            <a:r>
              <a:rPr lang="fi-FI" sz="2400" err="1">
                <a:highlight>
                  <a:srgbClr val="C0C0C0"/>
                </a:highlight>
              </a:rPr>
              <a:t>we</a:t>
            </a:r>
            <a:r>
              <a:rPr lang="fi-FI" sz="2400">
                <a:highlight>
                  <a:srgbClr val="C0C0C0"/>
                </a:highlight>
              </a:rPr>
              <a:t> </a:t>
            </a:r>
            <a:r>
              <a:rPr lang="fi-FI" sz="2400" err="1">
                <a:highlight>
                  <a:srgbClr val="C0C0C0"/>
                </a:highlight>
              </a:rPr>
              <a:t>have</a:t>
            </a:r>
            <a:r>
              <a:rPr lang="fi-FI" sz="2400">
                <a:highlight>
                  <a:srgbClr val="C0C0C0"/>
                </a:highlight>
              </a:rPr>
              <a:t> PE </a:t>
            </a:r>
            <a:r>
              <a:rPr lang="fi-FI" sz="2400" err="1">
                <a:highlight>
                  <a:srgbClr val="C0C0C0"/>
                </a:highlight>
              </a:rPr>
              <a:t>lessons</a:t>
            </a:r>
            <a:r>
              <a:rPr lang="fi-FI" sz="2400">
                <a:highlight>
                  <a:srgbClr val="C0C0C0"/>
                </a:highlight>
              </a:rPr>
              <a:t> </a:t>
            </a:r>
            <a:endParaRPr lang="en-US" sz="2400">
              <a:highlight>
                <a:srgbClr val="C0C0C0"/>
              </a:highlight>
            </a:endParaRPr>
          </a:p>
          <a:p>
            <a:pPr marL="0" indent="0">
              <a:buNone/>
            </a:pPr>
            <a:r>
              <a:rPr lang="fi-FI" sz="2400">
                <a:highlight>
                  <a:srgbClr val="C0C0C0"/>
                </a:highlight>
              </a:rPr>
              <a:t>in </a:t>
            </a:r>
            <a:r>
              <a:rPr lang="fi-FI" sz="2400" err="1">
                <a:highlight>
                  <a:srgbClr val="C0C0C0"/>
                </a:highlight>
              </a:rPr>
              <a:t>the</a:t>
            </a:r>
            <a:r>
              <a:rPr lang="fi-FI" sz="2400">
                <a:highlight>
                  <a:srgbClr val="C0C0C0"/>
                </a:highlight>
              </a:rPr>
              <a:t> </a:t>
            </a:r>
            <a:r>
              <a:rPr lang="fi-FI" sz="2400" err="1">
                <a:highlight>
                  <a:srgbClr val="C0C0C0"/>
                </a:highlight>
              </a:rPr>
              <a:t>forest</a:t>
            </a:r>
            <a:r>
              <a:rPr lang="fi-FI" sz="2400">
                <a:highlight>
                  <a:srgbClr val="C0C0C0"/>
                </a:highlight>
              </a:rPr>
              <a:t>.</a:t>
            </a:r>
          </a:p>
          <a:p>
            <a:pPr marL="0" indent="0">
              <a:buNone/>
            </a:pPr>
            <a:endParaRPr lang="fi-FI" sz="2400">
              <a:highlight>
                <a:srgbClr val="C0C0C0"/>
              </a:highlight>
            </a:endParaRPr>
          </a:p>
          <a:p>
            <a:pPr marL="0" indent="0">
              <a:buNone/>
            </a:pPr>
            <a:r>
              <a:rPr lang="fi-FI" sz="2400">
                <a:highlight>
                  <a:srgbClr val="C0C0C0"/>
                </a:highlight>
              </a:rPr>
              <a:t> </a:t>
            </a:r>
            <a:r>
              <a:rPr lang="fi-FI" sz="2400" err="1">
                <a:highlight>
                  <a:srgbClr val="C0C0C0"/>
                </a:highlight>
              </a:rPr>
              <a:t>Students</a:t>
            </a:r>
            <a:r>
              <a:rPr lang="fi-FI" sz="2400">
                <a:highlight>
                  <a:srgbClr val="C0C0C0"/>
                </a:highlight>
              </a:rPr>
              <a:t> in </a:t>
            </a:r>
            <a:r>
              <a:rPr lang="fi-FI" sz="2400" err="1">
                <a:highlight>
                  <a:srgbClr val="C0C0C0"/>
                </a:highlight>
              </a:rPr>
              <a:t>grades</a:t>
            </a:r>
            <a:r>
              <a:rPr lang="fi-FI" sz="2400">
                <a:highlight>
                  <a:srgbClr val="C0C0C0"/>
                </a:highlight>
              </a:rPr>
              <a:t> 1–6 </a:t>
            </a:r>
            <a:r>
              <a:rPr lang="fi-FI" sz="2400" err="1">
                <a:highlight>
                  <a:srgbClr val="C0C0C0"/>
                </a:highlight>
              </a:rPr>
              <a:t>also</a:t>
            </a:r>
            <a:r>
              <a:rPr lang="fi-FI" sz="2400">
                <a:highlight>
                  <a:srgbClr val="C0C0C0"/>
                </a:highlight>
              </a:rPr>
              <a:t> </a:t>
            </a:r>
            <a:r>
              <a:rPr lang="fi-FI" sz="2400" err="1">
                <a:highlight>
                  <a:srgbClr val="C0C0C0"/>
                </a:highlight>
              </a:rPr>
              <a:t>sometimes</a:t>
            </a:r>
            <a:r>
              <a:rPr lang="fi-FI" sz="2400">
                <a:highlight>
                  <a:srgbClr val="C0C0C0"/>
                </a:highlight>
              </a:rPr>
              <a:t> </a:t>
            </a:r>
            <a:r>
              <a:rPr lang="fi-FI" sz="2400" err="1">
                <a:highlight>
                  <a:srgbClr val="C0C0C0"/>
                </a:highlight>
              </a:rPr>
              <a:t>have</a:t>
            </a:r>
            <a:r>
              <a:rPr lang="fi-FI" sz="2400">
                <a:highlight>
                  <a:srgbClr val="C0C0C0"/>
                </a:highlight>
              </a:rPr>
              <a:t> science </a:t>
            </a:r>
            <a:r>
              <a:rPr lang="fi-FI" sz="2400" err="1">
                <a:highlight>
                  <a:srgbClr val="C0C0C0"/>
                </a:highlight>
              </a:rPr>
              <a:t>lessons</a:t>
            </a:r>
            <a:r>
              <a:rPr lang="fi-FI" sz="2400">
                <a:highlight>
                  <a:srgbClr val="C0C0C0"/>
                </a:highlight>
              </a:rPr>
              <a:t> </a:t>
            </a:r>
            <a:r>
              <a:rPr lang="fi-FI" sz="2400" err="1">
                <a:highlight>
                  <a:srgbClr val="C0C0C0"/>
                </a:highlight>
              </a:rPr>
              <a:t>there</a:t>
            </a:r>
            <a:r>
              <a:rPr lang="fi-FI" sz="2400">
                <a:highlight>
                  <a:srgbClr val="C0C0C0"/>
                </a:highlight>
              </a:rPr>
              <a:t>.</a:t>
            </a:r>
            <a:endParaRPr lang="en-US" sz="2400">
              <a:highlight>
                <a:srgbClr val="C0C0C0"/>
              </a:highlight>
            </a:endParaRPr>
          </a:p>
          <a:p>
            <a:pPr marL="0" indent="0">
              <a:buNone/>
            </a:pPr>
            <a:endParaRPr lang="en-US" sz="1700">
              <a:highlight>
                <a:srgbClr val="C0C0C0"/>
              </a:highlight>
            </a:endParaRPr>
          </a:p>
          <a:p>
            <a:pPr>
              <a:buFont typeface="Calibri,Sans-Serif" panose="020B0604020202020204" pitchFamily="34" charset="0"/>
              <a:buChar char="-"/>
            </a:pPr>
            <a:endParaRPr lang="fi-FI" sz="1700">
              <a:highlight>
                <a:srgbClr val="C0C0C0"/>
              </a:highlight>
            </a:endParaRPr>
          </a:p>
          <a:p>
            <a:endParaRPr lang="en-US" sz="1700">
              <a:highlight>
                <a:srgbClr val="C0C0C0"/>
              </a:highlight>
            </a:endParaRPr>
          </a:p>
        </p:txBody>
      </p:sp>
    </p:spTree>
    <p:extLst>
      <p:ext uri="{BB962C8B-B14F-4D97-AF65-F5344CB8AC3E}">
        <p14:creationId xmlns:p14="http://schemas.microsoft.com/office/powerpoint/2010/main" val="1164960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7CABE18-EC74-4AA2-5047-9135C3D01E24}"/>
              </a:ext>
            </a:extLst>
          </p:cNvPr>
          <p:cNvPicPr>
            <a:picLocks noChangeAspect="1"/>
          </p:cNvPicPr>
          <p:nvPr/>
        </p:nvPicPr>
        <p:blipFill>
          <a:blip r:embed="rId2"/>
          <a:srcRect t="39140" r="-3" b="2944"/>
          <a:stretch>
            <a:fillRect/>
          </a:stretch>
        </p:blipFill>
        <p:spPr>
          <a:xfrm>
            <a:off x="2"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7" name="Kuva 6">
            <a:extLst>
              <a:ext uri="{FF2B5EF4-FFF2-40B4-BE49-F238E27FC236}">
                <a16:creationId xmlns:a16="http://schemas.microsoft.com/office/drawing/2014/main" id="{B1109077-D447-FBD9-FC64-7B0EAACA1F1F}"/>
              </a:ext>
            </a:extLst>
          </p:cNvPr>
          <p:cNvPicPr>
            <a:picLocks noChangeAspect="1"/>
          </p:cNvPicPr>
          <p:nvPr/>
        </p:nvPicPr>
        <p:blipFill>
          <a:blip r:embed="rId3"/>
          <a:srcRect t="33592" b="24278"/>
          <a:stretch>
            <a:fillRect/>
          </a:stretch>
        </p:blipFill>
        <p:spPr>
          <a:xfrm>
            <a:off x="7381876" y="10"/>
            <a:ext cx="4810125" cy="250182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5" name="Kuva 4">
            <a:extLst>
              <a:ext uri="{FF2B5EF4-FFF2-40B4-BE49-F238E27FC236}">
                <a16:creationId xmlns:a16="http://schemas.microsoft.com/office/drawing/2014/main" id="{48CC96F3-F005-13F6-0DD9-E26C7CED72B3}"/>
              </a:ext>
            </a:extLst>
          </p:cNvPr>
          <p:cNvPicPr>
            <a:picLocks noChangeAspect="1"/>
          </p:cNvPicPr>
          <p:nvPr/>
        </p:nvPicPr>
        <p:blipFill>
          <a:blip r:embed="rId4"/>
          <a:srcRect t="11522" r="-3" b="37554"/>
          <a:stretch>
            <a:fillRect/>
          </a:stretch>
        </p:blipFill>
        <p:spPr>
          <a:xfrm>
            <a:off x="4675537" y="-6235"/>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8" name="Kuva 7">
            <a:extLst>
              <a:ext uri="{FF2B5EF4-FFF2-40B4-BE49-F238E27FC236}">
                <a16:creationId xmlns:a16="http://schemas.microsoft.com/office/drawing/2014/main" id="{4EDF7A47-6AC2-8346-B21B-2A00831C8065}"/>
              </a:ext>
            </a:extLst>
          </p:cNvPr>
          <p:cNvPicPr>
            <a:picLocks noChangeAspect="1"/>
          </p:cNvPicPr>
          <p:nvPr/>
        </p:nvPicPr>
        <p:blipFill>
          <a:blip r:embed="rId5"/>
          <a:srcRect t="25405" r="2" b="28560"/>
          <a:stretch>
            <a:fillRect/>
          </a:stretch>
        </p:blipFill>
        <p:spPr>
          <a:xfrm>
            <a:off x="5353049" y="2660089"/>
            <a:ext cx="6838950" cy="4197911"/>
          </a:xfrm>
          <a:custGeom>
            <a:avLst/>
            <a:gdLst/>
            <a:ahLst/>
            <a:cxnLst/>
            <a:rect l="l" t="t" r="r" b="b"/>
            <a:pathLst>
              <a:path w="6838950" h="4197911">
                <a:moveTo>
                  <a:pt x="1945141" y="0"/>
                </a:moveTo>
                <a:lnTo>
                  <a:pt x="1951364" y="0"/>
                </a:lnTo>
                <a:lnTo>
                  <a:pt x="3141155" y="0"/>
                </a:lnTo>
                <a:lnTo>
                  <a:pt x="4791200" y="0"/>
                </a:lnTo>
                <a:lnTo>
                  <a:pt x="6838950" y="0"/>
                </a:lnTo>
                <a:lnTo>
                  <a:pt x="6838950" y="4197911"/>
                </a:lnTo>
                <a:lnTo>
                  <a:pt x="0" y="4197911"/>
                </a:lnTo>
                <a:close/>
              </a:path>
            </a:pathLst>
          </a:custGeom>
        </p:spPr>
      </p:pic>
      <p:sp>
        <p:nvSpPr>
          <p:cNvPr id="2" name="Otsikko 1">
            <a:extLst>
              <a:ext uri="{FF2B5EF4-FFF2-40B4-BE49-F238E27FC236}">
                <a16:creationId xmlns:a16="http://schemas.microsoft.com/office/drawing/2014/main" id="{94CA6C78-20B3-5B37-8B9C-EA89958A4AD2}"/>
              </a:ext>
            </a:extLst>
          </p:cNvPr>
          <p:cNvSpPr>
            <a:spLocks noGrp="1"/>
          </p:cNvSpPr>
          <p:nvPr>
            <p:ph type="title"/>
          </p:nvPr>
        </p:nvSpPr>
        <p:spPr>
          <a:xfrm>
            <a:off x="682388" y="3098042"/>
            <a:ext cx="5308979" cy="852985"/>
          </a:xfrm>
        </p:spPr>
        <p:txBody>
          <a:bodyPr>
            <a:normAutofit/>
          </a:bodyPr>
          <a:lstStyle/>
          <a:p>
            <a:endParaRPr lang="fi-FI" sz="3600">
              <a:solidFill>
                <a:srgbClr val="FFFFFF"/>
              </a:solidFill>
            </a:endParaRPr>
          </a:p>
        </p:txBody>
      </p:sp>
      <p:sp>
        <p:nvSpPr>
          <p:cNvPr id="3" name="Sisällön paikkamerkki 2">
            <a:extLst>
              <a:ext uri="{FF2B5EF4-FFF2-40B4-BE49-F238E27FC236}">
                <a16:creationId xmlns:a16="http://schemas.microsoft.com/office/drawing/2014/main" id="{F413CA9B-BBFF-C357-0C11-83A6A0408D82}"/>
              </a:ext>
            </a:extLst>
          </p:cNvPr>
          <p:cNvSpPr>
            <a:spLocks noGrp="1"/>
          </p:cNvSpPr>
          <p:nvPr>
            <p:ph idx="1"/>
          </p:nvPr>
        </p:nvSpPr>
        <p:spPr>
          <a:xfrm>
            <a:off x="682388" y="3951027"/>
            <a:ext cx="4746863" cy="2130364"/>
          </a:xfrm>
        </p:spPr>
        <p:txBody>
          <a:bodyPr vert="horz" lIns="91440" tIns="45720" rIns="91440" bIns="45720" rtlCol="0" anchor="ctr">
            <a:noAutofit/>
          </a:bodyPr>
          <a:lstStyle/>
          <a:p>
            <a:pPr marL="0" indent="0">
              <a:buNone/>
            </a:pPr>
            <a:endParaRPr lang="fi-FI" sz="1600">
              <a:solidFill>
                <a:srgbClr val="FFFFFF"/>
              </a:solidFill>
            </a:endParaRPr>
          </a:p>
          <a:p>
            <a:pPr>
              <a:buFont typeface="Calibri,Sans-Serif" panose="020B0604020202020204" pitchFamily="34" charset="0"/>
              <a:buChar char="-"/>
            </a:pPr>
            <a:r>
              <a:rPr lang="fi-FI" sz="2000" err="1">
                <a:solidFill>
                  <a:srgbClr val="FFFFFF"/>
                </a:solidFill>
              </a:rPr>
              <a:t>We</a:t>
            </a:r>
            <a:r>
              <a:rPr lang="fi-FI" sz="2000">
                <a:solidFill>
                  <a:srgbClr val="FFFFFF"/>
                </a:solidFill>
              </a:rPr>
              <a:t> </a:t>
            </a:r>
            <a:r>
              <a:rPr lang="fi-FI" sz="2000" err="1">
                <a:solidFill>
                  <a:srgbClr val="FFFFFF"/>
                </a:solidFill>
              </a:rPr>
              <a:t>have</a:t>
            </a:r>
            <a:r>
              <a:rPr lang="fi-FI" sz="2000">
                <a:solidFill>
                  <a:srgbClr val="FFFFFF"/>
                </a:solidFill>
              </a:rPr>
              <a:t> a </a:t>
            </a:r>
            <a:r>
              <a:rPr lang="fi-FI" sz="2000" err="1">
                <a:solidFill>
                  <a:srgbClr val="FFFFFF"/>
                </a:solidFill>
              </a:rPr>
              <a:t>playground</a:t>
            </a:r>
            <a:r>
              <a:rPr lang="fi-FI" sz="2000">
                <a:solidFill>
                  <a:srgbClr val="FFFFFF"/>
                </a:solidFill>
              </a:rPr>
              <a:t> in </a:t>
            </a:r>
            <a:r>
              <a:rPr lang="fi-FI" sz="2000" err="1">
                <a:solidFill>
                  <a:srgbClr val="FFFFFF"/>
                </a:solidFill>
              </a:rPr>
              <a:t>the</a:t>
            </a:r>
            <a:r>
              <a:rPr lang="fi-FI" sz="2000">
                <a:solidFill>
                  <a:srgbClr val="FFFFFF"/>
                </a:solidFill>
              </a:rPr>
              <a:t> </a:t>
            </a:r>
            <a:r>
              <a:rPr lang="fi-FI" sz="2000" err="1">
                <a:solidFill>
                  <a:srgbClr val="FFFFFF"/>
                </a:solidFill>
              </a:rPr>
              <a:t>school</a:t>
            </a:r>
            <a:r>
              <a:rPr lang="fi-FI" sz="2000">
                <a:solidFill>
                  <a:srgbClr val="FFFFFF"/>
                </a:solidFill>
              </a:rPr>
              <a:t> </a:t>
            </a:r>
            <a:r>
              <a:rPr lang="fi-FI" sz="2000" err="1">
                <a:solidFill>
                  <a:srgbClr val="FFFFFF"/>
                </a:solidFill>
              </a:rPr>
              <a:t>yard</a:t>
            </a:r>
            <a:r>
              <a:rPr lang="fi-FI" sz="2000">
                <a:solidFill>
                  <a:srgbClr val="FFFFFF"/>
                </a:solidFill>
              </a:rPr>
              <a:t>, </a:t>
            </a:r>
            <a:r>
              <a:rPr lang="fi-FI" sz="2000" err="1">
                <a:solidFill>
                  <a:srgbClr val="FFFFFF"/>
                </a:solidFill>
              </a:rPr>
              <a:t>where</a:t>
            </a:r>
            <a:r>
              <a:rPr lang="fi-FI" sz="2000">
                <a:solidFill>
                  <a:srgbClr val="FFFFFF"/>
                </a:solidFill>
              </a:rPr>
              <a:t> </a:t>
            </a:r>
            <a:r>
              <a:rPr lang="fi-FI" sz="2000" err="1">
                <a:solidFill>
                  <a:srgbClr val="FFFFFF"/>
                </a:solidFill>
              </a:rPr>
              <a:t>students</a:t>
            </a:r>
            <a:r>
              <a:rPr lang="fi-FI" sz="2000">
                <a:solidFill>
                  <a:srgbClr val="FFFFFF"/>
                </a:solidFill>
              </a:rPr>
              <a:t> in </a:t>
            </a:r>
            <a:r>
              <a:rPr lang="fi-FI" sz="2000" err="1">
                <a:solidFill>
                  <a:srgbClr val="FFFFFF"/>
                </a:solidFill>
              </a:rPr>
              <a:t>grades</a:t>
            </a:r>
            <a:r>
              <a:rPr lang="fi-FI" sz="2000">
                <a:solidFill>
                  <a:srgbClr val="FFFFFF"/>
                </a:solidFill>
              </a:rPr>
              <a:t> 1–6 play </a:t>
            </a:r>
            <a:r>
              <a:rPr lang="fi-FI" sz="2000" err="1">
                <a:solidFill>
                  <a:srgbClr val="FFFFFF"/>
                </a:solidFill>
              </a:rPr>
              <a:t>during</a:t>
            </a:r>
            <a:r>
              <a:rPr lang="fi-FI" sz="2000">
                <a:solidFill>
                  <a:srgbClr val="FFFFFF"/>
                </a:solidFill>
              </a:rPr>
              <a:t> </a:t>
            </a:r>
            <a:r>
              <a:rPr lang="fi-FI" sz="2000" err="1">
                <a:solidFill>
                  <a:srgbClr val="FFFFFF"/>
                </a:solidFill>
              </a:rPr>
              <a:t>school</a:t>
            </a:r>
            <a:r>
              <a:rPr lang="fi-FI" sz="2000">
                <a:solidFill>
                  <a:srgbClr val="FFFFFF"/>
                </a:solidFill>
              </a:rPr>
              <a:t> </a:t>
            </a:r>
            <a:r>
              <a:rPr lang="fi-FI" sz="2000" err="1">
                <a:solidFill>
                  <a:srgbClr val="FFFFFF"/>
                </a:solidFill>
              </a:rPr>
              <a:t>days</a:t>
            </a:r>
            <a:r>
              <a:rPr lang="fi-FI" sz="2000">
                <a:solidFill>
                  <a:srgbClr val="FFFFFF"/>
                </a:solidFill>
              </a:rPr>
              <a:t>.</a:t>
            </a:r>
          </a:p>
          <a:p>
            <a:pPr>
              <a:buFont typeface="Calibri,Sans-Serif" panose="020B0604020202020204" pitchFamily="34" charset="0"/>
              <a:buChar char="-"/>
            </a:pPr>
            <a:r>
              <a:rPr lang="fi-FI" sz="2000" err="1">
                <a:solidFill>
                  <a:srgbClr val="FFFFFF"/>
                </a:solidFill>
              </a:rPr>
              <a:t>We</a:t>
            </a:r>
            <a:r>
              <a:rPr lang="fi-FI" sz="2000">
                <a:solidFill>
                  <a:srgbClr val="FFFFFF"/>
                </a:solidFill>
              </a:rPr>
              <a:t> </a:t>
            </a:r>
            <a:r>
              <a:rPr lang="fi-FI" sz="2000" err="1">
                <a:solidFill>
                  <a:srgbClr val="FFFFFF"/>
                </a:solidFill>
              </a:rPr>
              <a:t>also</a:t>
            </a:r>
            <a:r>
              <a:rPr lang="fi-FI" sz="2000">
                <a:solidFill>
                  <a:srgbClr val="FFFFFF"/>
                </a:solidFill>
              </a:rPr>
              <a:t> </a:t>
            </a:r>
            <a:r>
              <a:rPr lang="fi-FI" sz="2000" err="1">
                <a:solidFill>
                  <a:srgbClr val="FFFFFF"/>
                </a:solidFill>
              </a:rPr>
              <a:t>have</a:t>
            </a:r>
            <a:r>
              <a:rPr lang="fi-FI" sz="2000">
                <a:solidFill>
                  <a:srgbClr val="FFFFFF"/>
                </a:solidFill>
              </a:rPr>
              <a:t> an ice </a:t>
            </a:r>
            <a:r>
              <a:rPr lang="fi-FI" sz="2000" err="1">
                <a:solidFill>
                  <a:srgbClr val="FFFFFF"/>
                </a:solidFill>
              </a:rPr>
              <a:t>rink</a:t>
            </a:r>
            <a:r>
              <a:rPr lang="fi-FI" sz="2000">
                <a:solidFill>
                  <a:srgbClr val="FFFFFF"/>
                </a:solidFill>
              </a:rPr>
              <a:t> </a:t>
            </a:r>
            <a:r>
              <a:rPr lang="fi-FI" sz="2000" err="1">
                <a:solidFill>
                  <a:srgbClr val="FFFFFF"/>
                </a:solidFill>
              </a:rPr>
              <a:t>where</a:t>
            </a:r>
            <a:r>
              <a:rPr lang="fi-FI" sz="2000">
                <a:solidFill>
                  <a:srgbClr val="FFFFFF"/>
                </a:solidFill>
              </a:rPr>
              <a:t> </a:t>
            </a:r>
            <a:r>
              <a:rPr lang="fi-FI" sz="2000" err="1">
                <a:solidFill>
                  <a:srgbClr val="FFFFFF"/>
                </a:solidFill>
              </a:rPr>
              <a:t>we</a:t>
            </a:r>
            <a:r>
              <a:rPr lang="fi-FI" sz="2000">
                <a:solidFill>
                  <a:srgbClr val="FFFFFF"/>
                </a:solidFill>
              </a:rPr>
              <a:t> </a:t>
            </a:r>
            <a:r>
              <a:rPr lang="fi-FI" sz="2000" err="1">
                <a:solidFill>
                  <a:srgbClr val="FFFFFF"/>
                </a:solidFill>
              </a:rPr>
              <a:t>skate</a:t>
            </a:r>
            <a:r>
              <a:rPr lang="fi-FI" sz="2000">
                <a:solidFill>
                  <a:srgbClr val="FFFFFF"/>
                </a:solidFill>
              </a:rPr>
              <a:t> in </a:t>
            </a:r>
            <a:r>
              <a:rPr lang="fi-FI" sz="2000" err="1">
                <a:solidFill>
                  <a:srgbClr val="FFFFFF"/>
                </a:solidFill>
              </a:rPr>
              <a:t>winter</a:t>
            </a:r>
            <a:r>
              <a:rPr lang="fi-FI" sz="2000">
                <a:solidFill>
                  <a:srgbClr val="FFFFFF"/>
                </a:solidFill>
              </a:rPr>
              <a:t> </a:t>
            </a:r>
            <a:r>
              <a:rPr lang="fi-FI" sz="2000" err="1">
                <a:solidFill>
                  <a:srgbClr val="FFFFFF"/>
                </a:solidFill>
              </a:rPr>
              <a:t>during</a:t>
            </a:r>
            <a:r>
              <a:rPr lang="fi-FI" sz="2000">
                <a:solidFill>
                  <a:srgbClr val="FFFFFF"/>
                </a:solidFill>
              </a:rPr>
              <a:t> </a:t>
            </a:r>
            <a:r>
              <a:rPr lang="fi-FI" sz="2000" err="1">
                <a:solidFill>
                  <a:srgbClr val="FFFFFF"/>
                </a:solidFill>
              </a:rPr>
              <a:t>our</a:t>
            </a:r>
            <a:r>
              <a:rPr lang="fi-FI" sz="2000">
                <a:solidFill>
                  <a:srgbClr val="FFFFFF"/>
                </a:solidFill>
              </a:rPr>
              <a:t> PE </a:t>
            </a:r>
            <a:r>
              <a:rPr lang="fi-FI" sz="2000" err="1">
                <a:solidFill>
                  <a:srgbClr val="FFFFFF"/>
                </a:solidFill>
              </a:rPr>
              <a:t>lessons</a:t>
            </a:r>
            <a:r>
              <a:rPr lang="fi-FI" sz="2000">
                <a:solidFill>
                  <a:srgbClr val="FFFFFF"/>
                </a:solidFill>
              </a:rPr>
              <a:t>.</a:t>
            </a:r>
          </a:p>
          <a:p>
            <a:pPr>
              <a:buFont typeface="Calibri,Sans-Serif" panose="020B0604020202020204" pitchFamily="34" charset="0"/>
              <a:buChar char="-"/>
            </a:pPr>
            <a:r>
              <a:rPr lang="fi-FI" sz="2000" err="1">
                <a:solidFill>
                  <a:srgbClr val="FFFFFF"/>
                </a:solidFill>
                <a:ea typeface="+mn-lt"/>
                <a:cs typeface="+mn-lt"/>
              </a:rPr>
              <a:t>There</a:t>
            </a:r>
            <a:r>
              <a:rPr lang="fi-FI" sz="2000">
                <a:solidFill>
                  <a:srgbClr val="FFFFFF"/>
                </a:solidFill>
                <a:ea typeface="+mn-lt"/>
                <a:cs typeface="+mn-lt"/>
              </a:rPr>
              <a:t> </a:t>
            </a:r>
            <a:r>
              <a:rPr lang="fi-FI" sz="2000" err="1">
                <a:solidFill>
                  <a:srgbClr val="FFFFFF"/>
                </a:solidFill>
                <a:ea typeface="+mn-lt"/>
                <a:cs typeface="+mn-lt"/>
              </a:rPr>
              <a:t>are</a:t>
            </a:r>
            <a:r>
              <a:rPr lang="fi-FI" sz="2000">
                <a:solidFill>
                  <a:srgbClr val="FFFFFF"/>
                </a:solidFill>
                <a:ea typeface="+mn-lt"/>
                <a:cs typeface="+mn-lt"/>
              </a:rPr>
              <a:t> </a:t>
            </a:r>
            <a:r>
              <a:rPr lang="fi-FI" sz="2000" err="1">
                <a:solidFill>
                  <a:srgbClr val="FFFFFF"/>
                </a:solidFill>
                <a:ea typeface="+mn-lt"/>
                <a:cs typeface="+mn-lt"/>
              </a:rPr>
              <a:t>always</a:t>
            </a:r>
            <a:r>
              <a:rPr lang="fi-FI" sz="2000">
                <a:solidFill>
                  <a:srgbClr val="FFFFFF"/>
                </a:solidFill>
                <a:ea typeface="+mn-lt"/>
                <a:cs typeface="+mn-lt"/>
              </a:rPr>
              <a:t> </a:t>
            </a:r>
            <a:r>
              <a:rPr lang="fi-FI" sz="2000" err="1">
                <a:solidFill>
                  <a:srgbClr val="FFFFFF"/>
                </a:solidFill>
                <a:ea typeface="+mn-lt"/>
                <a:cs typeface="+mn-lt"/>
              </a:rPr>
              <a:t>one</a:t>
            </a:r>
            <a:r>
              <a:rPr lang="fi-FI" sz="2000">
                <a:solidFill>
                  <a:srgbClr val="FFFFFF"/>
                </a:solidFill>
                <a:ea typeface="+mn-lt"/>
                <a:cs typeface="+mn-lt"/>
              </a:rPr>
              <a:t> </a:t>
            </a:r>
            <a:r>
              <a:rPr lang="fi-FI" sz="2000" err="1">
                <a:solidFill>
                  <a:srgbClr val="FFFFFF"/>
                </a:solidFill>
                <a:ea typeface="+mn-lt"/>
                <a:cs typeface="+mn-lt"/>
              </a:rPr>
              <a:t>or</a:t>
            </a:r>
            <a:r>
              <a:rPr lang="fi-FI" sz="2000">
                <a:solidFill>
                  <a:srgbClr val="FFFFFF"/>
                </a:solidFill>
                <a:ea typeface="+mn-lt"/>
                <a:cs typeface="+mn-lt"/>
              </a:rPr>
              <a:t> </a:t>
            </a:r>
            <a:r>
              <a:rPr lang="fi-FI" sz="2000" err="1">
                <a:solidFill>
                  <a:srgbClr val="FFFFFF"/>
                </a:solidFill>
                <a:ea typeface="+mn-lt"/>
                <a:cs typeface="+mn-lt"/>
              </a:rPr>
              <a:t>two</a:t>
            </a:r>
            <a:r>
              <a:rPr lang="fi-FI" sz="2000">
                <a:solidFill>
                  <a:srgbClr val="FFFFFF"/>
                </a:solidFill>
                <a:ea typeface="+mn-lt"/>
                <a:cs typeface="+mn-lt"/>
              </a:rPr>
              <a:t> </a:t>
            </a:r>
            <a:r>
              <a:rPr lang="fi-FI" sz="2000" err="1">
                <a:solidFill>
                  <a:srgbClr val="FFFFFF"/>
                </a:solidFill>
                <a:ea typeface="+mn-lt"/>
                <a:cs typeface="+mn-lt"/>
              </a:rPr>
              <a:t>adults</a:t>
            </a:r>
            <a:r>
              <a:rPr lang="fi-FI" sz="2000">
                <a:solidFill>
                  <a:srgbClr val="FFFFFF"/>
                </a:solidFill>
                <a:ea typeface="+mn-lt"/>
                <a:cs typeface="+mn-lt"/>
              </a:rPr>
              <a:t> </a:t>
            </a:r>
            <a:r>
              <a:rPr lang="fi-FI" sz="2000" err="1">
                <a:solidFill>
                  <a:srgbClr val="FFFFFF"/>
                </a:solidFill>
                <a:ea typeface="+mn-lt"/>
                <a:cs typeface="+mn-lt"/>
              </a:rPr>
              <a:t>supervising</a:t>
            </a:r>
            <a:r>
              <a:rPr lang="fi-FI" sz="2000">
                <a:solidFill>
                  <a:srgbClr val="FFFFFF"/>
                </a:solidFill>
                <a:ea typeface="+mn-lt"/>
                <a:cs typeface="+mn-lt"/>
              </a:rPr>
              <a:t> </a:t>
            </a:r>
            <a:r>
              <a:rPr lang="fi-FI" sz="2000" err="1">
                <a:solidFill>
                  <a:srgbClr val="FFFFFF"/>
                </a:solidFill>
                <a:ea typeface="+mn-lt"/>
                <a:cs typeface="+mn-lt"/>
              </a:rPr>
              <a:t>the</a:t>
            </a:r>
            <a:r>
              <a:rPr lang="fi-FI" sz="2000">
                <a:solidFill>
                  <a:srgbClr val="FFFFFF"/>
                </a:solidFill>
                <a:ea typeface="+mn-lt"/>
                <a:cs typeface="+mn-lt"/>
              </a:rPr>
              <a:t> </a:t>
            </a:r>
            <a:r>
              <a:rPr lang="fi-FI" sz="2000" err="1">
                <a:solidFill>
                  <a:srgbClr val="FFFFFF"/>
                </a:solidFill>
                <a:ea typeface="+mn-lt"/>
                <a:cs typeface="+mn-lt"/>
              </a:rPr>
              <a:t>students</a:t>
            </a:r>
            <a:r>
              <a:rPr lang="fi-FI" sz="2000">
                <a:solidFill>
                  <a:srgbClr val="FFFFFF"/>
                </a:solidFill>
                <a:ea typeface="+mn-lt"/>
                <a:cs typeface="+mn-lt"/>
              </a:rPr>
              <a:t> </a:t>
            </a:r>
            <a:r>
              <a:rPr lang="fi-FI" sz="2000" err="1">
                <a:solidFill>
                  <a:srgbClr val="FFFFFF"/>
                </a:solidFill>
                <a:ea typeface="+mn-lt"/>
                <a:cs typeface="+mn-lt"/>
              </a:rPr>
              <a:t>during</a:t>
            </a:r>
            <a:r>
              <a:rPr lang="fi-FI" sz="2000">
                <a:solidFill>
                  <a:srgbClr val="FFFFFF"/>
                </a:solidFill>
                <a:ea typeface="+mn-lt"/>
                <a:cs typeface="+mn-lt"/>
              </a:rPr>
              <a:t> </a:t>
            </a:r>
            <a:r>
              <a:rPr lang="fi-FI" sz="2000" err="1">
                <a:solidFill>
                  <a:srgbClr val="FFFFFF"/>
                </a:solidFill>
                <a:ea typeface="+mn-lt"/>
                <a:cs typeface="+mn-lt"/>
              </a:rPr>
              <a:t>recess</a:t>
            </a:r>
            <a:r>
              <a:rPr lang="fi-FI" sz="2000">
                <a:solidFill>
                  <a:srgbClr val="FFFFFF"/>
                </a:solidFill>
                <a:ea typeface="+mn-lt"/>
                <a:cs typeface="+mn-lt"/>
              </a:rPr>
              <a:t>.</a:t>
            </a:r>
            <a:endParaRPr lang="fi-FI" sz="2000">
              <a:solidFill>
                <a:srgbClr val="FFFFFF"/>
              </a:solidFill>
            </a:endParaRPr>
          </a:p>
          <a:p>
            <a:pPr marL="0" indent="0">
              <a:buNone/>
            </a:pPr>
            <a:endParaRPr lang="fi-FI" sz="2000">
              <a:solidFill>
                <a:srgbClr val="FFFFFF"/>
              </a:solidFill>
            </a:endParaRPr>
          </a:p>
          <a:p>
            <a:endParaRPr lang="fi-FI" sz="1600">
              <a:solidFill>
                <a:srgbClr val="FFFFFF"/>
              </a:solidFill>
            </a:endParaRPr>
          </a:p>
        </p:txBody>
      </p:sp>
      <p:pic>
        <p:nvPicPr>
          <p:cNvPr id="6" name="Kuva 5">
            <a:extLst>
              <a:ext uri="{FF2B5EF4-FFF2-40B4-BE49-F238E27FC236}">
                <a16:creationId xmlns:a16="http://schemas.microsoft.com/office/drawing/2014/main" id="{3D5E0758-6D6F-F099-2F54-E9C58F12F120}"/>
              </a:ext>
            </a:extLst>
          </p:cNvPr>
          <p:cNvPicPr>
            <a:picLocks noChangeAspect="1"/>
          </p:cNvPicPr>
          <p:nvPr/>
        </p:nvPicPr>
        <p:blipFill>
          <a:blip r:embed="rId6"/>
          <a:srcRect t="37309" r="-1" b="7751"/>
          <a:stretch>
            <a:fillRect/>
          </a:stretch>
        </p:blipFill>
        <p:spPr>
          <a:xfrm>
            <a:off x="2282879" y="10"/>
            <a:ext cx="3393943" cy="2502833"/>
          </a:xfrm>
          <a:custGeom>
            <a:avLst/>
            <a:gdLst/>
            <a:ahLst/>
            <a:cxnLst/>
            <a:rect l="l" t="t" r="r" b="b"/>
            <a:pathLst>
              <a:path w="3393943" h="2502843">
                <a:moveTo>
                  <a:pt x="1159715" y="0"/>
                </a:moveTo>
                <a:lnTo>
                  <a:pt x="3393943" y="0"/>
                </a:lnTo>
                <a:lnTo>
                  <a:pt x="2234228" y="2502843"/>
                </a:lnTo>
                <a:lnTo>
                  <a:pt x="0" y="2502843"/>
                </a:lnTo>
                <a:close/>
              </a:path>
            </a:pathLst>
          </a:custGeom>
        </p:spPr>
      </p:pic>
    </p:spTree>
    <p:extLst>
      <p:ext uri="{BB962C8B-B14F-4D97-AF65-F5344CB8AC3E}">
        <p14:creationId xmlns:p14="http://schemas.microsoft.com/office/powerpoint/2010/main" val="117258561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D583-9291-BED1-953B-AC177245F312}"/>
              </a:ext>
            </a:extLst>
          </p:cNvPr>
          <p:cNvSpPr>
            <a:spLocks noGrp="1"/>
          </p:cNvSpPr>
          <p:nvPr>
            <p:ph type="title"/>
          </p:nvPr>
        </p:nvSpPr>
        <p:spPr>
          <a:xfrm>
            <a:off x="6501809" y="365125"/>
            <a:ext cx="4851990" cy="2068086"/>
          </a:xfrm>
        </p:spPr>
        <p:txBody>
          <a:bodyPr anchor="b">
            <a:normAutofit/>
          </a:bodyPr>
          <a:lstStyle/>
          <a:p>
            <a:r>
              <a:rPr lang="en-US" sz="5400" b="1"/>
              <a:t>School building :D</a:t>
            </a:r>
          </a:p>
        </p:txBody>
      </p:sp>
      <p:sp>
        <p:nvSpPr>
          <p:cNvPr id="3" name="Content Placeholder 2">
            <a:extLst>
              <a:ext uri="{FF2B5EF4-FFF2-40B4-BE49-F238E27FC236}">
                <a16:creationId xmlns:a16="http://schemas.microsoft.com/office/drawing/2014/main" id="{CE14A6E3-7C8A-5E33-697E-73077DBC1274}"/>
              </a:ext>
            </a:extLst>
          </p:cNvPr>
          <p:cNvSpPr>
            <a:spLocks noGrp="1"/>
          </p:cNvSpPr>
          <p:nvPr>
            <p:ph idx="1"/>
          </p:nvPr>
        </p:nvSpPr>
        <p:spPr>
          <a:xfrm>
            <a:off x="6501809" y="2846851"/>
            <a:ext cx="4851990" cy="3330111"/>
          </a:xfrm>
        </p:spPr>
        <p:txBody>
          <a:bodyPr vert="horz" lIns="91440" tIns="45720" rIns="91440" bIns="45720" rtlCol="0" anchor="t">
            <a:normAutofit/>
          </a:bodyPr>
          <a:lstStyle/>
          <a:p>
            <a:pPr marL="0" indent="0">
              <a:buNone/>
            </a:pPr>
            <a:r>
              <a:rPr lang="en-US" sz="2000"/>
              <a:t>We have a completely free lunch at school for all students. All the students eat in a huge cafeteria.</a:t>
            </a:r>
          </a:p>
          <a:p>
            <a:pPr marL="0" indent="0">
              <a:buNone/>
            </a:pPr>
            <a:r>
              <a:rPr lang="en-US" sz="2000"/>
              <a:t>We have two kitchen classrooms for home economics and students cook food and bake there.</a:t>
            </a:r>
          </a:p>
          <a:p>
            <a:pPr marL="0" indent="0">
              <a:buNone/>
            </a:pPr>
            <a:r>
              <a:rPr lang="en-US" sz="2000"/>
              <a:t>We have a massive gym for PE. </a:t>
            </a:r>
          </a:p>
          <a:p>
            <a:pPr marL="0" indent="0">
              <a:buNone/>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a:p>
            <a:pPr>
              <a:buFont typeface="Calibri" panose="020B0604020202020204" pitchFamily="34" charset="0"/>
              <a:buChar char="-"/>
            </a:pPr>
            <a:endParaRPr lang="en-US" sz="900"/>
          </a:p>
        </p:txBody>
      </p:sp>
      <p:pic>
        <p:nvPicPr>
          <p:cNvPr id="6" name="Kuva 5">
            <a:extLst>
              <a:ext uri="{FF2B5EF4-FFF2-40B4-BE49-F238E27FC236}">
                <a16:creationId xmlns:a16="http://schemas.microsoft.com/office/drawing/2014/main" id="{832A10CD-06FF-C50D-5B69-1611323405ED}"/>
              </a:ext>
            </a:extLst>
          </p:cNvPr>
          <p:cNvPicPr>
            <a:picLocks noChangeAspect="1"/>
          </p:cNvPicPr>
          <p:nvPr/>
        </p:nvPicPr>
        <p:blipFill>
          <a:blip r:embed="rId2"/>
          <a:srcRect t="15684" r="1" b="26206"/>
          <a:stretch>
            <a:fillRect/>
          </a:stretch>
        </p:blipFill>
        <p:spPr>
          <a:xfrm>
            <a:off x="2" y="2"/>
            <a:ext cx="2873113" cy="2520153"/>
          </a:xfrm>
          <a:custGeom>
            <a:avLst/>
            <a:gdLst/>
            <a:ahLst/>
            <a:cxnLst/>
            <a:rect l="l" t="t" r="r" b="b"/>
            <a:pathLst>
              <a:path w="2873113" h="2520153">
                <a:moveTo>
                  <a:pt x="0" y="0"/>
                </a:moveTo>
                <a:lnTo>
                  <a:pt x="2863050" y="0"/>
                </a:lnTo>
                <a:lnTo>
                  <a:pt x="2860357" y="23417"/>
                </a:lnTo>
                <a:cubicBezTo>
                  <a:pt x="2854714" y="58297"/>
                  <a:pt x="2848787" y="93209"/>
                  <a:pt x="2846577" y="128562"/>
                </a:cubicBezTo>
                <a:cubicBezTo>
                  <a:pt x="2835325" y="313204"/>
                  <a:pt x="2844701" y="497594"/>
                  <a:pt x="2857292" y="681606"/>
                </a:cubicBezTo>
                <a:cubicBezTo>
                  <a:pt x="2874974" y="930009"/>
                  <a:pt x="2873501" y="1179283"/>
                  <a:pt x="2852872" y="1427485"/>
                </a:cubicBezTo>
                <a:cubicBezTo>
                  <a:pt x="2831655" y="1647555"/>
                  <a:pt x="2835660" y="1869138"/>
                  <a:pt x="2864794" y="2088415"/>
                </a:cubicBezTo>
                <a:cubicBezTo>
                  <a:pt x="2882609" y="2212685"/>
                  <a:pt x="2866535" y="2338091"/>
                  <a:pt x="2864794" y="2462992"/>
                </a:cubicBezTo>
                <a:lnTo>
                  <a:pt x="2863832" y="2503401"/>
                </a:lnTo>
                <a:lnTo>
                  <a:pt x="2759379" y="2506812"/>
                </a:lnTo>
                <a:cubicBezTo>
                  <a:pt x="2718815" y="2505399"/>
                  <a:pt x="2678327" y="2501250"/>
                  <a:pt x="2638141" y="2494371"/>
                </a:cubicBezTo>
                <a:cubicBezTo>
                  <a:pt x="2542898" y="2477013"/>
                  <a:pt x="2447655" y="2484775"/>
                  <a:pt x="2352412" y="2491125"/>
                </a:cubicBezTo>
                <a:cubicBezTo>
                  <a:pt x="2090938" y="2508483"/>
                  <a:pt x="1829464" y="2529652"/>
                  <a:pt x="1567101" y="2515539"/>
                </a:cubicBezTo>
                <a:cubicBezTo>
                  <a:pt x="1511098" y="2512576"/>
                  <a:pt x="1456492" y="2499593"/>
                  <a:pt x="1400871" y="2494229"/>
                </a:cubicBezTo>
                <a:cubicBezTo>
                  <a:pt x="1239211" y="2478564"/>
                  <a:pt x="1078187" y="2496912"/>
                  <a:pt x="916909" y="2504391"/>
                </a:cubicBezTo>
                <a:cubicBezTo>
                  <a:pt x="738423" y="2515144"/>
                  <a:pt x="559493" y="2512971"/>
                  <a:pt x="381262" y="2497899"/>
                </a:cubicBezTo>
                <a:cubicBezTo>
                  <a:pt x="284495" y="2488444"/>
                  <a:pt x="187601" y="2485233"/>
                  <a:pt x="90675" y="2486397"/>
                </a:cubicBezTo>
                <a:lnTo>
                  <a:pt x="0" y="2490996"/>
                </a:lnTo>
                <a:close/>
              </a:path>
            </a:pathLst>
          </a:custGeom>
        </p:spPr>
      </p:pic>
      <p:pic>
        <p:nvPicPr>
          <p:cNvPr id="7" name="Kuva 6">
            <a:extLst>
              <a:ext uri="{FF2B5EF4-FFF2-40B4-BE49-F238E27FC236}">
                <a16:creationId xmlns:a16="http://schemas.microsoft.com/office/drawing/2014/main" id="{DA3B977D-B92D-F3D3-240F-8D75F3B4B268}"/>
              </a:ext>
            </a:extLst>
          </p:cNvPr>
          <p:cNvPicPr>
            <a:picLocks noChangeAspect="1"/>
          </p:cNvPicPr>
          <p:nvPr/>
        </p:nvPicPr>
        <p:blipFill>
          <a:blip r:embed="rId3"/>
          <a:srcRect t="25064" r="4" b="11903"/>
          <a:stretch>
            <a:fillRect/>
          </a:stretch>
        </p:blipFill>
        <p:spPr>
          <a:xfrm>
            <a:off x="3060436" y="10"/>
            <a:ext cx="2843573" cy="2524624"/>
          </a:xfrm>
          <a:custGeom>
            <a:avLst/>
            <a:gdLst/>
            <a:ahLst/>
            <a:cxnLst/>
            <a:rect l="l" t="t" r="r" b="b"/>
            <a:pathLst>
              <a:path w="2843573" h="2524634">
                <a:moveTo>
                  <a:pt x="26682" y="0"/>
                </a:moveTo>
                <a:lnTo>
                  <a:pt x="2822452" y="0"/>
                </a:lnTo>
                <a:lnTo>
                  <a:pt x="2820993" y="10824"/>
                </a:lnTo>
                <a:cubicBezTo>
                  <a:pt x="2808235" y="122326"/>
                  <a:pt x="2818697" y="233190"/>
                  <a:pt x="2829285" y="343799"/>
                </a:cubicBezTo>
                <a:cubicBezTo>
                  <a:pt x="2840997" y="479092"/>
                  <a:pt x="2837348" y="615270"/>
                  <a:pt x="2818441" y="749749"/>
                </a:cubicBezTo>
                <a:cubicBezTo>
                  <a:pt x="2807788" y="840800"/>
                  <a:pt x="2808044" y="932796"/>
                  <a:pt x="2819207" y="1023783"/>
                </a:cubicBezTo>
                <a:cubicBezTo>
                  <a:pt x="2837578" y="1193205"/>
                  <a:pt x="2863349" y="1363775"/>
                  <a:pt x="2819207" y="1534090"/>
                </a:cubicBezTo>
                <a:cubicBezTo>
                  <a:pt x="2800453" y="1606554"/>
                  <a:pt x="2806449" y="1682589"/>
                  <a:pt x="2816911" y="1756456"/>
                </a:cubicBezTo>
                <a:cubicBezTo>
                  <a:pt x="2833853" y="1883025"/>
                  <a:pt x="2834796" y="2011227"/>
                  <a:pt x="2819717" y="2138038"/>
                </a:cubicBezTo>
                <a:cubicBezTo>
                  <a:pt x="2811335" y="2205118"/>
                  <a:pt x="2811679" y="2273002"/>
                  <a:pt x="2820738" y="2339992"/>
                </a:cubicBezTo>
                <a:cubicBezTo>
                  <a:pt x="2827117" y="2381582"/>
                  <a:pt x="2826415" y="2423364"/>
                  <a:pt x="2825315" y="2465177"/>
                </a:cubicBezTo>
                <a:lnTo>
                  <a:pt x="2825058" y="2479654"/>
                </a:lnTo>
                <a:lnTo>
                  <a:pt x="2679762" y="2483128"/>
                </a:lnTo>
                <a:cubicBezTo>
                  <a:pt x="2618897" y="2485860"/>
                  <a:pt x="2558084" y="2490067"/>
                  <a:pt x="2497351" y="2496347"/>
                </a:cubicBezTo>
                <a:cubicBezTo>
                  <a:pt x="2332771" y="2513422"/>
                  <a:pt x="2168953" y="2506649"/>
                  <a:pt x="2004501" y="2503544"/>
                </a:cubicBezTo>
                <a:cubicBezTo>
                  <a:pt x="1819728" y="2500017"/>
                  <a:pt x="1634831" y="2501710"/>
                  <a:pt x="1450058" y="2501710"/>
                </a:cubicBezTo>
                <a:cubicBezTo>
                  <a:pt x="1369673" y="2501992"/>
                  <a:pt x="1289796" y="2497193"/>
                  <a:pt x="1209792" y="2489009"/>
                </a:cubicBezTo>
                <a:cubicBezTo>
                  <a:pt x="1093723" y="2477295"/>
                  <a:pt x="978288" y="2491407"/>
                  <a:pt x="863997" y="2510177"/>
                </a:cubicBezTo>
                <a:cubicBezTo>
                  <a:pt x="784361" y="2521298"/>
                  <a:pt x="704102" y="2526010"/>
                  <a:pt x="623857" y="2524289"/>
                </a:cubicBezTo>
                <a:cubicBezTo>
                  <a:pt x="427783" y="2524430"/>
                  <a:pt x="232091" y="2514693"/>
                  <a:pt x="36524" y="2497052"/>
                </a:cubicBezTo>
                <a:lnTo>
                  <a:pt x="13350" y="2496674"/>
                </a:lnTo>
                <a:lnTo>
                  <a:pt x="17533" y="2292198"/>
                </a:lnTo>
                <a:cubicBezTo>
                  <a:pt x="19808" y="2209062"/>
                  <a:pt x="21290" y="2125926"/>
                  <a:pt x="17874" y="2042789"/>
                </a:cubicBezTo>
                <a:cubicBezTo>
                  <a:pt x="8899" y="1823109"/>
                  <a:pt x="-1415" y="1603430"/>
                  <a:pt x="13052" y="1383876"/>
                </a:cubicBezTo>
                <a:cubicBezTo>
                  <a:pt x="22963" y="1233390"/>
                  <a:pt x="35957" y="1082147"/>
                  <a:pt x="31938" y="930905"/>
                </a:cubicBezTo>
                <a:cubicBezTo>
                  <a:pt x="27652" y="775629"/>
                  <a:pt x="13587" y="620983"/>
                  <a:pt x="3274" y="466086"/>
                </a:cubicBezTo>
                <a:cubicBezTo>
                  <a:pt x="-4187" y="352451"/>
                  <a:pt x="1117" y="238378"/>
                  <a:pt x="19079" y="125790"/>
                </a:cubicBezTo>
                <a:cubicBezTo>
                  <a:pt x="25442" y="85647"/>
                  <a:pt x="27250" y="45378"/>
                  <a:pt x="26899" y="5094"/>
                </a:cubicBezTo>
                <a:close/>
              </a:path>
            </a:pathLst>
          </a:custGeom>
        </p:spPr>
      </p:pic>
      <p:pic>
        <p:nvPicPr>
          <p:cNvPr id="8" name="Kuva 7">
            <a:extLst>
              <a:ext uri="{FF2B5EF4-FFF2-40B4-BE49-F238E27FC236}">
                <a16:creationId xmlns:a16="http://schemas.microsoft.com/office/drawing/2014/main" id="{24CF8E92-B9B1-3755-027D-814A6E270D01}"/>
              </a:ext>
            </a:extLst>
          </p:cNvPr>
          <p:cNvPicPr>
            <a:picLocks noChangeAspect="1"/>
          </p:cNvPicPr>
          <p:nvPr/>
        </p:nvPicPr>
        <p:blipFill>
          <a:blip r:embed="rId4"/>
          <a:srcRect t="4438" r="-2" b="40017"/>
          <a:stretch>
            <a:fillRect/>
          </a:stretch>
        </p:blipFill>
        <p:spPr>
          <a:xfrm>
            <a:off x="1" y="2716074"/>
            <a:ext cx="5909625" cy="4141924"/>
          </a:xfrm>
          <a:custGeom>
            <a:avLst/>
            <a:gdLst/>
            <a:ahLst/>
            <a:cxnLst/>
            <a:rect l="l" t="t" r="r" b="b"/>
            <a:pathLst>
              <a:path w="5909625" h="4141924">
                <a:moveTo>
                  <a:pt x="1823444" y="1329"/>
                </a:moveTo>
                <a:cubicBezTo>
                  <a:pt x="1893960" y="3895"/>
                  <a:pt x="1964367" y="10183"/>
                  <a:pt x="2034428" y="20181"/>
                </a:cubicBezTo>
                <a:cubicBezTo>
                  <a:pt x="2139449" y="36834"/>
                  <a:pt x="2245360" y="26532"/>
                  <a:pt x="2350889" y="19476"/>
                </a:cubicBezTo>
                <a:cubicBezTo>
                  <a:pt x="2478642" y="10867"/>
                  <a:pt x="2606268" y="6210"/>
                  <a:pt x="2734275" y="20323"/>
                </a:cubicBezTo>
                <a:cubicBezTo>
                  <a:pt x="2825326" y="30483"/>
                  <a:pt x="2916886" y="21029"/>
                  <a:pt x="3008193" y="15383"/>
                </a:cubicBezTo>
                <a:cubicBezTo>
                  <a:pt x="3103486" y="8045"/>
                  <a:pt x="3199137" y="8045"/>
                  <a:pt x="3294430" y="15383"/>
                </a:cubicBezTo>
                <a:cubicBezTo>
                  <a:pt x="3381546" y="22750"/>
                  <a:pt x="3469080" y="21000"/>
                  <a:pt x="3555904" y="10161"/>
                </a:cubicBezTo>
                <a:cubicBezTo>
                  <a:pt x="3657497" y="-1693"/>
                  <a:pt x="3759089" y="7480"/>
                  <a:pt x="3860682" y="16089"/>
                </a:cubicBezTo>
                <a:cubicBezTo>
                  <a:pt x="4039485" y="31472"/>
                  <a:pt x="4218161" y="24557"/>
                  <a:pt x="4396583" y="13266"/>
                </a:cubicBezTo>
                <a:cubicBezTo>
                  <a:pt x="4519422" y="6041"/>
                  <a:pt x="4642589" y="10007"/>
                  <a:pt x="4764856" y="25121"/>
                </a:cubicBezTo>
                <a:cubicBezTo>
                  <a:pt x="4813493" y="30483"/>
                  <a:pt x="4862258" y="29496"/>
                  <a:pt x="4911023" y="30483"/>
                </a:cubicBezTo>
                <a:cubicBezTo>
                  <a:pt x="4915721" y="30625"/>
                  <a:pt x="4920801" y="29108"/>
                  <a:pt x="4925690" y="28984"/>
                </a:cubicBezTo>
                <a:lnTo>
                  <a:pt x="4927821" y="30065"/>
                </a:lnTo>
                <a:lnTo>
                  <a:pt x="4960258" y="27641"/>
                </a:lnTo>
                <a:lnTo>
                  <a:pt x="4964870" y="27986"/>
                </a:lnTo>
                <a:lnTo>
                  <a:pt x="4964882" y="27978"/>
                </a:lnTo>
                <a:cubicBezTo>
                  <a:pt x="4969755" y="27908"/>
                  <a:pt x="4974899" y="29284"/>
                  <a:pt x="4979471" y="28790"/>
                </a:cubicBezTo>
                <a:cubicBezTo>
                  <a:pt x="5154578" y="12123"/>
                  <a:pt x="5330536" y="9611"/>
                  <a:pt x="5505974" y="21310"/>
                </a:cubicBezTo>
                <a:cubicBezTo>
                  <a:pt x="5586740" y="25614"/>
                  <a:pt x="5667442" y="25544"/>
                  <a:pt x="5748129" y="23092"/>
                </a:cubicBezTo>
                <a:lnTo>
                  <a:pt x="5892006" y="15658"/>
                </a:lnTo>
                <a:lnTo>
                  <a:pt x="5894187" y="91357"/>
                </a:lnTo>
                <a:cubicBezTo>
                  <a:pt x="5891252" y="119679"/>
                  <a:pt x="5887042" y="148001"/>
                  <a:pt x="5881429" y="176068"/>
                </a:cubicBezTo>
                <a:cubicBezTo>
                  <a:pt x="5868671" y="240494"/>
                  <a:pt x="5878112" y="303645"/>
                  <a:pt x="5888063" y="367433"/>
                </a:cubicBezTo>
                <a:cubicBezTo>
                  <a:pt x="5896291" y="414790"/>
                  <a:pt x="5896291" y="463218"/>
                  <a:pt x="5888063" y="510574"/>
                </a:cubicBezTo>
                <a:cubicBezTo>
                  <a:pt x="5868926" y="612636"/>
                  <a:pt x="5879515" y="714697"/>
                  <a:pt x="5889083" y="815610"/>
                </a:cubicBezTo>
                <a:cubicBezTo>
                  <a:pt x="5901841" y="951224"/>
                  <a:pt x="5908220" y="1085690"/>
                  <a:pt x="5876326" y="1220284"/>
                </a:cubicBezTo>
                <a:cubicBezTo>
                  <a:pt x="5856296" y="1304994"/>
                  <a:pt x="5872754" y="1390981"/>
                  <a:pt x="5883342" y="1475437"/>
                </a:cubicBezTo>
                <a:cubicBezTo>
                  <a:pt x="5891354" y="1538243"/>
                  <a:pt x="5892298" y="1601751"/>
                  <a:pt x="5886149" y="1664761"/>
                </a:cubicBezTo>
                <a:cubicBezTo>
                  <a:pt x="5876836" y="1760329"/>
                  <a:pt x="5880140" y="1856713"/>
                  <a:pt x="5895972" y="1951426"/>
                </a:cubicBezTo>
                <a:cubicBezTo>
                  <a:pt x="5905362" y="2004791"/>
                  <a:pt x="5901727" y="2059623"/>
                  <a:pt x="5885384" y="2111279"/>
                </a:cubicBezTo>
                <a:cubicBezTo>
                  <a:pt x="5861527" y="2185401"/>
                  <a:pt x="5875943" y="2261054"/>
                  <a:pt x="5885384" y="2335942"/>
                </a:cubicBezTo>
                <a:cubicBezTo>
                  <a:pt x="5899545" y="2453440"/>
                  <a:pt x="5916513" y="2570683"/>
                  <a:pt x="5906434" y="2689584"/>
                </a:cubicBezTo>
                <a:cubicBezTo>
                  <a:pt x="5904839" y="2722155"/>
                  <a:pt x="5900310" y="2754521"/>
                  <a:pt x="5892910" y="2786288"/>
                </a:cubicBezTo>
                <a:cubicBezTo>
                  <a:pt x="5859473" y="2908978"/>
                  <a:pt x="5857980" y="3038188"/>
                  <a:pt x="5888573" y="3161618"/>
                </a:cubicBezTo>
                <a:cubicBezTo>
                  <a:pt x="5920978" y="3294426"/>
                  <a:pt x="5914089" y="3426468"/>
                  <a:pt x="5880791" y="3558127"/>
                </a:cubicBezTo>
                <a:cubicBezTo>
                  <a:pt x="5844074" y="3697862"/>
                  <a:pt x="5840847" y="3844294"/>
                  <a:pt x="5871350" y="3985509"/>
                </a:cubicBezTo>
                <a:lnTo>
                  <a:pt x="5884107" y="4141924"/>
                </a:lnTo>
                <a:lnTo>
                  <a:pt x="0" y="4141924"/>
                </a:lnTo>
                <a:lnTo>
                  <a:pt x="0" y="18996"/>
                </a:lnTo>
                <a:lnTo>
                  <a:pt x="114789" y="16636"/>
                </a:lnTo>
                <a:cubicBezTo>
                  <a:pt x="229350" y="12949"/>
                  <a:pt x="343737" y="7904"/>
                  <a:pt x="457838" y="9315"/>
                </a:cubicBezTo>
                <a:cubicBezTo>
                  <a:pt x="553081" y="10444"/>
                  <a:pt x="648070" y="31612"/>
                  <a:pt x="743567" y="27661"/>
                </a:cubicBezTo>
                <a:cubicBezTo>
                  <a:pt x="1032979" y="16089"/>
                  <a:pt x="1322518" y="19899"/>
                  <a:pt x="1611803" y="4799"/>
                </a:cubicBezTo>
                <a:cubicBezTo>
                  <a:pt x="1682301" y="-85"/>
                  <a:pt x="1752927" y="-1238"/>
                  <a:pt x="1823444" y="1329"/>
                </a:cubicBezTo>
                <a:close/>
              </a:path>
            </a:pathLst>
          </a:custGeom>
        </p:spPr>
      </p:pic>
    </p:spTree>
    <p:extLst>
      <p:ext uri="{BB962C8B-B14F-4D97-AF65-F5344CB8AC3E}">
        <p14:creationId xmlns:p14="http://schemas.microsoft.com/office/powerpoint/2010/main" val="1019165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99E2E2-AA1A-0DD3-D167-8BCC37675C21}"/>
              </a:ext>
            </a:extLst>
          </p:cNvPr>
          <p:cNvSpPr>
            <a:spLocks noGrp="1"/>
          </p:cNvSpPr>
          <p:nvPr>
            <p:ph type="title"/>
          </p:nvPr>
        </p:nvSpPr>
        <p:spPr>
          <a:xfrm>
            <a:off x="8622100" y="252561"/>
            <a:ext cx="2638247" cy="782317"/>
          </a:xfrm>
        </p:spPr>
        <p:txBody>
          <a:bodyPr anchor="b">
            <a:normAutofit fontScale="90000"/>
          </a:bodyPr>
          <a:lstStyle/>
          <a:p>
            <a:r>
              <a:rPr lang="fi-FI" sz="3200" b="1" err="1"/>
              <a:t>Other</a:t>
            </a:r>
            <a:r>
              <a:rPr lang="fi-FI" sz="3200" b="1"/>
              <a:t> </a:t>
            </a:r>
            <a:r>
              <a:rPr lang="fi-FI" sz="3200" b="1" err="1"/>
              <a:t>things</a:t>
            </a:r>
            <a:r>
              <a:rPr lang="fi-FI" sz="3200" b="1"/>
              <a:t> </a:t>
            </a:r>
            <a:r>
              <a:rPr lang="fi-FI" sz="3200" b="1" err="1"/>
              <a:t>we</a:t>
            </a:r>
            <a:r>
              <a:rPr lang="fi-FI" sz="3200" b="1"/>
              <a:t> </a:t>
            </a:r>
            <a:r>
              <a:rPr lang="fi-FI" sz="3200" b="1" err="1"/>
              <a:t>have</a:t>
            </a:r>
            <a:endParaRPr lang="fi-FI" sz="3200" b="1"/>
          </a:p>
        </p:txBody>
      </p:sp>
      <p:pic>
        <p:nvPicPr>
          <p:cNvPr id="4" name="Picture 3">
            <a:extLst>
              <a:ext uri="{FF2B5EF4-FFF2-40B4-BE49-F238E27FC236}">
                <a16:creationId xmlns:a16="http://schemas.microsoft.com/office/drawing/2014/main" id="{2FB49BB0-4466-ED23-0A7A-191D27819282}"/>
              </a:ext>
            </a:extLst>
          </p:cNvPr>
          <p:cNvPicPr>
            <a:picLocks noChangeAspect="1"/>
          </p:cNvPicPr>
          <p:nvPr/>
        </p:nvPicPr>
        <p:blipFill>
          <a:blip r:embed="rId2"/>
          <a:srcRect t="20903" r="2" b="27921"/>
          <a:stretch>
            <a:fillRect/>
          </a:stretch>
        </p:blipFill>
        <p:spPr>
          <a:xfrm>
            <a:off x="13635" y="10"/>
            <a:ext cx="3115907" cy="3447822"/>
          </a:xfrm>
          <a:prstGeom prst="rect">
            <a:avLst/>
          </a:prstGeom>
        </p:spPr>
      </p:pic>
      <p:pic>
        <p:nvPicPr>
          <p:cNvPr id="5" name="Picture 4">
            <a:extLst>
              <a:ext uri="{FF2B5EF4-FFF2-40B4-BE49-F238E27FC236}">
                <a16:creationId xmlns:a16="http://schemas.microsoft.com/office/drawing/2014/main" id="{7C00F4E2-79CA-09B8-D33A-EF675575D855}"/>
              </a:ext>
            </a:extLst>
          </p:cNvPr>
          <p:cNvPicPr>
            <a:picLocks noChangeAspect="1"/>
          </p:cNvPicPr>
          <p:nvPr/>
        </p:nvPicPr>
        <p:blipFill>
          <a:blip r:embed="rId3"/>
          <a:srcRect t="34463" r="2" b="14920"/>
          <a:stretch>
            <a:fillRect/>
          </a:stretch>
        </p:blipFill>
        <p:spPr>
          <a:xfrm>
            <a:off x="13635" y="3447831"/>
            <a:ext cx="3115906" cy="3410169"/>
          </a:xfrm>
          <a:prstGeom prst="rect">
            <a:avLst/>
          </a:prstGeom>
        </p:spPr>
      </p:pic>
      <p:grpSp>
        <p:nvGrpSpPr>
          <p:cNvPr id="20" name="Group 19">
            <a:extLst>
              <a:ext uri="{FF2B5EF4-FFF2-40B4-BE49-F238E27FC236}">
                <a16:creationId xmlns:a16="http://schemas.microsoft.com/office/drawing/2014/main" id="{60919A3C-0719-81EF-AF29-3EEDD59069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0D0FB801-BA56-640D-4248-57A83E4E34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52A8575-530C-B315-F6C6-E265D4BF92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06D2C07F-0D02-08A5-A268-9E59298ECD58}"/>
              </a:ext>
            </a:extLst>
          </p:cNvPr>
          <p:cNvPicPr>
            <a:picLocks noChangeAspect="1"/>
          </p:cNvPicPr>
          <p:nvPr/>
        </p:nvPicPr>
        <p:blipFill>
          <a:blip r:embed="rId4"/>
          <a:srcRect r="5759"/>
          <a:stretch>
            <a:fillRect/>
          </a:stretch>
        </p:blipFill>
        <p:spPr>
          <a:xfrm>
            <a:off x="3128133" y="10"/>
            <a:ext cx="4847303" cy="6857990"/>
          </a:xfrm>
          <a:prstGeom prst="rect">
            <a:avLst/>
          </a:prstGeom>
        </p:spPr>
      </p:pic>
      <p:sp>
        <p:nvSpPr>
          <p:cNvPr id="3" name="Sisällön paikkamerkki 2">
            <a:extLst>
              <a:ext uri="{FF2B5EF4-FFF2-40B4-BE49-F238E27FC236}">
                <a16:creationId xmlns:a16="http://schemas.microsoft.com/office/drawing/2014/main" id="{690ECA15-E602-2EA9-2FAC-2ABE1663A7AA}"/>
              </a:ext>
            </a:extLst>
          </p:cNvPr>
          <p:cNvSpPr>
            <a:spLocks noGrp="1"/>
          </p:cNvSpPr>
          <p:nvPr>
            <p:ph idx="1"/>
          </p:nvPr>
        </p:nvSpPr>
        <p:spPr>
          <a:xfrm>
            <a:off x="8622100" y="1038232"/>
            <a:ext cx="2767643" cy="4943076"/>
          </a:xfrm>
        </p:spPr>
        <p:txBody>
          <a:bodyPr vert="horz" lIns="91440" tIns="45720" rIns="91440" bIns="45720" rtlCol="0" anchor="t">
            <a:noAutofit/>
          </a:bodyPr>
          <a:lstStyle/>
          <a:p>
            <a:r>
              <a:rPr lang="fi-FI" sz="2200" err="1"/>
              <a:t>We</a:t>
            </a:r>
            <a:r>
              <a:rPr lang="fi-FI" sz="2200"/>
              <a:t> </a:t>
            </a:r>
            <a:r>
              <a:rPr lang="fi-FI" sz="2200" err="1"/>
              <a:t>have</a:t>
            </a:r>
            <a:r>
              <a:rPr lang="fi-FI" sz="2200"/>
              <a:t> a cool </a:t>
            </a:r>
            <a:r>
              <a:rPr lang="fi-FI" sz="2200" err="1"/>
              <a:t>library</a:t>
            </a:r>
            <a:r>
              <a:rPr lang="fi-FI" sz="2200"/>
              <a:t> </a:t>
            </a:r>
            <a:r>
              <a:rPr lang="fi-FI" sz="2200" err="1"/>
              <a:t>right</a:t>
            </a:r>
            <a:r>
              <a:rPr lang="fi-FI" sz="2200"/>
              <a:t> </a:t>
            </a:r>
            <a:r>
              <a:rPr lang="fi-FI" sz="2200" err="1"/>
              <a:t>next</a:t>
            </a:r>
            <a:r>
              <a:rPr lang="fi-FI" sz="2200"/>
              <a:t> to </a:t>
            </a:r>
            <a:r>
              <a:rPr lang="fi-FI" sz="2200" err="1"/>
              <a:t>our</a:t>
            </a:r>
            <a:r>
              <a:rPr lang="fi-FI" sz="2200"/>
              <a:t> </a:t>
            </a:r>
            <a:r>
              <a:rPr lang="fi-FI" sz="2200" err="1"/>
              <a:t>school</a:t>
            </a:r>
            <a:r>
              <a:rPr lang="fi-FI" sz="2200"/>
              <a:t>. </a:t>
            </a:r>
            <a:r>
              <a:rPr lang="fi-FI" sz="2200" err="1"/>
              <a:t>Sometimes</a:t>
            </a:r>
            <a:r>
              <a:rPr lang="fi-FI" sz="2200"/>
              <a:t> </a:t>
            </a:r>
            <a:r>
              <a:rPr lang="fi-FI" sz="2200" err="1"/>
              <a:t>students</a:t>
            </a:r>
            <a:r>
              <a:rPr lang="fi-FI" sz="2200"/>
              <a:t> </a:t>
            </a:r>
            <a:r>
              <a:rPr lang="fi-FI" sz="2200" err="1"/>
              <a:t>can</a:t>
            </a:r>
            <a:r>
              <a:rPr lang="fi-FI" sz="2200"/>
              <a:t> go </a:t>
            </a:r>
            <a:r>
              <a:rPr lang="fi-FI" sz="2200" err="1"/>
              <a:t>there</a:t>
            </a:r>
            <a:r>
              <a:rPr lang="fi-FI" sz="2200"/>
              <a:t> </a:t>
            </a:r>
            <a:r>
              <a:rPr lang="fi-FI" sz="2200" err="1"/>
              <a:t>during</a:t>
            </a:r>
            <a:r>
              <a:rPr lang="fi-FI" sz="2200"/>
              <a:t> </a:t>
            </a:r>
            <a:r>
              <a:rPr lang="fi-FI" sz="2200" err="1"/>
              <a:t>Finnish</a:t>
            </a:r>
            <a:r>
              <a:rPr lang="fi-FI" sz="2200"/>
              <a:t> </a:t>
            </a:r>
            <a:r>
              <a:rPr lang="fi-FI" sz="2200" err="1"/>
              <a:t>lessons</a:t>
            </a:r>
            <a:r>
              <a:rPr lang="fi-FI" sz="2200"/>
              <a:t> and at </a:t>
            </a:r>
            <a:r>
              <a:rPr lang="fi-FI" sz="2200" err="1"/>
              <a:t>recess</a:t>
            </a:r>
            <a:r>
              <a:rPr lang="fi-FI" sz="2200"/>
              <a:t>.</a:t>
            </a:r>
          </a:p>
          <a:p>
            <a:r>
              <a:rPr lang="fi-FI" sz="2200" err="1"/>
              <a:t>We</a:t>
            </a:r>
            <a:r>
              <a:rPr lang="fi-FI" sz="2200"/>
              <a:t> </a:t>
            </a:r>
            <a:r>
              <a:rPr lang="fi-FI" sz="2200" err="1"/>
              <a:t>also</a:t>
            </a:r>
            <a:r>
              <a:rPr lang="fi-FI" sz="2200"/>
              <a:t> </a:t>
            </a:r>
            <a:r>
              <a:rPr lang="fi-FI" sz="2200" err="1"/>
              <a:t>have</a:t>
            </a:r>
            <a:r>
              <a:rPr lang="fi-FI" sz="2200"/>
              <a:t> a music </a:t>
            </a:r>
            <a:r>
              <a:rPr lang="fi-FI" sz="2200" err="1"/>
              <a:t>classroom</a:t>
            </a:r>
            <a:r>
              <a:rPr lang="fi-FI" sz="2200"/>
              <a:t> </a:t>
            </a:r>
            <a:r>
              <a:rPr lang="fi-FI" sz="2200" err="1"/>
              <a:t>where</a:t>
            </a:r>
            <a:r>
              <a:rPr lang="fi-FI" sz="2200"/>
              <a:t> </a:t>
            </a:r>
            <a:r>
              <a:rPr lang="fi-FI" sz="2200" err="1"/>
              <a:t>we</a:t>
            </a:r>
            <a:r>
              <a:rPr lang="fi-FI" sz="2200"/>
              <a:t> </a:t>
            </a:r>
            <a:r>
              <a:rPr lang="fi-FI" sz="2200" err="1"/>
              <a:t>learn</a:t>
            </a:r>
            <a:r>
              <a:rPr lang="fi-FI" sz="2200"/>
              <a:t> to </a:t>
            </a:r>
            <a:r>
              <a:rPr lang="fi-FI" sz="2200" err="1"/>
              <a:t>sing</a:t>
            </a:r>
            <a:r>
              <a:rPr lang="fi-FI" sz="2200"/>
              <a:t> and play some </a:t>
            </a:r>
            <a:r>
              <a:rPr lang="fi-FI" sz="2200" err="1"/>
              <a:t>instruments</a:t>
            </a:r>
            <a:r>
              <a:rPr lang="fi-FI" sz="2200"/>
              <a:t> </a:t>
            </a:r>
          </a:p>
          <a:p>
            <a:r>
              <a:rPr lang="fi-FI" sz="2200" err="1"/>
              <a:t>Every</a:t>
            </a:r>
            <a:r>
              <a:rPr lang="fi-FI" sz="2200"/>
              <a:t> </a:t>
            </a:r>
            <a:r>
              <a:rPr lang="fi-FI" sz="2200" err="1"/>
              <a:t>student</a:t>
            </a:r>
            <a:r>
              <a:rPr lang="fi-FI" sz="2200"/>
              <a:t> </a:t>
            </a:r>
            <a:r>
              <a:rPr lang="fi-FI" sz="2200" err="1"/>
              <a:t>gets</a:t>
            </a:r>
            <a:r>
              <a:rPr lang="fi-FI" sz="2200"/>
              <a:t> a personal </a:t>
            </a:r>
            <a:r>
              <a:rPr lang="fi-FI" sz="2200" err="1"/>
              <a:t>locker</a:t>
            </a:r>
            <a:r>
              <a:rPr lang="fi-FI" sz="2200"/>
              <a:t> to </a:t>
            </a:r>
            <a:r>
              <a:rPr lang="fi-FI" sz="2200" err="1"/>
              <a:t>keep</a:t>
            </a:r>
            <a:r>
              <a:rPr lang="fi-FI" sz="2200"/>
              <a:t> </a:t>
            </a:r>
            <a:r>
              <a:rPr lang="fi-FI" sz="2200" err="1"/>
              <a:t>books</a:t>
            </a:r>
            <a:r>
              <a:rPr lang="fi-FI" sz="2200"/>
              <a:t> and </a:t>
            </a:r>
            <a:r>
              <a:rPr lang="fi-FI" sz="2200" err="1"/>
              <a:t>other</a:t>
            </a:r>
            <a:r>
              <a:rPr lang="fi-FI" sz="2200"/>
              <a:t> personal </a:t>
            </a:r>
            <a:r>
              <a:rPr lang="fi-FI" sz="2200" err="1"/>
              <a:t>stuff</a:t>
            </a:r>
            <a:r>
              <a:rPr lang="fi-FI" sz="2200"/>
              <a:t> </a:t>
            </a:r>
            <a:r>
              <a:rPr lang="fi-FI" sz="2200" err="1"/>
              <a:t>there</a:t>
            </a:r>
            <a:r>
              <a:rPr lang="fi-FI" sz="2200"/>
              <a:t>.</a:t>
            </a:r>
          </a:p>
          <a:p>
            <a:pPr marL="0" indent="0">
              <a:buNone/>
            </a:pPr>
            <a:endParaRPr lang="fi-FI" sz="2400"/>
          </a:p>
        </p:txBody>
      </p:sp>
    </p:spTree>
    <p:extLst>
      <p:ext uri="{BB962C8B-B14F-4D97-AF65-F5344CB8AC3E}">
        <p14:creationId xmlns:p14="http://schemas.microsoft.com/office/powerpoint/2010/main" val="1714973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Kuva 5" descr="Ares (artisti) – Wikipedia">
            <a:extLst>
              <a:ext uri="{FF2B5EF4-FFF2-40B4-BE49-F238E27FC236}">
                <a16:creationId xmlns:a16="http://schemas.microsoft.com/office/drawing/2014/main" id="{904E9331-D8D1-0ABF-2203-0348AD053A18}"/>
              </a:ext>
            </a:extLst>
          </p:cNvPr>
          <p:cNvPicPr>
            <a:picLocks noChangeAspect="1"/>
          </p:cNvPicPr>
          <p:nvPr/>
        </p:nvPicPr>
        <p:blipFill>
          <a:blip r:embed="rId2"/>
          <a:srcRect r="4" b="8885"/>
          <a:stretch>
            <a:fillRect/>
          </a:stretch>
        </p:blipFill>
        <p:spPr>
          <a:xfrm>
            <a:off x="20" y="10"/>
            <a:ext cx="2970445" cy="3383269"/>
          </a:xfrm>
          <a:prstGeom prst="rect">
            <a:avLst/>
          </a:prstGeom>
        </p:spPr>
      </p:pic>
      <p:pic>
        <p:nvPicPr>
          <p:cNvPr id="4" name="Sisällön paikkamerkki 3" descr="Tässä on Spotifyn kuunnelluin artisti!">
            <a:extLst>
              <a:ext uri="{FF2B5EF4-FFF2-40B4-BE49-F238E27FC236}">
                <a16:creationId xmlns:a16="http://schemas.microsoft.com/office/drawing/2014/main" id="{D83C3D00-F88D-F0DF-929A-2CA1A7B2895B}"/>
              </a:ext>
            </a:extLst>
          </p:cNvPr>
          <p:cNvPicPr>
            <a:picLocks noChangeAspect="1"/>
          </p:cNvPicPr>
          <p:nvPr/>
        </p:nvPicPr>
        <p:blipFill>
          <a:blip r:embed="rId3"/>
          <a:srcRect l="20759" r="19756" b="-3"/>
          <a:stretch>
            <a:fillRect/>
          </a:stretch>
        </p:blipFill>
        <p:spPr>
          <a:xfrm>
            <a:off x="3072956" y="10"/>
            <a:ext cx="2970465" cy="3383268"/>
          </a:xfrm>
          <a:prstGeom prst="rect">
            <a:avLst/>
          </a:prstGeom>
        </p:spPr>
      </p:pic>
      <p:pic>
        <p:nvPicPr>
          <p:cNvPr id="9" name="Kuva 8" descr="Isac Elliot, Mirella ja Ares tähdittävät LoopIT 2026 –tapahtumaa Jyväskylän  Lutakonaukiolla heinäkuussa - ePressi">
            <a:extLst>
              <a:ext uri="{FF2B5EF4-FFF2-40B4-BE49-F238E27FC236}">
                <a16:creationId xmlns:a16="http://schemas.microsoft.com/office/drawing/2014/main" id="{9CBB1D9D-1656-B0B8-33EF-FA4C867A400D}"/>
              </a:ext>
            </a:extLst>
          </p:cNvPr>
          <p:cNvPicPr>
            <a:picLocks noChangeAspect="1"/>
          </p:cNvPicPr>
          <p:nvPr/>
        </p:nvPicPr>
        <p:blipFill>
          <a:blip r:embed="rId4"/>
          <a:srcRect l="4663" r="36703" b="-3"/>
          <a:stretch>
            <a:fillRect/>
          </a:stretch>
        </p:blipFill>
        <p:spPr>
          <a:xfrm>
            <a:off x="6145909" y="10"/>
            <a:ext cx="2971800" cy="3383268"/>
          </a:xfrm>
          <a:prstGeom prst="rect">
            <a:avLst/>
          </a:prstGeom>
        </p:spPr>
      </p:pic>
      <p:pic>
        <p:nvPicPr>
          <p:cNvPr id="10" name="Kuva 9" descr="Millainen mökki tai vapaa-ajanasunto sopii sinulle? - RE/MAX Suomi">
            <a:extLst>
              <a:ext uri="{FF2B5EF4-FFF2-40B4-BE49-F238E27FC236}">
                <a16:creationId xmlns:a16="http://schemas.microsoft.com/office/drawing/2014/main" id="{008EB3EB-A491-8F8A-BFDA-1A9927CC7EE8}"/>
              </a:ext>
            </a:extLst>
          </p:cNvPr>
          <p:cNvPicPr>
            <a:picLocks noChangeAspect="1"/>
          </p:cNvPicPr>
          <p:nvPr/>
        </p:nvPicPr>
        <p:blipFill>
          <a:blip r:embed="rId5"/>
          <a:srcRect l="15829" r="25538" b="-3"/>
          <a:stretch>
            <a:fillRect/>
          </a:stretch>
        </p:blipFill>
        <p:spPr>
          <a:xfrm>
            <a:off x="9220200" y="10"/>
            <a:ext cx="2971800" cy="3383268"/>
          </a:xfrm>
          <a:prstGeom prst="rect">
            <a:avLst/>
          </a:prstGeom>
        </p:spPr>
      </p:pic>
      <p:pic>
        <p:nvPicPr>
          <p:cNvPr id="8" name="Kuva 7" descr="JYP-tykki Valtteri Ojantakanen ilmoittautui kisaan maalikuninkuudesta |  Urheilu | Etelä-Suomen Sanomat">
            <a:extLst>
              <a:ext uri="{FF2B5EF4-FFF2-40B4-BE49-F238E27FC236}">
                <a16:creationId xmlns:a16="http://schemas.microsoft.com/office/drawing/2014/main" id="{33A79A60-95B4-98DC-244D-A2B800FBA4CF}"/>
              </a:ext>
            </a:extLst>
          </p:cNvPr>
          <p:cNvPicPr>
            <a:picLocks noChangeAspect="1"/>
          </p:cNvPicPr>
          <p:nvPr/>
        </p:nvPicPr>
        <p:blipFill>
          <a:blip r:embed="rId6"/>
          <a:srcRect r="-1" b="16144"/>
          <a:stretch>
            <a:fillRect/>
          </a:stretch>
        </p:blipFill>
        <p:spPr>
          <a:xfrm>
            <a:off x="-1018" y="3474720"/>
            <a:ext cx="6044438" cy="3383280"/>
          </a:xfrm>
          <a:prstGeom prst="rect">
            <a:avLst/>
          </a:prstGeom>
        </p:spPr>
      </p:pic>
      <p:sp>
        <p:nvSpPr>
          <p:cNvPr id="2" name="Otsikko 1">
            <a:extLst>
              <a:ext uri="{FF2B5EF4-FFF2-40B4-BE49-F238E27FC236}">
                <a16:creationId xmlns:a16="http://schemas.microsoft.com/office/drawing/2014/main" id="{CF02A7F4-1C6B-EB27-181E-6E3A7EF2279D}"/>
              </a:ext>
            </a:extLst>
          </p:cNvPr>
          <p:cNvSpPr>
            <a:spLocks noGrp="1"/>
          </p:cNvSpPr>
          <p:nvPr>
            <p:ph type="title"/>
          </p:nvPr>
        </p:nvSpPr>
        <p:spPr>
          <a:xfrm>
            <a:off x="6621049" y="4359989"/>
            <a:ext cx="5193748" cy="1614784"/>
          </a:xfrm>
        </p:spPr>
        <p:txBody>
          <a:bodyPr vert="horz" lIns="91440" tIns="45720" rIns="91440" bIns="45720" rtlCol="0">
            <a:normAutofit/>
          </a:bodyPr>
          <a:lstStyle/>
          <a:p>
            <a:r>
              <a:rPr lang="en-US" sz="5400" kern="1200" err="1">
                <a:solidFill>
                  <a:srgbClr val="FFFFFF"/>
                </a:solidFill>
                <a:latin typeface="+mj-lt"/>
                <a:ea typeface="+mj-ea"/>
                <a:cs typeface="+mj-cs"/>
              </a:rPr>
              <a:t>Freetime</a:t>
            </a:r>
            <a:r>
              <a:rPr lang="en-US" sz="5400" kern="1200">
                <a:solidFill>
                  <a:srgbClr val="FFFFFF"/>
                </a:solidFill>
                <a:latin typeface="+mj-lt"/>
                <a:ea typeface="+mj-ea"/>
                <a:cs typeface="+mj-cs"/>
              </a:rPr>
              <a:t> in Finland</a:t>
            </a:r>
          </a:p>
        </p:txBody>
      </p:sp>
    </p:spTree>
    <p:extLst>
      <p:ext uri="{BB962C8B-B14F-4D97-AF65-F5344CB8AC3E}">
        <p14:creationId xmlns:p14="http://schemas.microsoft.com/office/powerpoint/2010/main" val="16424151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7349979-F565-6696-31F9-BB965BC4E5AB}"/>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Finnish sports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A1E757C7-CD6C-5C97-ED35-7080CD812F0E}"/>
              </a:ext>
            </a:extLst>
          </p:cNvPr>
          <p:cNvSpPr>
            <a:spLocks noGrp="1"/>
          </p:cNvSpPr>
          <p:nvPr>
            <p:ph sz="half" idx="1"/>
          </p:nvPr>
        </p:nvSpPr>
        <p:spPr>
          <a:xfrm>
            <a:off x="640080" y="2872899"/>
            <a:ext cx="4243589" cy="3320668"/>
          </a:xfrm>
        </p:spPr>
        <p:txBody>
          <a:bodyPr vert="horz" lIns="91440" tIns="45720" rIns="91440" bIns="45720" rtlCol="0" anchor="t">
            <a:normAutofit lnSpcReduction="10000"/>
          </a:bodyPr>
          <a:lstStyle/>
          <a:p>
            <a:r>
              <a:rPr lang="en-US" sz="1700"/>
              <a:t>Finnish national sport is Finnish baseball.</a:t>
            </a:r>
          </a:p>
          <a:p>
            <a:r>
              <a:rPr lang="en-US" sz="1700"/>
              <a:t>Finland´s top 3 most played sports are: football, ice hockey and floorball. </a:t>
            </a:r>
          </a:p>
          <a:p>
            <a:r>
              <a:rPr lang="en-US" sz="1700"/>
              <a:t>Different kind of acrobatic sports are also popular here, for example: cheerleading.</a:t>
            </a:r>
          </a:p>
          <a:p>
            <a:r>
              <a:rPr lang="en-US" sz="1700"/>
              <a:t>Fun fact! Finland is the current world champion in mens  ice hockey and floorball!</a:t>
            </a:r>
          </a:p>
          <a:p>
            <a:r>
              <a:rPr lang="en-US" sz="1700"/>
              <a:t>Finnish people are also big in motorsport having one 16 world rally championships and 4 Formula 1 championships. </a:t>
            </a:r>
          </a:p>
          <a:p>
            <a:endParaRPr lang="en-US" sz="1700"/>
          </a:p>
        </p:txBody>
      </p:sp>
      <p:pic>
        <p:nvPicPr>
          <p:cNvPr id="5" name="Sisällön paikkamerkki 4" descr="Live-seuranta: Suomi-Ruotsi | ennakko, tv, kentälliset, poissaolot">
            <a:extLst>
              <a:ext uri="{FF2B5EF4-FFF2-40B4-BE49-F238E27FC236}">
                <a16:creationId xmlns:a16="http://schemas.microsoft.com/office/drawing/2014/main" id="{50535719-A1F4-13EE-7869-8294991692B1}"/>
              </a:ext>
            </a:extLst>
          </p:cNvPr>
          <p:cNvPicPr>
            <a:picLocks noGrp="1" noChangeAspect="1"/>
          </p:cNvPicPr>
          <p:nvPr>
            <p:ph sz="half" idx="2"/>
          </p:nvPr>
        </p:nvPicPr>
        <p:blipFill>
          <a:blip r:embed="rId2"/>
          <a:srcRect l="26716" r="633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84979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8EB38D-0494-0C78-E0CF-D1F7908F3FD3}"/>
              </a:ext>
            </a:extLst>
          </p:cNvPr>
          <p:cNvSpPr>
            <a:spLocks noGrp="1"/>
          </p:cNvSpPr>
          <p:nvPr>
            <p:ph type="title"/>
          </p:nvPr>
        </p:nvSpPr>
        <p:spPr>
          <a:xfrm>
            <a:off x="971368" y="371719"/>
            <a:ext cx="6125964" cy="1906863"/>
          </a:xfrm>
        </p:spPr>
        <p:txBody>
          <a:bodyPr anchor="b">
            <a:normAutofit/>
          </a:bodyPr>
          <a:lstStyle/>
          <a:p>
            <a:r>
              <a:rPr lang="fi-FI"/>
              <a:t>Music and gigs are a big part of young people life</a:t>
            </a:r>
          </a:p>
        </p:txBody>
      </p:sp>
      <p:sp>
        <p:nvSpPr>
          <p:cNvPr id="112" name="Content Placeholder 111">
            <a:extLst>
              <a:ext uri="{FF2B5EF4-FFF2-40B4-BE49-F238E27FC236}">
                <a16:creationId xmlns:a16="http://schemas.microsoft.com/office/drawing/2014/main" id="{B1D0ECF1-71E4-8330-AB85-C5A30C90B916}"/>
              </a:ext>
            </a:extLst>
          </p:cNvPr>
          <p:cNvSpPr>
            <a:spLocks noGrp="1"/>
          </p:cNvSpPr>
          <p:nvPr>
            <p:ph idx="1"/>
          </p:nvPr>
        </p:nvSpPr>
        <p:spPr>
          <a:xfrm>
            <a:off x="971368" y="2711395"/>
            <a:ext cx="4114801" cy="3465568"/>
          </a:xfrm>
        </p:spPr>
        <p:txBody>
          <a:bodyPr vert="horz" lIns="91440" tIns="45720" rIns="91440" bIns="45720" rtlCol="0">
            <a:normAutofit/>
          </a:bodyPr>
          <a:lstStyle/>
          <a:p>
            <a:r>
              <a:rPr lang="en-US" sz="2000"/>
              <a:t>Finland has a lot of great artists</a:t>
            </a:r>
          </a:p>
          <a:p>
            <a:r>
              <a:rPr lang="en-US" sz="2000"/>
              <a:t>For example, a good and popular rock band, Apulanta.</a:t>
            </a:r>
          </a:p>
          <a:p>
            <a:r>
              <a:rPr lang="en-US" sz="2000"/>
              <a:t>Eppu Normaali is super popular but recently retired Finnish artist.</a:t>
            </a:r>
          </a:p>
          <a:p>
            <a:r>
              <a:rPr lang="en-US" sz="2000" err="1"/>
              <a:t>Gettomasa</a:t>
            </a:r>
            <a:r>
              <a:rPr lang="en-US" sz="2000"/>
              <a:t> is a popular rapper from Jyväskylä, whose music attracts mostly teenagers but also adults</a:t>
            </a:r>
          </a:p>
        </p:txBody>
      </p:sp>
      <p:pic>
        <p:nvPicPr>
          <p:cNvPr id="5" name="Picture 4">
            <a:extLst>
              <a:ext uri="{FF2B5EF4-FFF2-40B4-BE49-F238E27FC236}">
                <a16:creationId xmlns:a16="http://schemas.microsoft.com/office/drawing/2014/main" id="{BE2C3F3A-0D89-34C7-2DB0-02FE93D2A474}"/>
              </a:ext>
            </a:extLst>
          </p:cNvPr>
          <p:cNvPicPr>
            <a:picLocks noChangeAspect="1"/>
          </p:cNvPicPr>
          <p:nvPr/>
        </p:nvPicPr>
        <p:blipFill>
          <a:blip r:embed="rId2"/>
          <a:srcRect l="21243" r="-1" b="-1"/>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3" name="Content Placeholder 2" descr="Jun 25, 2026: Provinssi Festival 2026 at Provinssi Festival 2026 ...">
            <a:extLst>
              <a:ext uri="{FF2B5EF4-FFF2-40B4-BE49-F238E27FC236}">
                <a16:creationId xmlns:a16="http://schemas.microsoft.com/office/drawing/2014/main" id="{08BDCF5A-BDFC-CDFF-3B61-AF9F09D07C7D}"/>
              </a:ext>
            </a:extLst>
          </p:cNvPr>
          <p:cNvPicPr>
            <a:picLocks noChangeAspect="1"/>
          </p:cNvPicPr>
          <p:nvPr/>
        </p:nvPicPr>
        <p:blipFill>
          <a:blip r:embed="rId3"/>
          <a:srcRect r="519" b="4"/>
          <a:stretch>
            <a:fillRect/>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7" name="Picture 6" descr="Eppu Normaali: Aknepop (LP) - Stupido Market - verkossa ja kivijalassa">
            <a:extLst>
              <a:ext uri="{FF2B5EF4-FFF2-40B4-BE49-F238E27FC236}">
                <a16:creationId xmlns:a16="http://schemas.microsoft.com/office/drawing/2014/main" id="{8DC4159C-06DF-0336-7DB9-F633F9EBB950}"/>
              </a:ext>
            </a:extLst>
          </p:cNvPr>
          <p:cNvPicPr>
            <a:picLocks noChangeAspect="1"/>
          </p:cNvPicPr>
          <p:nvPr/>
        </p:nvPicPr>
        <p:blipFill>
          <a:blip r:embed="rId4"/>
          <a:srcRect r="3" b="11753"/>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009415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67372-2C8A-CEEF-393F-34B761E488EC}"/>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Finnish free time culture</a:t>
            </a:r>
          </a:p>
        </p:txBody>
      </p:sp>
      <p:pic>
        <p:nvPicPr>
          <p:cNvPr id="9" name="Sisällön paikkamerkki 8" descr="Näkökulma | Mopoilijat – nuo kuumat perunat, joita heitellään kädestä ...">
            <a:extLst>
              <a:ext uri="{FF2B5EF4-FFF2-40B4-BE49-F238E27FC236}">
                <a16:creationId xmlns:a16="http://schemas.microsoft.com/office/drawing/2014/main" id="{C04A2F74-0F86-D080-2E02-8C3A0E6417ED}"/>
              </a:ext>
            </a:extLst>
          </p:cNvPr>
          <p:cNvPicPr>
            <a:picLocks noGrp="1" noChangeAspect="1"/>
          </p:cNvPicPr>
          <p:nvPr>
            <p:ph sz="half" idx="1"/>
          </p:nvPr>
        </p:nvPicPr>
        <p:blipFill>
          <a:blip r:embed="rId2"/>
          <a:srcRect l="6063" r="26984"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6" name="Content Placeholder 15">
            <a:extLst>
              <a:ext uri="{FF2B5EF4-FFF2-40B4-BE49-F238E27FC236}">
                <a16:creationId xmlns:a16="http://schemas.microsoft.com/office/drawing/2014/main" id="{06BE5351-57DE-757A-909C-BCAC19FD947D}"/>
              </a:ext>
            </a:extLst>
          </p:cNvPr>
          <p:cNvSpPr>
            <a:spLocks noGrp="1"/>
          </p:cNvSpPr>
          <p:nvPr>
            <p:ph sz="half" idx="2"/>
          </p:nvPr>
        </p:nvSpPr>
        <p:spPr>
          <a:xfrm>
            <a:off x="640080" y="2872899"/>
            <a:ext cx="4243589" cy="3320668"/>
          </a:xfrm>
        </p:spPr>
        <p:txBody>
          <a:bodyPr vert="horz" lIns="91440" tIns="45720" rIns="91440" bIns="45720" rtlCol="0">
            <a:normAutofit lnSpcReduction="10000"/>
          </a:bodyPr>
          <a:lstStyle/>
          <a:p>
            <a:r>
              <a:rPr lang="en-US" sz="2200"/>
              <a:t>A lot of </a:t>
            </a:r>
            <a:r>
              <a:rPr lang="en-US" sz="2200" err="1"/>
              <a:t>finnish</a:t>
            </a:r>
            <a:r>
              <a:rPr lang="en-US" sz="2200"/>
              <a:t> teens own a moped or an ATV.</a:t>
            </a:r>
          </a:p>
          <a:p>
            <a:r>
              <a:rPr lang="en-US" sz="2200"/>
              <a:t>You are able to get one once you turn 15.</a:t>
            </a:r>
          </a:p>
          <a:p>
            <a:r>
              <a:rPr lang="en-US" sz="2200"/>
              <a:t>A moped is a great form of transportation if u don't own a car yet.</a:t>
            </a:r>
          </a:p>
          <a:p>
            <a:r>
              <a:rPr lang="en-US" sz="2200"/>
              <a:t>The mopeds are often tuned and therefore strictly monitored by the police.</a:t>
            </a:r>
          </a:p>
          <a:p>
            <a:endParaRPr lang="en-US" sz="2200"/>
          </a:p>
          <a:p>
            <a:endParaRPr lang="en-US" sz="2200"/>
          </a:p>
        </p:txBody>
      </p:sp>
    </p:spTree>
    <p:extLst>
      <p:ext uri="{BB962C8B-B14F-4D97-AF65-F5344CB8AC3E}">
        <p14:creationId xmlns:p14="http://schemas.microsoft.com/office/powerpoint/2010/main" val="1352080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251256-CB87-326D-779C-B7E89BDAFB27}"/>
              </a:ext>
            </a:extLst>
          </p:cNvPr>
          <p:cNvSpPr>
            <a:spLocks noGrp="1"/>
          </p:cNvSpPr>
          <p:nvPr>
            <p:ph type="title"/>
          </p:nvPr>
        </p:nvSpPr>
        <p:spPr/>
        <p:txBody>
          <a:bodyPr/>
          <a:lstStyle/>
          <a:p>
            <a:r>
              <a:rPr lang="fi-FI"/>
              <a:t>Seasonal activities</a:t>
            </a:r>
          </a:p>
        </p:txBody>
      </p:sp>
      <p:pic>
        <p:nvPicPr>
          <p:cNvPr id="11" name="Sisällön paikkamerkki 10">
            <a:extLst>
              <a:ext uri="{FF2B5EF4-FFF2-40B4-BE49-F238E27FC236}">
                <a16:creationId xmlns:a16="http://schemas.microsoft.com/office/drawing/2014/main" id="{262EDEFB-E196-5DF6-5599-79598EA0EE9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71951" y="1827516"/>
            <a:ext cx="2448098" cy="4347556"/>
          </a:xfrm>
          <a:prstGeom prst="rect">
            <a:avLst/>
          </a:prstGeom>
        </p:spPr>
      </p:pic>
      <p:pic>
        <p:nvPicPr>
          <p:cNvPr id="7" name="Kuva 6" descr="Avantouinti | Uudenkaupungin kaupunki">
            <a:extLst>
              <a:ext uri="{FF2B5EF4-FFF2-40B4-BE49-F238E27FC236}">
                <a16:creationId xmlns:a16="http://schemas.microsoft.com/office/drawing/2014/main" id="{97E3290D-B366-FAF5-A8D1-24CCA745F94D}"/>
              </a:ext>
            </a:extLst>
          </p:cNvPr>
          <p:cNvPicPr>
            <a:picLocks noChangeAspect="1"/>
          </p:cNvPicPr>
          <p:nvPr/>
        </p:nvPicPr>
        <p:blipFill>
          <a:blip r:embed="rId3"/>
          <a:stretch>
            <a:fillRect/>
          </a:stretch>
        </p:blipFill>
        <p:spPr>
          <a:xfrm>
            <a:off x="8850702" y="358715"/>
            <a:ext cx="2743200" cy="2057400"/>
          </a:xfrm>
          <a:prstGeom prst="rect">
            <a:avLst/>
          </a:prstGeom>
        </p:spPr>
      </p:pic>
      <p:pic>
        <p:nvPicPr>
          <p:cNvPr id="5" name="Kuva 4" descr="SUPPAILU - Tohloppi Wake">
            <a:extLst>
              <a:ext uri="{FF2B5EF4-FFF2-40B4-BE49-F238E27FC236}">
                <a16:creationId xmlns:a16="http://schemas.microsoft.com/office/drawing/2014/main" id="{C5D21960-8E93-22A0-7E81-DED68B1EB254}"/>
              </a:ext>
            </a:extLst>
          </p:cNvPr>
          <p:cNvPicPr>
            <a:picLocks noChangeAspect="1"/>
          </p:cNvPicPr>
          <p:nvPr/>
        </p:nvPicPr>
        <p:blipFill>
          <a:blip r:embed="rId4"/>
          <a:stretch>
            <a:fillRect/>
          </a:stretch>
        </p:blipFill>
        <p:spPr>
          <a:xfrm>
            <a:off x="4983193" y="3797060"/>
            <a:ext cx="2743200" cy="2743200"/>
          </a:xfrm>
          <a:prstGeom prst="rect">
            <a:avLst/>
          </a:prstGeom>
        </p:spPr>
      </p:pic>
      <p:sp>
        <p:nvSpPr>
          <p:cNvPr id="9" name="Tekstiruutu 8">
            <a:extLst>
              <a:ext uri="{FF2B5EF4-FFF2-40B4-BE49-F238E27FC236}">
                <a16:creationId xmlns:a16="http://schemas.microsoft.com/office/drawing/2014/main" id="{65550CF8-83B1-801C-680C-1764B3F536A2}"/>
              </a:ext>
            </a:extLst>
          </p:cNvPr>
          <p:cNvSpPr txBox="1"/>
          <p:nvPr/>
        </p:nvSpPr>
        <p:spPr>
          <a:xfrm>
            <a:off x="404326" y="1539551"/>
            <a:ext cx="382555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800"/>
              <a:t>In winter we do skiing and ice swimming. </a:t>
            </a:r>
          </a:p>
          <a:p>
            <a:endParaRPr lang="fi-FI" sz="2800"/>
          </a:p>
          <a:p>
            <a:r>
              <a:rPr lang="fi-FI" sz="2800"/>
              <a:t>In summer people are at their cabins and do water activities like sup boarding.</a:t>
            </a:r>
            <a:endParaRPr lang="fi-FI"/>
          </a:p>
        </p:txBody>
      </p:sp>
      <p:pic>
        <p:nvPicPr>
          <p:cNvPr id="3" name="Kuva 2">
            <a:extLst>
              <a:ext uri="{FF2B5EF4-FFF2-40B4-BE49-F238E27FC236}">
                <a16:creationId xmlns:a16="http://schemas.microsoft.com/office/drawing/2014/main" id="{88C7A719-7B09-B8B8-9A06-447634AE75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6659" y="1248405"/>
            <a:ext cx="2103120" cy="2800350"/>
          </a:xfrm>
          <a:prstGeom prst="rect">
            <a:avLst/>
          </a:prstGeom>
        </p:spPr>
      </p:pic>
      <p:pic>
        <p:nvPicPr>
          <p:cNvPr id="6" name="Kuva 5">
            <a:extLst>
              <a:ext uri="{FF2B5EF4-FFF2-40B4-BE49-F238E27FC236}">
                <a16:creationId xmlns:a16="http://schemas.microsoft.com/office/drawing/2014/main" id="{8837965D-8719-96A0-9F39-B6B3BF7B63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1992" y="1247711"/>
            <a:ext cx="2079992" cy="3691588"/>
          </a:xfrm>
          <a:prstGeom prst="rect">
            <a:avLst/>
          </a:prstGeom>
        </p:spPr>
      </p:pic>
    </p:spTree>
    <p:extLst>
      <p:ext uri="{BB962C8B-B14F-4D97-AF65-F5344CB8AC3E}">
        <p14:creationId xmlns:p14="http://schemas.microsoft.com/office/powerpoint/2010/main" val="2203168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C833C8-3E13-EE45-98EE-5EB472A1FAD7}"/>
              </a:ext>
            </a:extLst>
          </p:cNvPr>
          <p:cNvSpPr>
            <a:spLocks noGrp="1"/>
          </p:cNvSpPr>
          <p:nvPr>
            <p:ph type="title"/>
          </p:nvPr>
        </p:nvSpPr>
        <p:spPr>
          <a:xfrm>
            <a:off x="1236126" y="741391"/>
            <a:ext cx="4859874" cy="537902"/>
          </a:xfrm>
        </p:spPr>
        <p:txBody>
          <a:bodyPr anchor="b">
            <a:normAutofit fontScale="90000"/>
          </a:bodyPr>
          <a:lstStyle/>
          <a:p>
            <a:r>
              <a:rPr lang="fi-FI" sz="3200" err="1"/>
              <a:t>The</a:t>
            </a:r>
            <a:r>
              <a:rPr lang="fi-FI" sz="3200"/>
              <a:t> </a:t>
            </a:r>
            <a:r>
              <a:rPr lang="fi-FI" sz="3200" err="1"/>
              <a:t>most</a:t>
            </a:r>
            <a:r>
              <a:rPr lang="fi-FI" sz="3200"/>
              <a:t> </a:t>
            </a:r>
            <a:r>
              <a:rPr lang="fi-FI" sz="3200" err="1"/>
              <a:t>important</a:t>
            </a:r>
            <a:r>
              <a:rPr lang="fi-FI" sz="3200"/>
              <a:t> </a:t>
            </a:r>
            <a:r>
              <a:rPr lang="fi-FI" sz="3200" err="1"/>
              <a:t>events</a:t>
            </a:r>
            <a:r>
              <a:rPr lang="fi-FI" sz="3200"/>
              <a:t> in </a:t>
            </a:r>
            <a:r>
              <a:rPr lang="fi-FI" sz="3200" err="1"/>
              <a:t>Finnish</a:t>
            </a:r>
            <a:r>
              <a:rPr lang="fi-FI" sz="3200"/>
              <a:t> </a:t>
            </a:r>
            <a:r>
              <a:rPr lang="fi-FI" sz="3200" err="1"/>
              <a:t>history</a:t>
            </a:r>
            <a:endParaRPr lang="fi-FI" sz="3200"/>
          </a:p>
        </p:txBody>
      </p:sp>
      <p:sp>
        <p:nvSpPr>
          <p:cNvPr id="3" name="Sisällön paikkamerkki 2">
            <a:extLst>
              <a:ext uri="{FF2B5EF4-FFF2-40B4-BE49-F238E27FC236}">
                <a16:creationId xmlns:a16="http://schemas.microsoft.com/office/drawing/2014/main" id="{479ECFC1-EF22-9A87-8BA7-60367D13B6EF}"/>
              </a:ext>
            </a:extLst>
          </p:cNvPr>
          <p:cNvSpPr>
            <a:spLocks noGrp="1"/>
          </p:cNvSpPr>
          <p:nvPr>
            <p:ph idx="1"/>
          </p:nvPr>
        </p:nvSpPr>
        <p:spPr>
          <a:xfrm>
            <a:off x="345431" y="1159155"/>
            <a:ext cx="7189004" cy="4957454"/>
          </a:xfrm>
        </p:spPr>
        <p:txBody>
          <a:bodyPr vert="horz" lIns="91440" tIns="45720" rIns="91440" bIns="45720" rtlCol="0" anchor="t">
            <a:noAutofit/>
          </a:bodyPr>
          <a:lstStyle/>
          <a:p>
            <a:pPr>
              <a:buFont typeface="Calibri" panose="020B0604020202020204" pitchFamily="34" charset="0"/>
              <a:buChar char="-"/>
            </a:pPr>
            <a:endParaRPr lang="fi-FI" sz="1700" dirty="0"/>
          </a:p>
          <a:p>
            <a:r>
              <a:rPr lang="en-FI" sz="1800" b="0" i="0" dirty="0">
                <a:effectLst/>
                <a:latin typeface="UICTFontTextStyleBody"/>
              </a:rPr>
              <a:t>• Finland was a part of Sweden for over 600 years before becoming an autonomous Grand Duchy within the Russian Empire</a:t>
            </a:r>
            <a:endParaRPr lang="en-FI" sz="1800" dirty="0">
              <a:effectLst/>
              <a:latin typeface=".AppleSystemUIFont"/>
            </a:endParaRPr>
          </a:p>
          <a:p>
            <a:r>
              <a:rPr lang="en-FI" sz="1800" b="0" i="0" dirty="0">
                <a:effectLst/>
                <a:latin typeface="UICTFontTextStyleBody"/>
              </a:rPr>
              <a:t>• (1906-1917): Finland became the first European nation to let women vote and stand for election.</a:t>
            </a:r>
            <a:endParaRPr lang="en-FI" sz="1800" dirty="0">
              <a:effectLst/>
              <a:latin typeface=".AppleSystemUIFont"/>
            </a:endParaRPr>
          </a:p>
          <a:p>
            <a:r>
              <a:rPr lang="en-FI" sz="1800" b="0" i="0" dirty="0">
                <a:effectLst/>
                <a:latin typeface="UICTFontTextStyleBody"/>
              </a:rPr>
              <a:t>•</a:t>
            </a:r>
            <a:r>
              <a:rPr lang="en-FI" sz="1800" b="1" i="0" dirty="0">
                <a:effectLst/>
                <a:latin typeface="UICTFontTextStyleEmphasizedBody"/>
              </a:rPr>
              <a:t>    1917 – Independence:</a:t>
            </a:r>
            <a:r>
              <a:rPr lang="en-FI" sz="1800" b="0" i="0" dirty="0">
                <a:effectLst/>
                <a:latin typeface="UICTFontTextStyleBody"/>
              </a:rPr>
              <a:t> Finland declared independence from Russia on </a:t>
            </a:r>
            <a:r>
              <a:rPr lang="en-FI" sz="1800" b="1" i="0" dirty="0">
                <a:effectLst/>
                <a:latin typeface="UICTFontTextStyleEmphasizedBody"/>
              </a:rPr>
              <a:t>6 December 1917</a:t>
            </a:r>
            <a:r>
              <a:rPr lang="en-FI" sz="1800" b="0" i="0" dirty="0">
                <a:effectLst/>
                <a:latin typeface="UICTFontTextStyleBody"/>
              </a:rPr>
              <a:t>, which is now celebrated as Finland’s Independence Day.</a:t>
            </a:r>
            <a:br>
              <a:rPr lang="en-FI" sz="1800" dirty="0">
                <a:effectLst/>
                <a:latin typeface=".AppleSystemUIFont"/>
              </a:rPr>
            </a:br>
            <a:endParaRPr lang="en-FI" sz="1800" dirty="0">
              <a:effectLst/>
              <a:latin typeface=".AppleSystemUIFont"/>
            </a:endParaRPr>
          </a:p>
          <a:p>
            <a:r>
              <a:rPr lang="en-FI" sz="1800" b="0" i="0" dirty="0">
                <a:effectLst/>
                <a:latin typeface="UICTFontTextStyleBody"/>
              </a:rPr>
              <a:t>•Finland’s "Sisu" Defiance (1939–1944): Against all odds, Finland defended its freedom from Soviet invasion during WWII. This legendary tactic was personified by Simo Häyhä, "The White Death," a sniper who survived brutal -40°C winters to become history's deadliest sniper.</a:t>
            </a:r>
            <a:endParaRPr lang="fi-FI" sz="1800" dirty="0">
              <a:latin typeface=".AppleSystemUIFont"/>
            </a:endParaRPr>
          </a:p>
          <a:p>
            <a:r>
              <a:rPr lang="en-FI" sz="1800" b="0" i="0" dirty="0">
                <a:effectLst/>
                <a:latin typeface="UICTFontTextStyleBody"/>
              </a:rPr>
              <a:t>•Modern Finland (1995–Present): Finland joined the European Union in 1995, fully connecting with the West. Even as a modern nation, it holds tight to its favorite tradition: 3.3 million saunas for 5.6 million people.</a:t>
            </a:r>
            <a:endParaRPr lang="en-FI" sz="1800" dirty="0">
              <a:effectLst/>
              <a:latin typeface=".AppleSystemUIFont"/>
            </a:endParaRPr>
          </a:p>
          <a:p>
            <a:pPr>
              <a:buFont typeface="Calibri" panose="020B0604020202020204" pitchFamily="34" charset="0"/>
              <a:buChar char="-"/>
            </a:pPr>
            <a:endParaRPr lang="fi-FI" sz="1700" dirty="0"/>
          </a:p>
        </p:txBody>
      </p:sp>
      <p:pic>
        <p:nvPicPr>
          <p:cNvPr id="4" name="Kuva 3">
            <a:extLst>
              <a:ext uri="{FF2B5EF4-FFF2-40B4-BE49-F238E27FC236}">
                <a16:creationId xmlns:a16="http://schemas.microsoft.com/office/drawing/2014/main" id="{6E019A50-5F82-988C-C046-2F4AEC972934}"/>
              </a:ext>
            </a:extLst>
          </p:cNvPr>
          <p:cNvPicPr>
            <a:picLocks noChangeAspect="1"/>
          </p:cNvPicPr>
          <p:nvPr/>
        </p:nvPicPr>
        <p:blipFill>
          <a:blip r:embed="rId2">
            <a:extLst>
              <a:ext uri="{837473B0-CC2E-450A-ABE3-18F120FF3D39}">
                <a1611:picAttrSrcUrl xmlns:a1611="http://schemas.microsoft.com/office/drawing/2016/11/main" r:id="rId3"/>
              </a:ext>
            </a:extLst>
          </a:blip>
          <a:srcRect l="842" r="2" b="2"/>
          <a:stretch>
            <a:fillRect/>
          </a:stretch>
        </p:blipFill>
        <p:spPr>
          <a:xfrm>
            <a:off x="7978447" y="345451"/>
            <a:ext cx="3581675" cy="4223586"/>
          </a:xfrm>
          <a:prstGeom prst="rect">
            <a:avLst/>
          </a:prstGeom>
        </p:spPr>
      </p:pic>
      <p:pic>
        <p:nvPicPr>
          <p:cNvPr id="7" name="Kuva 6">
            <a:extLst>
              <a:ext uri="{FF2B5EF4-FFF2-40B4-BE49-F238E27FC236}">
                <a16:creationId xmlns:a16="http://schemas.microsoft.com/office/drawing/2014/main" id="{B2501966-3AF2-BF7A-A156-7D9D141752C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982130" y="4577840"/>
            <a:ext cx="3560193" cy="1929260"/>
          </a:xfrm>
          <a:prstGeom prst="rect">
            <a:avLst/>
          </a:prstGeom>
        </p:spPr>
      </p:pic>
    </p:spTree>
    <p:extLst>
      <p:ext uri="{BB962C8B-B14F-4D97-AF65-F5344CB8AC3E}">
        <p14:creationId xmlns:p14="http://schemas.microsoft.com/office/powerpoint/2010/main" val="1230745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DEE2EB-D91B-9B4E-44A2-3B9A4923D375}"/>
              </a:ext>
            </a:extLst>
          </p:cNvPr>
          <p:cNvSpPr>
            <a:spLocks noGrp="1"/>
          </p:cNvSpPr>
          <p:nvPr>
            <p:ph type="title"/>
          </p:nvPr>
        </p:nvSpPr>
        <p:spPr/>
        <p:txBody>
          <a:bodyPr/>
          <a:lstStyle/>
          <a:p>
            <a:r>
              <a:rPr lang="fi-FI"/>
              <a:t>Finland and Jyväskylä</a:t>
            </a:r>
          </a:p>
        </p:txBody>
      </p:sp>
      <p:sp>
        <p:nvSpPr>
          <p:cNvPr id="3" name="Sisällön paikkamerkki 2">
            <a:extLst>
              <a:ext uri="{FF2B5EF4-FFF2-40B4-BE49-F238E27FC236}">
                <a16:creationId xmlns:a16="http://schemas.microsoft.com/office/drawing/2014/main" id="{2950A839-AF30-743B-D930-7171F09892E0}"/>
              </a:ext>
            </a:extLst>
          </p:cNvPr>
          <p:cNvSpPr>
            <a:spLocks noGrp="1"/>
          </p:cNvSpPr>
          <p:nvPr>
            <p:ph sz="half" idx="1"/>
          </p:nvPr>
        </p:nvSpPr>
        <p:spPr/>
        <p:txBody>
          <a:bodyPr vert="horz" lIns="91440" tIns="45720" rIns="91440" bIns="45720" rtlCol="0">
            <a:normAutofit fontScale="70000" lnSpcReduction="20000"/>
          </a:bodyPr>
          <a:lstStyle/>
          <a:p>
            <a:r>
              <a:rPr lang="fi-FI"/>
              <a:t>Finland is </a:t>
            </a:r>
            <a:r>
              <a:rPr lang="fi-FI" err="1"/>
              <a:t>one</a:t>
            </a:r>
            <a:r>
              <a:rPr lang="fi-FI"/>
              <a:t> of </a:t>
            </a:r>
            <a:r>
              <a:rPr lang="fi-FI" err="1"/>
              <a:t>the</a:t>
            </a:r>
            <a:r>
              <a:rPr lang="fi-FI"/>
              <a:t> Nordic </a:t>
            </a:r>
            <a:r>
              <a:rPr lang="fi-FI" err="1"/>
              <a:t>countries</a:t>
            </a:r>
            <a:r>
              <a:rPr lang="fi-FI"/>
              <a:t>. Finland is </a:t>
            </a:r>
            <a:r>
              <a:rPr lang="fi-FI" err="1"/>
              <a:t>also</a:t>
            </a:r>
            <a:r>
              <a:rPr lang="fi-FI"/>
              <a:t> </a:t>
            </a:r>
            <a:r>
              <a:rPr lang="fi-FI" err="1"/>
              <a:t>the</a:t>
            </a:r>
            <a:r>
              <a:rPr lang="fi-FI"/>
              <a:t> </a:t>
            </a:r>
            <a:r>
              <a:rPr lang="fi-FI" err="1"/>
              <a:t>happiest</a:t>
            </a:r>
            <a:r>
              <a:rPr lang="fi-FI"/>
              <a:t> country in </a:t>
            </a:r>
            <a:r>
              <a:rPr lang="fi-FI" err="1"/>
              <a:t>the</a:t>
            </a:r>
            <a:r>
              <a:rPr lang="fi-FI"/>
              <a:t> world. </a:t>
            </a:r>
          </a:p>
          <a:p>
            <a:r>
              <a:rPr lang="fi-FI" err="1"/>
              <a:t>There</a:t>
            </a:r>
            <a:r>
              <a:rPr lang="fi-FI"/>
              <a:t> </a:t>
            </a:r>
            <a:r>
              <a:rPr lang="fi-FI" err="1"/>
              <a:t>are</a:t>
            </a:r>
            <a:r>
              <a:rPr lang="fi-FI"/>
              <a:t> 5,6 </a:t>
            </a:r>
            <a:r>
              <a:rPr lang="fi-FI" err="1"/>
              <a:t>million</a:t>
            </a:r>
            <a:r>
              <a:rPr lang="fi-FI"/>
              <a:t> </a:t>
            </a:r>
            <a:r>
              <a:rPr lang="fi-FI" err="1"/>
              <a:t>people</a:t>
            </a:r>
            <a:r>
              <a:rPr lang="fi-FI"/>
              <a:t> </a:t>
            </a:r>
            <a:r>
              <a:rPr lang="fi-FI" err="1"/>
              <a:t>living</a:t>
            </a:r>
            <a:r>
              <a:rPr lang="fi-FI"/>
              <a:t> in </a:t>
            </a:r>
            <a:r>
              <a:rPr lang="fi-FI" err="1"/>
              <a:t>finland</a:t>
            </a:r>
            <a:r>
              <a:rPr lang="fi-FI"/>
              <a:t> and </a:t>
            </a:r>
            <a:r>
              <a:rPr lang="fi-FI" err="1"/>
              <a:t>the</a:t>
            </a:r>
            <a:r>
              <a:rPr lang="fi-FI"/>
              <a:t> capital of Finland is Helsinki.</a:t>
            </a:r>
          </a:p>
          <a:p>
            <a:r>
              <a:rPr lang="fi-FI" err="1"/>
              <a:t>The</a:t>
            </a:r>
            <a:r>
              <a:rPr lang="fi-FI"/>
              <a:t> </a:t>
            </a:r>
            <a:r>
              <a:rPr lang="fi-FI" err="1"/>
              <a:t>official</a:t>
            </a:r>
            <a:r>
              <a:rPr lang="fi-FI"/>
              <a:t> </a:t>
            </a:r>
            <a:r>
              <a:rPr lang="fi-FI" err="1"/>
              <a:t>languages</a:t>
            </a:r>
            <a:r>
              <a:rPr lang="fi-FI"/>
              <a:t> </a:t>
            </a:r>
            <a:r>
              <a:rPr lang="fi-FI" err="1"/>
              <a:t>are</a:t>
            </a:r>
            <a:r>
              <a:rPr lang="fi-FI"/>
              <a:t> </a:t>
            </a:r>
            <a:r>
              <a:rPr lang="fi-FI" err="1"/>
              <a:t>Finnish</a:t>
            </a:r>
            <a:r>
              <a:rPr lang="fi-FI"/>
              <a:t> and Swedish.</a:t>
            </a:r>
          </a:p>
          <a:p>
            <a:r>
              <a:rPr lang="fi-FI"/>
              <a:t>Finland is </a:t>
            </a:r>
            <a:r>
              <a:rPr lang="fi-FI" err="1"/>
              <a:t>called</a:t>
            </a:r>
            <a:r>
              <a:rPr lang="fi-FI"/>
              <a:t> </a:t>
            </a:r>
            <a:r>
              <a:rPr lang="fi-FI" err="1"/>
              <a:t>the</a:t>
            </a:r>
            <a:r>
              <a:rPr lang="fi-FI"/>
              <a:t> </a:t>
            </a:r>
            <a:r>
              <a:rPr lang="fi-FI" err="1"/>
              <a:t>Land</a:t>
            </a:r>
            <a:r>
              <a:rPr lang="fi-FI"/>
              <a:t> of a </a:t>
            </a:r>
            <a:r>
              <a:rPr lang="fi-FI" err="1"/>
              <a:t>Thousand</a:t>
            </a:r>
            <a:r>
              <a:rPr lang="fi-FI"/>
              <a:t> </a:t>
            </a:r>
            <a:r>
              <a:rPr lang="fi-FI" err="1"/>
              <a:t>Lakes</a:t>
            </a:r>
            <a:r>
              <a:rPr lang="fi-FI"/>
              <a:t>, and </a:t>
            </a:r>
            <a:r>
              <a:rPr lang="fi-FI" err="1"/>
              <a:t>there</a:t>
            </a:r>
            <a:r>
              <a:rPr lang="fi-FI"/>
              <a:t> </a:t>
            </a:r>
            <a:r>
              <a:rPr lang="fi-FI" err="1"/>
              <a:t>are</a:t>
            </a:r>
            <a:r>
              <a:rPr lang="fi-FI"/>
              <a:t> </a:t>
            </a:r>
            <a:r>
              <a:rPr lang="fi-FI" err="1"/>
              <a:t>over</a:t>
            </a:r>
            <a:r>
              <a:rPr lang="fi-FI"/>
              <a:t> 168,000 </a:t>
            </a:r>
            <a:r>
              <a:rPr lang="fi-FI" err="1"/>
              <a:t>lakes</a:t>
            </a:r>
            <a:r>
              <a:rPr lang="fi-FI"/>
              <a:t> </a:t>
            </a:r>
            <a:r>
              <a:rPr lang="fi-FI" err="1"/>
              <a:t>here</a:t>
            </a:r>
            <a:r>
              <a:rPr lang="fi-FI"/>
              <a:t>.</a:t>
            </a:r>
          </a:p>
          <a:p>
            <a:r>
              <a:rPr lang="fi-FI" err="1"/>
              <a:t>There</a:t>
            </a:r>
            <a:r>
              <a:rPr lang="fi-FI"/>
              <a:t> </a:t>
            </a:r>
            <a:r>
              <a:rPr lang="fi-FI" err="1"/>
              <a:t>are</a:t>
            </a:r>
            <a:r>
              <a:rPr lang="fi-FI"/>
              <a:t> </a:t>
            </a:r>
            <a:r>
              <a:rPr lang="fi-FI" err="1"/>
              <a:t>also</a:t>
            </a:r>
            <a:r>
              <a:rPr lang="fi-FI"/>
              <a:t> </a:t>
            </a:r>
            <a:r>
              <a:rPr lang="fi-FI" err="1"/>
              <a:t>many</a:t>
            </a:r>
            <a:r>
              <a:rPr lang="fi-FI"/>
              <a:t> </a:t>
            </a:r>
            <a:r>
              <a:rPr lang="fi-FI" err="1"/>
              <a:t>forests</a:t>
            </a:r>
            <a:r>
              <a:rPr lang="fi-FI"/>
              <a:t> in Finland.</a:t>
            </a:r>
          </a:p>
          <a:p>
            <a:r>
              <a:rPr lang="fi-FI" err="1"/>
              <a:t>Examples</a:t>
            </a:r>
            <a:r>
              <a:rPr lang="fi-FI"/>
              <a:t> of </a:t>
            </a:r>
            <a:r>
              <a:rPr lang="fi-FI" err="1"/>
              <a:t>traditional</a:t>
            </a:r>
            <a:r>
              <a:rPr lang="fi-FI"/>
              <a:t> </a:t>
            </a:r>
            <a:r>
              <a:rPr lang="fi-FI" err="1"/>
              <a:t>Finnish</a:t>
            </a:r>
            <a:r>
              <a:rPr lang="fi-FI"/>
              <a:t> </a:t>
            </a:r>
            <a:r>
              <a:rPr lang="fi-FI" err="1"/>
              <a:t>dishes</a:t>
            </a:r>
            <a:r>
              <a:rPr lang="fi-FI"/>
              <a:t>: Karelian </a:t>
            </a:r>
            <a:r>
              <a:rPr lang="fi-FI" err="1"/>
              <a:t>pasty</a:t>
            </a:r>
            <a:r>
              <a:rPr lang="fi-FI"/>
              <a:t> and </a:t>
            </a:r>
            <a:r>
              <a:rPr lang="fi-FI" err="1"/>
              <a:t>black</a:t>
            </a:r>
            <a:r>
              <a:rPr lang="fi-FI"/>
              <a:t> </a:t>
            </a:r>
            <a:r>
              <a:rPr lang="fi-FI" err="1"/>
              <a:t>sausage</a:t>
            </a:r>
            <a:r>
              <a:rPr lang="fi-FI"/>
              <a:t>.</a:t>
            </a:r>
          </a:p>
          <a:p>
            <a:r>
              <a:rPr lang="fi-FI" err="1"/>
              <a:t>Examples</a:t>
            </a:r>
            <a:r>
              <a:rPr lang="fi-FI"/>
              <a:t> of </a:t>
            </a:r>
            <a:r>
              <a:rPr lang="fi-FI" err="1"/>
              <a:t>traditional</a:t>
            </a:r>
            <a:r>
              <a:rPr lang="fi-FI"/>
              <a:t> </a:t>
            </a:r>
            <a:r>
              <a:rPr lang="fi-FI" err="1"/>
              <a:t>Finnish</a:t>
            </a:r>
            <a:r>
              <a:rPr lang="fi-FI"/>
              <a:t> </a:t>
            </a:r>
            <a:r>
              <a:rPr lang="fi-FI" err="1"/>
              <a:t>sweets</a:t>
            </a:r>
            <a:r>
              <a:rPr lang="fi-FI"/>
              <a:t>: Fazer </a:t>
            </a:r>
            <a:r>
              <a:rPr lang="fi-FI" err="1"/>
              <a:t>chocolate</a:t>
            </a:r>
            <a:r>
              <a:rPr lang="fi-FI"/>
              <a:t> and </a:t>
            </a:r>
            <a:r>
              <a:rPr lang="fi-FI" err="1"/>
              <a:t>cinnamon</a:t>
            </a:r>
            <a:r>
              <a:rPr lang="fi-FI"/>
              <a:t> buns.</a:t>
            </a:r>
          </a:p>
        </p:txBody>
      </p:sp>
      <p:sp>
        <p:nvSpPr>
          <p:cNvPr id="4" name="Sisällön paikkamerkki 3">
            <a:extLst>
              <a:ext uri="{FF2B5EF4-FFF2-40B4-BE49-F238E27FC236}">
                <a16:creationId xmlns:a16="http://schemas.microsoft.com/office/drawing/2014/main" id="{031461E9-C8DD-16FB-801E-B13B82AE7BE4}"/>
              </a:ext>
            </a:extLst>
          </p:cNvPr>
          <p:cNvSpPr>
            <a:spLocks noGrp="1"/>
          </p:cNvSpPr>
          <p:nvPr>
            <p:ph sz="half" idx="2"/>
          </p:nvPr>
        </p:nvSpPr>
        <p:spPr>
          <a:xfrm>
            <a:off x="5679688" y="3498307"/>
            <a:ext cx="5674112" cy="2678656"/>
          </a:xfrm>
        </p:spPr>
        <p:txBody>
          <a:bodyPr vert="horz" lIns="91440" tIns="45720" rIns="91440" bIns="45720" rtlCol="0" anchor="t">
            <a:normAutofit fontScale="70000" lnSpcReduction="20000"/>
          </a:bodyPr>
          <a:lstStyle/>
          <a:p>
            <a:r>
              <a:rPr lang="en">
                <a:latin typeface="Aptos Display"/>
              </a:rPr>
              <a:t>A</a:t>
            </a:r>
            <a:r>
              <a:rPr lang="en">
                <a:latin typeface="Aptos"/>
              </a:rPr>
              <a:t>bout 150,000 people live in Jyväskylä.</a:t>
            </a:r>
          </a:p>
          <a:p>
            <a:r>
              <a:rPr lang="en">
                <a:latin typeface="Aptos"/>
              </a:rPr>
              <a:t>There is The World Rally Championship in Jyväskylä every year.</a:t>
            </a:r>
          </a:p>
          <a:p>
            <a:r>
              <a:rPr lang="en">
                <a:latin typeface="Aptos"/>
              </a:rPr>
              <a:t>There are a lot of lakes in Jyväskylä.</a:t>
            </a:r>
          </a:p>
          <a:p>
            <a:r>
              <a:rPr lang="en">
                <a:solidFill>
                  <a:srgbClr val="1F1F1F"/>
                </a:solidFill>
                <a:highlight>
                  <a:srgbClr val="F8F9FA"/>
                </a:highlight>
                <a:latin typeface="Aptos"/>
              </a:rPr>
              <a:t>There are many students in Jyväskylä.</a:t>
            </a:r>
          </a:p>
          <a:p>
            <a:r>
              <a:rPr lang="en">
                <a:solidFill>
                  <a:srgbClr val="1F1F1F"/>
                </a:solidFill>
                <a:highlight>
                  <a:srgbClr val="F8F9FA"/>
                </a:highlight>
                <a:latin typeface="Aptos"/>
              </a:rPr>
              <a:t>Jyväskylä is located in Central Finland.</a:t>
            </a:r>
          </a:p>
          <a:p>
            <a:r>
              <a:rPr lang="en">
                <a:solidFill>
                  <a:srgbClr val="1F1F1F"/>
                </a:solidFill>
                <a:highlight>
                  <a:srgbClr val="F8F9FA"/>
                </a:highlight>
                <a:latin typeface="Aptos"/>
              </a:rPr>
              <a:t>Jyväskylä is Finland's seventh-largest town.</a:t>
            </a:r>
          </a:p>
          <a:p>
            <a:endParaRPr lang="en">
              <a:solidFill>
                <a:srgbClr val="1F1F1F"/>
              </a:solidFill>
              <a:highlight>
                <a:srgbClr val="F8F9FA"/>
              </a:highlight>
              <a:latin typeface="Aptos"/>
            </a:endParaRPr>
          </a:p>
        </p:txBody>
      </p:sp>
      <p:pic>
        <p:nvPicPr>
          <p:cNvPr id="5" name="Kuva 4">
            <a:extLst>
              <a:ext uri="{FF2B5EF4-FFF2-40B4-BE49-F238E27FC236}">
                <a16:creationId xmlns:a16="http://schemas.microsoft.com/office/drawing/2014/main" id="{B94E5CFB-B29F-7A5B-E13F-19A7C2005057}"/>
              </a:ext>
            </a:extLst>
          </p:cNvPr>
          <p:cNvPicPr>
            <a:picLocks noChangeAspect="1"/>
          </p:cNvPicPr>
          <p:nvPr/>
        </p:nvPicPr>
        <p:blipFill>
          <a:blip r:embed="rId2"/>
          <a:stretch>
            <a:fillRect/>
          </a:stretch>
        </p:blipFill>
        <p:spPr>
          <a:xfrm>
            <a:off x="6094839" y="304102"/>
            <a:ext cx="1619250" cy="2792915"/>
          </a:xfrm>
          <a:prstGeom prst="rect">
            <a:avLst/>
          </a:prstGeom>
        </p:spPr>
      </p:pic>
      <p:pic>
        <p:nvPicPr>
          <p:cNvPr id="7" name="Kuva 6">
            <a:extLst>
              <a:ext uri="{FF2B5EF4-FFF2-40B4-BE49-F238E27FC236}">
                <a16:creationId xmlns:a16="http://schemas.microsoft.com/office/drawing/2014/main" id="{8ED80B29-BF77-5BCD-6F81-E32C6019B6A1}"/>
              </a:ext>
            </a:extLst>
          </p:cNvPr>
          <p:cNvPicPr>
            <a:picLocks noChangeAspect="1"/>
          </p:cNvPicPr>
          <p:nvPr/>
        </p:nvPicPr>
        <p:blipFill>
          <a:blip r:embed="rId3"/>
          <a:stretch>
            <a:fillRect/>
          </a:stretch>
        </p:blipFill>
        <p:spPr>
          <a:xfrm>
            <a:off x="10784158" y="3640175"/>
            <a:ext cx="1143000" cy="1733550"/>
          </a:xfrm>
          <a:prstGeom prst="rect">
            <a:avLst/>
          </a:prstGeom>
        </p:spPr>
      </p:pic>
      <p:pic>
        <p:nvPicPr>
          <p:cNvPr id="25" name="Kuva 24">
            <a:extLst>
              <a:ext uri="{FF2B5EF4-FFF2-40B4-BE49-F238E27FC236}">
                <a16:creationId xmlns:a16="http://schemas.microsoft.com/office/drawing/2014/main" id="{87B3A125-0057-FA6B-B995-EA77427C8F17}"/>
              </a:ext>
            </a:extLst>
          </p:cNvPr>
          <p:cNvPicPr>
            <a:picLocks noChangeAspect="1"/>
          </p:cNvPicPr>
          <p:nvPr/>
        </p:nvPicPr>
        <p:blipFill>
          <a:blip r:embed="rId4"/>
          <a:stretch>
            <a:fillRect/>
          </a:stretch>
        </p:blipFill>
        <p:spPr>
          <a:xfrm>
            <a:off x="8120514" y="325243"/>
            <a:ext cx="1805365" cy="2787806"/>
          </a:xfrm>
          <a:prstGeom prst="rect">
            <a:avLst/>
          </a:prstGeom>
        </p:spPr>
      </p:pic>
      <p:pic>
        <p:nvPicPr>
          <p:cNvPr id="6" name="Kuva 5" descr="Suomen vaakuna">
            <a:extLst>
              <a:ext uri="{FF2B5EF4-FFF2-40B4-BE49-F238E27FC236}">
                <a16:creationId xmlns:a16="http://schemas.microsoft.com/office/drawing/2014/main" id="{CEED25DB-9C1D-D677-C780-BDFA201B6DFE}"/>
              </a:ext>
            </a:extLst>
          </p:cNvPr>
          <p:cNvPicPr>
            <a:picLocks noChangeAspect="1"/>
          </p:cNvPicPr>
          <p:nvPr/>
        </p:nvPicPr>
        <p:blipFill>
          <a:blip r:embed="rId5"/>
          <a:stretch>
            <a:fillRect/>
          </a:stretch>
        </p:blipFill>
        <p:spPr>
          <a:xfrm>
            <a:off x="10375281" y="1032649"/>
            <a:ext cx="1431073" cy="1735408"/>
          </a:xfrm>
          <a:prstGeom prst="rect">
            <a:avLst/>
          </a:prstGeom>
        </p:spPr>
      </p:pic>
    </p:spTree>
    <p:extLst>
      <p:ext uri="{BB962C8B-B14F-4D97-AF65-F5344CB8AC3E}">
        <p14:creationId xmlns:p14="http://schemas.microsoft.com/office/powerpoint/2010/main" val="12979752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F4A2FA34BAEE4BBFEC6E1D8BDC3F5B" ma:contentTypeVersion="3" ma:contentTypeDescription="Create a new document." ma:contentTypeScope="" ma:versionID="e0bdb7b7797c4a9827008494f1bb5d32">
  <xsd:schema xmlns:xsd="http://www.w3.org/2001/XMLSchema" xmlns:xs="http://www.w3.org/2001/XMLSchema" xmlns:p="http://schemas.microsoft.com/office/2006/metadata/properties" xmlns:ns2="f6c5d216-c4ad-447c-bb09-9e3afcd56776" targetNamespace="http://schemas.microsoft.com/office/2006/metadata/properties" ma:root="true" ma:fieldsID="f31b3912afae53fd09fc96568d68a7f1" ns2:_="">
    <xsd:import namespace="f6c5d216-c4ad-447c-bb09-9e3afcd5677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c5d216-c4ad-447c-bb09-9e3afcd567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53578C-0656-460D-9370-A7A4B02E199E}">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6CA37F24-216B-4331-B81C-92B5F1B65981}">
  <ds:schemaRefs>
    <ds:schemaRef ds:uri="http://schemas.microsoft.com/office/2006/metadata/contentType"/>
    <ds:schemaRef ds:uri="http://schemas.microsoft.com/office/2006/metadata/properties/metaAttributes"/>
    <ds:schemaRef ds:uri="http://www.w3.org/2000/xmlns/"/>
    <ds:schemaRef ds:uri="http://www.w3.org/2001/XMLSchema"/>
    <ds:schemaRef ds:uri="f6c5d216-c4ad-447c-bb09-9e3afcd5677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8B7284-8B3B-41AB-9685-575F660666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Laajakuva</PresentationFormat>
  <Slides>18</Slides>
  <Notes>0</Notes>
  <HiddenSlides>0</HiddenSlides>
  <ScaleCrop>false</ScaleCrop>
  <HeadingPairs>
    <vt:vector size="4" baseType="variant">
      <vt:variant>
        <vt:lpstr>Teema</vt:lpstr>
      </vt:variant>
      <vt:variant>
        <vt:i4>1</vt:i4>
      </vt:variant>
      <vt:variant>
        <vt:lpstr>Dian otsikot</vt:lpstr>
      </vt:variant>
      <vt:variant>
        <vt:i4>18</vt:i4>
      </vt:variant>
    </vt:vector>
  </HeadingPairs>
  <TitlesOfParts>
    <vt:vector size="19" baseType="lpstr">
      <vt:lpstr>Office Theme</vt:lpstr>
      <vt:lpstr>PowerPoint-esitys</vt:lpstr>
      <vt:lpstr>Things about Finland</vt:lpstr>
      <vt:lpstr>Culture</vt:lpstr>
      <vt:lpstr>Culture</vt:lpstr>
      <vt:lpstr>Traditional Finnish dishes</vt:lpstr>
      <vt:lpstr>Welcome to Palokka School</vt:lpstr>
      <vt:lpstr>This is us</vt:lpstr>
      <vt:lpstr> </vt:lpstr>
      <vt:lpstr>PowerPoint-esitys</vt:lpstr>
      <vt:lpstr>School building :D</vt:lpstr>
      <vt:lpstr>Other things we have</vt:lpstr>
      <vt:lpstr>Freetime in Finland</vt:lpstr>
      <vt:lpstr>Finnish sports</vt:lpstr>
      <vt:lpstr>Music and gigs are a big part of young people life</vt:lpstr>
      <vt:lpstr>Finnish free time culture</vt:lpstr>
      <vt:lpstr>Seasonal activities</vt:lpstr>
      <vt:lpstr>The most important events in Finnish history</vt:lpstr>
      <vt:lpstr>Finland and Jyväskylä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Palokka Comprehensive School</dc:title>
  <dc:creator>Jenna Tyrväinen</dc:creator>
  <cp:lastModifiedBy>Rosa.D'hondt</cp:lastModifiedBy>
  <cp:revision>3</cp:revision>
  <dcterms:created xsi:type="dcterms:W3CDTF">2025-08-29T12:27:45Z</dcterms:created>
  <dcterms:modified xsi:type="dcterms:W3CDTF">2026-09-29T21:15:20Z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0x010100BAF4A2FA34BAEE4BBFEC6E1D8BDC3F5B</vt:lpwstr>
  </property>
</Properties>
</file>