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70" r:id="rId5"/>
    <p:sldId id="269" r:id="rId6"/>
    <p:sldId id="259" r:id="rId7"/>
    <p:sldId id="267" r:id="rId8"/>
    <p:sldId id="264" r:id="rId9"/>
    <p:sldId id="266" r:id="rId10"/>
    <p:sldId id="271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1" autoAdjust="0"/>
    <p:restoredTop sz="94660"/>
  </p:normalViewPr>
  <p:slideViewPr>
    <p:cSldViewPr snapToGrid="0">
      <p:cViewPr varScale="1">
        <p:scale>
          <a:sx n="68" d="100"/>
          <a:sy n="68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C75F08-3E22-4EC8-A6DF-95D920B536B6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E6A8FD-9575-478E-8ABE-076EF53ADE76}">
      <dgm:prSet phldrT="[Text]" custT="1"/>
      <dgm:spPr/>
      <dgm:t>
        <a:bodyPr/>
        <a:lstStyle/>
        <a:p>
          <a:r>
            <a:rPr lang="en-US" sz="1800" dirty="0" err="1" smtClean="0"/>
            <a:t>Monitieteinen</a:t>
          </a:r>
          <a:r>
            <a:rPr lang="en-US" sz="1800" dirty="0" smtClean="0"/>
            <a:t> </a:t>
          </a:r>
          <a:r>
            <a:rPr lang="en-US" sz="1800" dirty="0" err="1" smtClean="0"/>
            <a:t>kokonaisuus</a:t>
          </a:r>
          <a:endParaRPr lang="en-US" sz="1800" dirty="0" smtClean="0"/>
        </a:p>
        <a:p>
          <a:r>
            <a:rPr lang="en-US" sz="1300" dirty="0" err="1" smtClean="0"/>
            <a:t>Liikunta</a:t>
          </a:r>
          <a:r>
            <a:rPr lang="en-US" sz="1300" dirty="0" smtClean="0"/>
            <a:t> </a:t>
          </a:r>
          <a:r>
            <a:rPr lang="en-US" sz="1300" dirty="0" err="1" smtClean="0"/>
            <a:t>elämänkulussa</a:t>
          </a:r>
          <a:r>
            <a:rPr lang="en-US" sz="1300" dirty="0" smtClean="0"/>
            <a:t> moduli 15 op</a:t>
          </a:r>
        </a:p>
        <a:p>
          <a:r>
            <a:rPr lang="en-US" sz="1300" dirty="0" smtClean="0"/>
            <a:t>+10 op =25 op LTK </a:t>
          </a:r>
          <a:r>
            <a:rPr lang="en-US" sz="1300" dirty="0" err="1" smtClean="0"/>
            <a:t>kokonaisuus</a:t>
          </a:r>
          <a:endParaRPr lang="en-US" sz="1300" dirty="0"/>
        </a:p>
      </dgm:t>
    </dgm:pt>
    <dgm:pt modelId="{26137208-95E1-430C-8CA2-AE9709ED7480}" type="parTrans" cxnId="{45059AF7-3C92-40C1-8C01-5CD004B30972}">
      <dgm:prSet/>
      <dgm:spPr/>
      <dgm:t>
        <a:bodyPr/>
        <a:lstStyle/>
        <a:p>
          <a:endParaRPr lang="en-US"/>
        </a:p>
      </dgm:t>
    </dgm:pt>
    <dgm:pt modelId="{993189D7-332B-4A83-8101-D01F1E2ED0D4}" type="sibTrans" cxnId="{45059AF7-3C92-40C1-8C01-5CD004B30972}">
      <dgm:prSet/>
      <dgm:spPr/>
      <dgm:t>
        <a:bodyPr/>
        <a:lstStyle/>
        <a:p>
          <a:endParaRPr lang="en-US"/>
        </a:p>
      </dgm:t>
    </dgm:pt>
    <dgm:pt modelId="{1048CD48-CF70-4B3D-AF17-2C168E700B1D}">
      <dgm:prSet phldrT="[Text]"/>
      <dgm:spPr/>
      <dgm:t>
        <a:bodyPr/>
        <a:lstStyle/>
        <a:p>
          <a:r>
            <a:rPr lang="en-US" dirty="0" err="1" smtClean="0"/>
            <a:t>Liikuntapedagogiikan</a:t>
          </a:r>
          <a:r>
            <a:rPr lang="en-US" dirty="0" smtClean="0"/>
            <a:t> </a:t>
          </a:r>
        </a:p>
        <a:p>
          <a:r>
            <a:rPr lang="en-US" dirty="0" err="1" smtClean="0"/>
            <a:t>Liikuntapsykologian</a:t>
          </a:r>
          <a:endParaRPr lang="en-US" dirty="0" smtClean="0"/>
        </a:p>
        <a:p>
          <a:r>
            <a:rPr lang="en-US" dirty="0" err="1" smtClean="0"/>
            <a:t>Jne</a:t>
          </a:r>
          <a:r>
            <a:rPr lang="en-US" dirty="0" smtClean="0"/>
            <a:t>. </a:t>
          </a:r>
          <a:r>
            <a:rPr lang="en-US" dirty="0" err="1" smtClean="0"/>
            <a:t>modulit</a:t>
          </a:r>
          <a:endParaRPr lang="en-US" dirty="0"/>
        </a:p>
      </dgm:t>
    </dgm:pt>
    <dgm:pt modelId="{A7A3090B-DC20-48BE-BCFD-C4AFA89C93CC}" type="parTrans" cxnId="{8AE883C7-2466-4D13-B763-A2CC22707937}">
      <dgm:prSet/>
      <dgm:spPr/>
      <dgm:t>
        <a:bodyPr/>
        <a:lstStyle/>
        <a:p>
          <a:endParaRPr lang="en-US"/>
        </a:p>
      </dgm:t>
    </dgm:pt>
    <dgm:pt modelId="{4EE496CF-0F8B-4A82-99BB-FC1C5D58EADA}" type="sibTrans" cxnId="{8AE883C7-2466-4D13-B763-A2CC22707937}">
      <dgm:prSet/>
      <dgm:spPr/>
      <dgm:t>
        <a:bodyPr/>
        <a:lstStyle/>
        <a:p>
          <a:endParaRPr lang="en-US"/>
        </a:p>
      </dgm:t>
    </dgm:pt>
    <dgm:pt modelId="{C3021021-4E31-4150-9630-72698643907D}">
      <dgm:prSet phldrT="[Text]" custT="1"/>
      <dgm:spPr/>
      <dgm:t>
        <a:bodyPr/>
        <a:lstStyle/>
        <a:p>
          <a:r>
            <a:rPr lang="en-US" sz="2400" dirty="0" err="1" smtClean="0"/>
            <a:t>Liikuntabiologian</a:t>
          </a:r>
          <a:r>
            <a:rPr lang="en-US" sz="2400" dirty="0" smtClean="0"/>
            <a:t> </a:t>
          </a:r>
          <a:r>
            <a:rPr lang="en-US" sz="2400" dirty="0" err="1" smtClean="0"/>
            <a:t>perusteet</a:t>
          </a:r>
          <a:r>
            <a:rPr lang="en-US" sz="2400" dirty="0" smtClean="0"/>
            <a:t> moduli  15-20 op</a:t>
          </a:r>
        </a:p>
        <a:p>
          <a:r>
            <a:rPr lang="en-US" sz="1600" dirty="0" err="1" smtClean="0"/>
            <a:t>Tuki</a:t>
          </a:r>
          <a:r>
            <a:rPr lang="en-US" sz="1600" dirty="0" smtClean="0"/>
            <a:t>-ja </a:t>
          </a:r>
          <a:r>
            <a:rPr lang="en-US" sz="1600" dirty="0" err="1" smtClean="0"/>
            <a:t>liikuntaelimistön</a:t>
          </a:r>
          <a:r>
            <a:rPr lang="en-US" sz="1600" dirty="0" smtClean="0"/>
            <a:t> </a:t>
          </a:r>
          <a:r>
            <a:rPr lang="en-US" sz="1600" dirty="0" err="1" smtClean="0"/>
            <a:t>anatomia</a:t>
          </a:r>
          <a:r>
            <a:rPr lang="en-US" sz="1600" dirty="0" smtClean="0"/>
            <a:t> 4 op</a:t>
          </a:r>
        </a:p>
        <a:p>
          <a:r>
            <a:rPr lang="en-US" sz="1600" dirty="0" err="1" smtClean="0"/>
            <a:t>Fysiologian</a:t>
          </a:r>
          <a:r>
            <a:rPr lang="en-US" sz="1600" dirty="0" smtClean="0"/>
            <a:t> </a:t>
          </a:r>
          <a:r>
            <a:rPr lang="en-US" sz="1600" dirty="0" err="1" smtClean="0"/>
            <a:t>perusteet</a:t>
          </a:r>
          <a:r>
            <a:rPr lang="en-US" sz="1600" dirty="0" smtClean="0"/>
            <a:t> 4 op</a:t>
          </a:r>
        </a:p>
        <a:p>
          <a:r>
            <a:rPr lang="en-US" sz="1600" dirty="0" err="1" smtClean="0"/>
            <a:t>Kuormitusfysiologian</a:t>
          </a:r>
          <a:r>
            <a:rPr lang="en-US" sz="1600" dirty="0" smtClean="0"/>
            <a:t> I 4 op</a:t>
          </a:r>
        </a:p>
        <a:p>
          <a:r>
            <a:rPr lang="en-US" sz="1600" dirty="0" err="1" smtClean="0"/>
            <a:t>Biomekaniikan</a:t>
          </a:r>
          <a:r>
            <a:rPr lang="en-US" sz="1600" dirty="0" smtClean="0"/>
            <a:t> </a:t>
          </a:r>
          <a:r>
            <a:rPr lang="en-US" sz="1600" dirty="0" err="1" smtClean="0"/>
            <a:t>perusteet</a:t>
          </a:r>
          <a:r>
            <a:rPr lang="en-US" sz="1600" dirty="0" smtClean="0"/>
            <a:t> ~3 op</a:t>
          </a:r>
        </a:p>
      </dgm:t>
    </dgm:pt>
    <dgm:pt modelId="{CF1B6927-06CC-4D26-9E03-13E2AAA28CE0}" type="parTrans" cxnId="{22EF8EFB-1E0B-4465-A42A-743F305EC8FA}">
      <dgm:prSet/>
      <dgm:spPr/>
      <dgm:t>
        <a:bodyPr/>
        <a:lstStyle/>
        <a:p>
          <a:endParaRPr lang="en-US"/>
        </a:p>
      </dgm:t>
    </dgm:pt>
    <dgm:pt modelId="{0C169442-0538-4630-94B7-6AEA8B4B8E04}" type="sibTrans" cxnId="{22EF8EFB-1E0B-4465-A42A-743F305EC8FA}">
      <dgm:prSet/>
      <dgm:spPr/>
      <dgm:t>
        <a:bodyPr/>
        <a:lstStyle/>
        <a:p>
          <a:endParaRPr lang="en-US"/>
        </a:p>
      </dgm:t>
    </dgm:pt>
    <dgm:pt modelId="{2FF4352D-95EE-4A04-AD93-10DB578912DB}">
      <dgm:prSet phldrT="[Text]"/>
      <dgm:spPr/>
      <dgm:t>
        <a:bodyPr/>
        <a:lstStyle/>
        <a:p>
          <a:r>
            <a:rPr lang="en-US" dirty="0" err="1" smtClean="0"/>
            <a:t>Liikunnan</a:t>
          </a:r>
          <a:r>
            <a:rPr lang="en-US" dirty="0" smtClean="0"/>
            <a:t> </a:t>
          </a:r>
          <a:r>
            <a:rPr lang="en-US" dirty="0" err="1" smtClean="0"/>
            <a:t>yhteiskuntatieteiden</a:t>
          </a:r>
          <a:r>
            <a:rPr lang="en-US" dirty="0" smtClean="0"/>
            <a:t> moduli</a:t>
          </a:r>
          <a:endParaRPr lang="en-US" dirty="0"/>
        </a:p>
      </dgm:t>
    </dgm:pt>
    <dgm:pt modelId="{F60AD6D8-5AD2-4797-8C70-D723209CAD9D}" type="parTrans" cxnId="{07E4D7FD-F7D7-4D33-8AEA-CDA0A9D10B2A}">
      <dgm:prSet/>
      <dgm:spPr/>
      <dgm:t>
        <a:bodyPr/>
        <a:lstStyle/>
        <a:p>
          <a:endParaRPr lang="en-US"/>
        </a:p>
      </dgm:t>
    </dgm:pt>
    <dgm:pt modelId="{2757A41B-5F42-43DF-9D8E-06203CA717EE}" type="sibTrans" cxnId="{07E4D7FD-F7D7-4D33-8AEA-CDA0A9D10B2A}">
      <dgm:prSet/>
      <dgm:spPr/>
      <dgm:t>
        <a:bodyPr/>
        <a:lstStyle/>
        <a:p>
          <a:endParaRPr lang="en-US"/>
        </a:p>
      </dgm:t>
    </dgm:pt>
    <dgm:pt modelId="{9AC341DA-A2C6-4994-96B6-A4F049B0FC00}">
      <dgm:prSet phldrT="[Text]"/>
      <dgm:spPr/>
      <dgm:t>
        <a:bodyPr/>
        <a:lstStyle/>
        <a:p>
          <a:r>
            <a:rPr lang="en-US" dirty="0" err="1" smtClean="0"/>
            <a:t>Terveystieteiden</a:t>
          </a:r>
          <a:r>
            <a:rPr lang="en-US" dirty="0" smtClean="0"/>
            <a:t> moduli</a:t>
          </a:r>
          <a:endParaRPr lang="en-US" dirty="0"/>
        </a:p>
      </dgm:t>
    </dgm:pt>
    <dgm:pt modelId="{6AC2A5DB-BFB0-4537-882D-A8DCF5C2A40E}" type="parTrans" cxnId="{4113DB47-6B6A-4843-82C1-533A079A6319}">
      <dgm:prSet/>
      <dgm:spPr/>
      <dgm:t>
        <a:bodyPr/>
        <a:lstStyle/>
        <a:p>
          <a:endParaRPr lang="en-US"/>
        </a:p>
      </dgm:t>
    </dgm:pt>
    <dgm:pt modelId="{E57C4CD1-F94E-4FD6-9907-55168ECE97B5}" type="sibTrans" cxnId="{4113DB47-6B6A-4843-82C1-533A079A6319}">
      <dgm:prSet/>
      <dgm:spPr/>
      <dgm:t>
        <a:bodyPr/>
        <a:lstStyle/>
        <a:p>
          <a:endParaRPr lang="en-US"/>
        </a:p>
      </dgm:t>
    </dgm:pt>
    <dgm:pt modelId="{C0B29597-9C11-439C-9753-F2FD7E8154C3}">
      <dgm:prSet phldrT="[Text]"/>
      <dgm:spPr/>
      <dgm:t>
        <a:bodyPr/>
        <a:lstStyle/>
        <a:p>
          <a:endParaRPr lang="en-US"/>
        </a:p>
      </dgm:t>
    </dgm:pt>
    <dgm:pt modelId="{C2681536-7DAD-4DDF-81AE-271AE0FA7EB4}" type="parTrans" cxnId="{69721842-94DC-42BC-8A1F-676DC5B73651}">
      <dgm:prSet/>
      <dgm:spPr/>
      <dgm:t>
        <a:bodyPr/>
        <a:lstStyle/>
        <a:p>
          <a:endParaRPr lang="en-US"/>
        </a:p>
      </dgm:t>
    </dgm:pt>
    <dgm:pt modelId="{CCF07B8B-1059-4E5C-945D-AB266EECEDC5}" type="sibTrans" cxnId="{69721842-94DC-42BC-8A1F-676DC5B73651}">
      <dgm:prSet/>
      <dgm:spPr/>
      <dgm:t>
        <a:bodyPr/>
        <a:lstStyle/>
        <a:p>
          <a:endParaRPr lang="en-US"/>
        </a:p>
      </dgm:t>
    </dgm:pt>
    <dgm:pt modelId="{3D40CD7D-57D3-4228-934D-6555553EB050}" type="pres">
      <dgm:prSet presAssocID="{9EC75F08-3E22-4EC8-A6DF-95D920B536B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5B5ECD1-73B3-4BCE-8BAC-A560520D79AE}" type="pres">
      <dgm:prSet presAssocID="{9EC75F08-3E22-4EC8-A6DF-95D920B536B6}" presName="matrix" presStyleCnt="0"/>
      <dgm:spPr/>
    </dgm:pt>
    <dgm:pt modelId="{CF7C4465-BA10-43EF-A23B-8CA43D9D6145}" type="pres">
      <dgm:prSet presAssocID="{9EC75F08-3E22-4EC8-A6DF-95D920B536B6}" presName="tile1" presStyleLbl="node1" presStyleIdx="0" presStyleCnt="4"/>
      <dgm:spPr/>
      <dgm:t>
        <a:bodyPr/>
        <a:lstStyle/>
        <a:p>
          <a:endParaRPr lang="en-US"/>
        </a:p>
      </dgm:t>
    </dgm:pt>
    <dgm:pt modelId="{33012BF5-430F-4AB7-B8AD-16AEE4BC26D7}" type="pres">
      <dgm:prSet presAssocID="{9EC75F08-3E22-4EC8-A6DF-95D920B536B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B8DB08-C29C-404D-9F81-32EBD1649863}" type="pres">
      <dgm:prSet presAssocID="{9EC75F08-3E22-4EC8-A6DF-95D920B536B6}" presName="tile2" presStyleLbl="node1" presStyleIdx="1" presStyleCnt="4"/>
      <dgm:spPr/>
      <dgm:t>
        <a:bodyPr/>
        <a:lstStyle/>
        <a:p>
          <a:endParaRPr lang="en-US"/>
        </a:p>
      </dgm:t>
    </dgm:pt>
    <dgm:pt modelId="{AD42C8E7-D059-4124-9223-4E575F551C13}" type="pres">
      <dgm:prSet presAssocID="{9EC75F08-3E22-4EC8-A6DF-95D920B536B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882EA3-E73D-4AFC-BB58-B2D2939CA6DF}" type="pres">
      <dgm:prSet presAssocID="{9EC75F08-3E22-4EC8-A6DF-95D920B536B6}" presName="tile3" presStyleLbl="node1" presStyleIdx="2" presStyleCnt="4"/>
      <dgm:spPr/>
      <dgm:t>
        <a:bodyPr/>
        <a:lstStyle/>
        <a:p>
          <a:endParaRPr lang="en-US"/>
        </a:p>
      </dgm:t>
    </dgm:pt>
    <dgm:pt modelId="{B7EC7797-80ED-425E-AA37-725C6F8EA393}" type="pres">
      <dgm:prSet presAssocID="{9EC75F08-3E22-4EC8-A6DF-95D920B536B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2221D-34D4-4D6C-AFC6-ACB526F7B320}" type="pres">
      <dgm:prSet presAssocID="{9EC75F08-3E22-4EC8-A6DF-95D920B536B6}" presName="tile4" presStyleLbl="node1" presStyleIdx="3" presStyleCnt="4"/>
      <dgm:spPr/>
      <dgm:t>
        <a:bodyPr/>
        <a:lstStyle/>
        <a:p>
          <a:endParaRPr lang="en-US"/>
        </a:p>
      </dgm:t>
    </dgm:pt>
    <dgm:pt modelId="{D868A1F4-0DC5-4355-82C4-2B8413246149}" type="pres">
      <dgm:prSet presAssocID="{9EC75F08-3E22-4EC8-A6DF-95D920B536B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92C899-522E-4FDF-BF19-4B10D14A83E4}" type="pres">
      <dgm:prSet presAssocID="{9EC75F08-3E22-4EC8-A6DF-95D920B536B6}" presName="centerTile" presStyleLbl="fgShp" presStyleIdx="0" presStyleCnt="1" custScaleX="135294" custScaleY="7875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1319B620-EF76-4312-A295-17FA0AA7894E}" type="presOf" srcId="{9AC341DA-A2C6-4994-96B6-A4F049B0FC00}" destId="{D868A1F4-0DC5-4355-82C4-2B8413246149}" srcOrd="1" destOrd="0" presId="urn:microsoft.com/office/officeart/2005/8/layout/matrix1"/>
    <dgm:cxn modelId="{BA8FC9A1-C2BB-4B36-BD9D-EAB3BE3C4B33}" type="presOf" srcId="{C3021021-4E31-4150-9630-72698643907D}" destId="{AD42C8E7-D059-4124-9223-4E575F551C13}" srcOrd="1" destOrd="0" presId="urn:microsoft.com/office/officeart/2005/8/layout/matrix1"/>
    <dgm:cxn modelId="{22EF8EFB-1E0B-4465-A42A-743F305EC8FA}" srcId="{37E6A8FD-9575-478E-8ABE-076EF53ADE76}" destId="{C3021021-4E31-4150-9630-72698643907D}" srcOrd="1" destOrd="0" parTransId="{CF1B6927-06CC-4D26-9E03-13E2AAA28CE0}" sibTransId="{0C169442-0538-4630-94B7-6AEA8B4B8E04}"/>
    <dgm:cxn modelId="{4113DB47-6B6A-4843-82C1-533A079A6319}" srcId="{37E6A8FD-9575-478E-8ABE-076EF53ADE76}" destId="{9AC341DA-A2C6-4994-96B6-A4F049B0FC00}" srcOrd="3" destOrd="0" parTransId="{6AC2A5DB-BFB0-4537-882D-A8DCF5C2A40E}" sibTransId="{E57C4CD1-F94E-4FD6-9907-55168ECE97B5}"/>
    <dgm:cxn modelId="{45059AF7-3C92-40C1-8C01-5CD004B30972}" srcId="{9EC75F08-3E22-4EC8-A6DF-95D920B536B6}" destId="{37E6A8FD-9575-478E-8ABE-076EF53ADE76}" srcOrd="0" destOrd="0" parTransId="{26137208-95E1-430C-8CA2-AE9709ED7480}" sibTransId="{993189D7-332B-4A83-8101-D01F1E2ED0D4}"/>
    <dgm:cxn modelId="{9DCCED99-454D-4834-926B-6A3FAE5A5A85}" type="presOf" srcId="{2FF4352D-95EE-4A04-AD93-10DB578912DB}" destId="{23882EA3-E73D-4AFC-BB58-B2D2939CA6DF}" srcOrd="0" destOrd="0" presId="urn:microsoft.com/office/officeart/2005/8/layout/matrix1"/>
    <dgm:cxn modelId="{FD64FF2D-8917-4E09-86A2-D9EA8B371700}" type="presOf" srcId="{C3021021-4E31-4150-9630-72698643907D}" destId="{0DB8DB08-C29C-404D-9F81-32EBD1649863}" srcOrd="0" destOrd="0" presId="urn:microsoft.com/office/officeart/2005/8/layout/matrix1"/>
    <dgm:cxn modelId="{8AE883C7-2466-4D13-B763-A2CC22707937}" srcId="{37E6A8FD-9575-478E-8ABE-076EF53ADE76}" destId="{1048CD48-CF70-4B3D-AF17-2C168E700B1D}" srcOrd="0" destOrd="0" parTransId="{A7A3090B-DC20-48BE-BCFD-C4AFA89C93CC}" sibTransId="{4EE496CF-0F8B-4A82-99BB-FC1C5D58EADA}"/>
    <dgm:cxn modelId="{69721842-94DC-42BC-8A1F-676DC5B73651}" srcId="{37E6A8FD-9575-478E-8ABE-076EF53ADE76}" destId="{C0B29597-9C11-439C-9753-F2FD7E8154C3}" srcOrd="4" destOrd="0" parTransId="{C2681536-7DAD-4DDF-81AE-271AE0FA7EB4}" sibTransId="{CCF07B8B-1059-4E5C-945D-AB266EECEDC5}"/>
    <dgm:cxn modelId="{0B2E48F2-BDD3-4B6E-869D-99104072CB61}" type="presOf" srcId="{1048CD48-CF70-4B3D-AF17-2C168E700B1D}" destId="{33012BF5-430F-4AB7-B8AD-16AEE4BC26D7}" srcOrd="1" destOrd="0" presId="urn:microsoft.com/office/officeart/2005/8/layout/matrix1"/>
    <dgm:cxn modelId="{B493301A-0821-417C-BF82-653A0B7E331E}" type="presOf" srcId="{9AC341DA-A2C6-4994-96B6-A4F049B0FC00}" destId="{0D82221D-34D4-4D6C-AFC6-ACB526F7B320}" srcOrd="0" destOrd="0" presId="urn:microsoft.com/office/officeart/2005/8/layout/matrix1"/>
    <dgm:cxn modelId="{16ECEA75-4487-40B1-9CD4-34035C26449D}" type="presOf" srcId="{9EC75F08-3E22-4EC8-A6DF-95D920B536B6}" destId="{3D40CD7D-57D3-4228-934D-6555553EB050}" srcOrd="0" destOrd="0" presId="urn:microsoft.com/office/officeart/2005/8/layout/matrix1"/>
    <dgm:cxn modelId="{691B5E30-3CFD-4663-B145-7B5F32493021}" type="presOf" srcId="{1048CD48-CF70-4B3D-AF17-2C168E700B1D}" destId="{CF7C4465-BA10-43EF-A23B-8CA43D9D6145}" srcOrd="0" destOrd="0" presId="urn:microsoft.com/office/officeart/2005/8/layout/matrix1"/>
    <dgm:cxn modelId="{0F19F397-8FBC-48F7-9BAF-6827F4A2724E}" type="presOf" srcId="{2FF4352D-95EE-4A04-AD93-10DB578912DB}" destId="{B7EC7797-80ED-425E-AA37-725C6F8EA393}" srcOrd="1" destOrd="0" presId="urn:microsoft.com/office/officeart/2005/8/layout/matrix1"/>
    <dgm:cxn modelId="{07E4D7FD-F7D7-4D33-8AEA-CDA0A9D10B2A}" srcId="{37E6A8FD-9575-478E-8ABE-076EF53ADE76}" destId="{2FF4352D-95EE-4A04-AD93-10DB578912DB}" srcOrd="2" destOrd="0" parTransId="{F60AD6D8-5AD2-4797-8C70-D723209CAD9D}" sibTransId="{2757A41B-5F42-43DF-9D8E-06203CA717EE}"/>
    <dgm:cxn modelId="{FAF0562F-70C5-49B4-ACC9-BAC9558C2C99}" type="presOf" srcId="{37E6A8FD-9575-478E-8ABE-076EF53ADE76}" destId="{AB92C899-522E-4FDF-BF19-4B10D14A83E4}" srcOrd="0" destOrd="0" presId="urn:microsoft.com/office/officeart/2005/8/layout/matrix1"/>
    <dgm:cxn modelId="{8640B12A-09EA-4021-9ADB-304508C9E106}" type="presParOf" srcId="{3D40CD7D-57D3-4228-934D-6555553EB050}" destId="{25B5ECD1-73B3-4BCE-8BAC-A560520D79AE}" srcOrd="0" destOrd="0" presId="urn:microsoft.com/office/officeart/2005/8/layout/matrix1"/>
    <dgm:cxn modelId="{CC489F47-5B6E-4A39-9BC1-53AF842C6555}" type="presParOf" srcId="{25B5ECD1-73B3-4BCE-8BAC-A560520D79AE}" destId="{CF7C4465-BA10-43EF-A23B-8CA43D9D6145}" srcOrd="0" destOrd="0" presId="urn:microsoft.com/office/officeart/2005/8/layout/matrix1"/>
    <dgm:cxn modelId="{59327C40-3828-4A72-B5BF-425002C0F69A}" type="presParOf" srcId="{25B5ECD1-73B3-4BCE-8BAC-A560520D79AE}" destId="{33012BF5-430F-4AB7-B8AD-16AEE4BC26D7}" srcOrd="1" destOrd="0" presId="urn:microsoft.com/office/officeart/2005/8/layout/matrix1"/>
    <dgm:cxn modelId="{01361B9A-2D10-4B43-B946-18946FECDF28}" type="presParOf" srcId="{25B5ECD1-73B3-4BCE-8BAC-A560520D79AE}" destId="{0DB8DB08-C29C-404D-9F81-32EBD1649863}" srcOrd="2" destOrd="0" presId="urn:microsoft.com/office/officeart/2005/8/layout/matrix1"/>
    <dgm:cxn modelId="{80359E52-E797-4074-8289-B7DBF7D37F20}" type="presParOf" srcId="{25B5ECD1-73B3-4BCE-8BAC-A560520D79AE}" destId="{AD42C8E7-D059-4124-9223-4E575F551C13}" srcOrd="3" destOrd="0" presId="urn:microsoft.com/office/officeart/2005/8/layout/matrix1"/>
    <dgm:cxn modelId="{61E9C1B4-F277-4DE4-A287-DC3C813AC443}" type="presParOf" srcId="{25B5ECD1-73B3-4BCE-8BAC-A560520D79AE}" destId="{23882EA3-E73D-4AFC-BB58-B2D2939CA6DF}" srcOrd="4" destOrd="0" presId="urn:microsoft.com/office/officeart/2005/8/layout/matrix1"/>
    <dgm:cxn modelId="{962B4F47-8E12-4A24-AD9C-ED44569CD46D}" type="presParOf" srcId="{25B5ECD1-73B3-4BCE-8BAC-A560520D79AE}" destId="{B7EC7797-80ED-425E-AA37-725C6F8EA393}" srcOrd="5" destOrd="0" presId="urn:microsoft.com/office/officeart/2005/8/layout/matrix1"/>
    <dgm:cxn modelId="{C51CDC2C-1ECF-479E-80E1-5DAEFA5F621B}" type="presParOf" srcId="{25B5ECD1-73B3-4BCE-8BAC-A560520D79AE}" destId="{0D82221D-34D4-4D6C-AFC6-ACB526F7B320}" srcOrd="6" destOrd="0" presId="urn:microsoft.com/office/officeart/2005/8/layout/matrix1"/>
    <dgm:cxn modelId="{EF4CE2A8-7CA9-47A5-84BE-A6BC07E884D0}" type="presParOf" srcId="{25B5ECD1-73B3-4BCE-8BAC-A560520D79AE}" destId="{D868A1F4-0DC5-4355-82C4-2B8413246149}" srcOrd="7" destOrd="0" presId="urn:microsoft.com/office/officeart/2005/8/layout/matrix1"/>
    <dgm:cxn modelId="{5D092604-23CC-4648-8C8C-34DBBDE191EC}" type="presParOf" srcId="{3D40CD7D-57D3-4228-934D-6555553EB050}" destId="{AB92C899-522E-4FDF-BF19-4B10D14A83E4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7C4465-BA10-43EF-A23B-8CA43D9D6145}">
      <dsp:nvSpPr>
        <dsp:cNvPr id="0" name=""/>
        <dsp:cNvSpPr/>
      </dsp:nvSpPr>
      <dsp:spPr>
        <a:xfrm rot="16200000">
          <a:off x="677333" y="-677333"/>
          <a:ext cx="2709333" cy="4064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Liikuntapedagogiikan</a:t>
          </a:r>
          <a:r>
            <a:rPr lang="en-US" sz="3000" kern="1200" dirty="0" smtClean="0"/>
            <a:t> </a:t>
          </a:r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Liikuntapsykologian</a:t>
          </a:r>
          <a:endParaRPr lang="en-US" sz="3000" kern="1200" dirty="0" smtClean="0"/>
        </a:p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Jne</a:t>
          </a:r>
          <a:r>
            <a:rPr lang="en-US" sz="3000" kern="1200" dirty="0" smtClean="0"/>
            <a:t>. </a:t>
          </a:r>
          <a:r>
            <a:rPr lang="en-US" sz="3000" kern="1200" dirty="0" err="1" smtClean="0"/>
            <a:t>modulit</a:t>
          </a:r>
          <a:endParaRPr lang="en-US" sz="3000" kern="1200" dirty="0"/>
        </a:p>
      </dsp:txBody>
      <dsp:txXfrm rot="5400000">
        <a:off x="-1" y="1"/>
        <a:ext cx="4064000" cy="2032000"/>
      </dsp:txXfrm>
    </dsp:sp>
    <dsp:sp modelId="{0DB8DB08-C29C-404D-9F81-32EBD1649863}">
      <dsp:nvSpPr>
        <dsp:cNvPr id="0" name=""/>
        <dsp:cNvSpPr/>
      </dsp:nvSpPr>
      <dsp:spPr>
        <a:xfrm>
          <a:off x="4064000" y="0"/>
          <a:ext cx="4064000" cy="270933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Liikuntabiologian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perusteet</a:t>
          </a:r>
          <a:r>
            <a:rPr lang="en-US" sz="2400" kern="1200" dirty="0" smtClean="0"/>
            <a:t> moduli  15-20 op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Tuki</a:t>
          </a:r>
          <a:r>
            <a:rPr lang="en-US" sz="1600" kern="1200" dirty="0" smtClean="0"/>
            <a:t>-ja </a:t>
          </a:r>
          <a:r>
            <a:rPr lang="en-US" sz="1600" kern="1200" dirty="0" err="1" smtClean="0"/>
            <a:t>liikuntaelimistön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anatomia</a:t>
          </a:r>
          <a:r>
            <a:rPr lang="en-US" sz="1600" kern="1200" dirty="0" smtClean="0"/>
            <a:t> 4 op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Fysiologian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perusteet</a:t>
          </a:r>
          <a:r>
            <a:rPr lang="en-US" sz="1600" kern="1200" dirty="0" smtClean="0"/>
            <a:t> 4 op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Kuormitusfysiologian</a:t>
          </a:r>
          <a:r>
            <a:rPr lang="en-US" sz="1600" kern="1200" dirty="0" smtClean="0"/>
            <a:t> I 4 op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Biomekaniikan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perusteet</a:t>
          </a:r>
          <a:r>
            <a:rPr lang="en-US" sz="1600" kern="1200" dirty="0" smtClean="0"/>
            <a:t> ~3 op</a:t>
          </a:r>
        </a:p>
      </dsp:txBody>
      <dsp:txXfrm>
        <a:off x="4064000" y="0"/>
        <a:ext cx="4064000" cy="2032000"/>
      </dsp:txXfrm>
    </dsp:sp>
    <dsp:sp modelId="{23882EA3-E73D-4AFC-BB58-B2D2939CA6DF}">
      <dsp:nvSpPr>
        <dsp:cNvPr id="0" name=""/>
        <dsp:cNvSpPr/>
      </dsp:nvSpPr>
      <dsp:spPr>
        <a:xfrm rot="10800000">
          <a:off x="0" y="2709333"/>
          <a:ext cx="4064000" cy="270933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Liikunnan</a:t>
          </a:r>
          <a:r>
            <a:rPr lang="en-US" sz="3000" kern="1200" dirty="0" smtClean="0"/>
            <a:t> </a:t>
          </a:r>
          <a:r>
            <a:rPr lang="en-US" sz="3000" kern="1200" dirty="0" err="1" smtClean="0"/>
            <a:t>yhteiskuntatieteiden</a:t>
          </a:r>
          <a:r>
            <a:rPr lang="en-US" sz="3000" kern="1200" dirty="0" smtClean="0"/>
            <a:t> moduli</a:t>
          </a:r>
          <a:endParaRPr lang="en-US" sz="3000" kern="1200" dirty="0"/>
        </a:p>
      </dsp:txBody>
      <dsp:txXfrm rot="10800000">
        <a:off x="0" y="3386666"/>
        <a:ext cx="4064000" cy="2032000"/>
      </dsp:txXfrm>
    </dsp:sp>
    <dsp:sp modelId="{0D82221D-34D4-4D6C-AFC6-ACB526F7B320}">
      <dsp:nvSpPr>
        <dsp:cNvPr id="0" name=""/>
        <dsp:cNvSpPr/>
      </dsp:nvSpPr>
      <dsp:spPr>
        <a:xfrm rot="5400000">
          <a:off x="4741333" y="2032000"/>
          <a:ext cx="2709333" cy="40640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err="1" smtClean="0"/>
            <a:t>Terveystieteiden</a:t>
          </a:r>
          <a:r>
            <a:rPr lang="en-US" sz="3000" kern="1200" dirty="0" smtClean="0"/>
            <a:t> moduli</a:t>
          </a:r>
          <a:endParaRPr lang="en-US" sz="3000" kern="1200" dirty="0"/>
        </a:p>
      </dsp:txBody>
      <dsp:txXfrm rot="-5400000">
        <a:off x="4063999" y="3386666"/>
        <a:ext cx="4064000" cy="2032000"/>
      </dsp:txXfrm>
    </dsp:sp>
    <dsp:sp modelId="{AB92C899-522E-4FDF-BF19-4B10D14A83E4}">
      <dsp:nvSpPr>
        <dsp:cNvPr id="0" name=""/>
        <dsp:cNvSpPr/>
      </dsp:nvSpPr>
      <dsp:spPr>
        <a:xfrm>
          <a:off x="2414495" y="2175933"/>
          <a:ext cx="3299008" cy="106680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Monitieteinen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kokonaisuus</a:t>
          </a: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err="1" smtClean="0"/>
            <a:t>Liikunta</a:t>
          </a:r>
          <a:r>
            <a:rPr lang="en-US" sz="1300" kern="1200" dirty="0" smtClean="0"/>
            <a:t> </a:t>
          </a:r>
          <a:r>
            <a:rPr lang="en-US" sz="1300" kern="1200" dirty="0" err="1" smtClean="0"/>
            <a:t>elämänkulussa</a:t>
          </a:r>
          <a:r>
            <a:rPr lang="en-US" sz="1300" kern="1200" dirty="0" smtClean="0"/>
            <a:t> moduli 15 op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+10 op =25 op LTK </a:t>
          </a:r>
          <a:r>
            <a:rPr lang="en-US" sz="1300" kern="1200" dirty="0" err="1" smtClean="0"/>
            <a:t>kokonaisuus</a:t>
          </a:r>
          <a:endParaRPr lang="en-US" sz="1300" kern="1200" dirty="0"/>
        </a:p>
      </dsp:txBody>
      <dsp:txXfrm>
        <a:off x="2466572" y="2228010"/>
        <a:ext cx="3194854" cy="9626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19739-07CC-4149-8D1E-6C3F91FF64CA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644-BD7C-4F28-90D3-7BE3086217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4182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19739-07CC-4149-8D1E-6C3F91FF64CA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644-BD7C-4F28-90D3-7BE3086217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972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19739-07CC-4149-8D1E-6C3F91FF64CA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644-BD7C-4F28-90D3-7BE3086217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9909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 userDrawn="1"/>
        </p:nvSpPr>
        <p:spPr>
          <a:xfrm>
            <a:off x="0" y="6540486"/>
            <a:ext cx="12192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800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7125209" y="6592626"/>
            <a:ext cx="2863544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 smtClean="0">
                <a:solidFill>
                  <a:srgbClr val="FF0000"/>
                </a:solidFill>
              </a:rPr>
              <a:t>JYU. </a:t>
            </a:r>
            <a:r>
              <a:rPr lang="fi-FI" b="1" dirty="0" err="1" smtClean="0"/>
              <a:t>Since</a:t>
            </a:r>
            <a:r>
              <a:rPr lang="fi-FI" b="1" dirty="0" smtClean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1419967" y="6592626"/>
            <a:ext cx="605355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11338532" y="6592626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10070555" y="6592626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/>
          <p:cNvSpPr>
            <a:spLocks noGrp="1"/>
          </p:cNvSpPr>
          <p:nvPr>
            <p:ph type="title"/>
          </p:nvPr>
        </p:nvSpPr>
        <p:spPr>
          <a:xfrm>
            <a:off x="609601" y="637578"/>
            <a:ext cx="982455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13" name="Tekstin paikkamerkki 2"/>
          <p:cNvSpPr>
            <a:spLocks noGrp="1"/>
          </p:cNvSpPr>
          <p:nvPr>
            <p:ph idx="1"/>
          </p:nvPr>
        </p:nvSpPr>
        <p:spPr>
          <a:xfrm>
            <a:off x="609600" y="1844699"/>
            <a:ext cx="109728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0156605" y="6592626"/>
            <a:ext cx="1108303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8.10.2019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4271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19739-07CC-4149-8D1E-6C3F91FF64CA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644-BD7C-4F28-90D3-7BE3086217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3884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19739-07CC-4149-8D1E-6C3F91FF64CA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644-BD7C-4F28-90D3-7BE3086217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5650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19739-07CC-4149-8D1E-6C3F91FF64CA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644-BD7C-4F28-90D3-7BE3086217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4522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19739-07CC-4149-8D1E-6C3F91FF64CA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644-BD7C-4F28-90D3-7BE3086217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32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19739-07CC-4149-8D1E-6C3F91FF64CA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644-BD7C-4F28-90D3-7BE3086217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19739-07CC-4149-8D1E-6C3F91FF64CA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644-BD7C-4F28-90D3-7BE3086217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438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19739-07CC-4149-8D1E-6C3F91FF64CA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644-BD7C-4F28-90D3-7BE3086217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8426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19739-07CC-4149-8D1E-6C3F91FF64CA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E644-BD7C-4F28-90D3-7BE3086217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552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19739-07CC-4149-8D1E-6C3F91FF64CA}" type="datetimeFigureOut">
              <a:rPr lang="fi-FI" smtClean="0"/>
              <a:t>8.10.2019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2E644-BD7C-4F28-90D3-7BE3086217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9951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jyu.fi/ops/fi/sport/gerontologian-ja-kansanterveyden-maisteriohjelma/unit/5998" TargetMode="External"/><Relationship Id="rId3" Type="http://schemas.openxmlformats.org/officeDocument/2006/relationships/hyperlink" Target="https://www.jyu.fi/ops/fi/sport/liikuntabiologisen-paaineryhman-kandidaattiohjelma/unit/6002" TargetMode="External"/><Relationship Id="rId7" Type="http://schemas.openxmlformats.org/officeDocument/2006/relationships/hyperlink" Target="https://www.jyu.fi/ops/fi/sport/liikunnan-yhteiskuntatieteiden-maisteriohjelma/unit/5997" TargetMode="External"/><Relationship Id="rId12" Type="http://schemas.openxmlformats.org/officeDocument/2006/relationships/hyperlink" Target="https://www.jyu.fi/ops/fi/sport/liikuntabiologisen-paaineryhman-kandidaattiohjelma/unit/14693" TargetMode="External"/><Relationship Id="rId2" Type="http://schemas.openxmlformats.org/officeDocument/2006/relationships/hyperlink" Target="https://www.jyu.fi/ops/fi/sport/liikuntabiologisen-paaineryhman-kandidaattiohjelma/unit/6009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jyu.fi/ops/fi/sport/liikunnan-yhteiskuntatieteiden-maisteriohjelma/unit/5995" TargetMode="External"/><Relationship Id="rId11" Type="http://schemas.openxmlformats.org/officeDocument/2006/relationships/hyperlink" Target="https://moodle.jyu.fi/course/view.php?id=2433" TargetMode="External"/><Relationship Id="rId5" Type="http://schemas.openxmlformats.org/officeDocument/2006/relationships/hyperlink" Target="https://www.jyu.fi/ops/fi/sport/liikunnan-yhteiskuntatieteiden-kandidaattiohjelma/unit/18113" TargetMode="External"/><Relationship Id="rId10" Type="http://schemas.openxmlformats.org/officeDocument/2006/relationships/hyperlink" Target="https://www.jyu.fi/ops/fi/sport/liikunnan-yhteiskuntatieteiden-maisteriohjelma/unit/18118" TargetMode="External"/><Relationship Id="rId4" Type="http://schemas.openxmlformats.org/officeDocument/2006/relationships/hyperlink" Target="https://www.jyu.fi/ops/fi/sport/liikuntabiologisen-paaineryhman-kandidaattiohjelma/unit/18114" TargetMode="External"/><Relationship Id="rId9" Type="http://schemas.openxmlformats.org/officeDocument/2006/relationships/hyperlink" Target="https://www.jyu.fi/ops/fi/sport/gerontologian-ja-kansanterveyden-maisteriohjelma/unit/1026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6" y="312737"/>
            <a:ext cx="10515600" cy="1325563"/>
          </a:xfrm>
        </p:spPr>
        <p:txBody>
          <a:bodyPr/>
          <a:lstStyle/>
          <a:p>
            <a:r>
              <a:rPr lang="fi-FI" dirty="0" smtClean="0"/>
              <a:t>Tutkintorakenne (2019) kandidaatti 180 op</a:t>
            </a:r>
            <a:endParaRPr lang="fi-FI" dirty="0"/>
          </a:p>
        </p:txBody>
      </p:sp>
      <p:sp>
        <p:nvSpPr>
          <p:cNvPr id="7" name="Rectangle 6"/>
          <p:cNvSpPr/>
          <p:nvPr/>
        </p:nvSpPr>
        <p:spPr>
          <a:xfrm>
            <a:off x="1592085" y="2065108"/>
            <a:ext cx="6001714" cy="4556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" name="Rectangle 3"/>
          <p:cNvSpPr/>
          <p:nvPr/>
        </p:nvSpPr>
        <p:spPr>
          <a:xfrm>
            <a:off x="1592086" y="2065108"/>
            <a:ext cx="5421316" cy="65852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 smtClean="0"/>
              <a:t>Tutkinto-ohjelman perus- ja aineopinnot 85 op</a:t>
            </a:r>
            <a:endParaRPr lang="fi-FI" dirty="0"/>
          </a:p>
        </p:txBody>
      </p:sp>
      <p:sp>
        <p:nvSpPr>
          <p:cNvPr id="5" name="Rectangle 4"/>
          <p:cNvSpPr/>
          <p:nvPr/>
        </p:nvSpPr>
        <p:spPr>
          <a:xfrm>
            <a:off x="1592086" y="2723635"/>
            <a:ext cx="5421316" cy="281197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dirty="0"/>
              <a:t>Muut </a:t>
            </a:r>
            <a:r>
              <a:rPr lang="fi-FI" sz="1600" dirty="0" smtClean="0"/>
              <a:t>opinnot (35 op):</a:t>
            </a:r>
            <a:endParaRPr lang="fi-FI" sz="1600" dirty="0"/>
          </a:p>
          <a:p>
            <a:pPr marL="285750" indent="-285750">
              <a:buFontTx/>
              <a:buChar char="-"/>
            </a:pPr>
            <a:r>
              <a:rPr lang="fi-FI" sz="1600" dirty="0"/>
              <a:t>viestintä- ja kieliopinnot (</a:t>
            </a:r>
            <a:r>
              <a:rPr lang="fi-FI" sz="1600" dirty="0" smtClean="0"/>
              <a:t>11 </a:t>
            </a:r>
            <a:r>
              <a:rPr lang="fi-FI" sz="1600" dirty="0"/>
              <a:t>op)</a:t>
            </a:r>
          </a:p>
          <a:p>
            <a:pPr marL="285750" indent="-285750">
              <a:buFontTx/>
              <a:buChar char="-"/>
            </a:pPr>
            <a:r>
              <a:rPr lang="fi-FI" sz="1600" dirty="0"/>
              <a:t>Metodiopinnot (</a:t>
            </a:r>
            <a:r>
              <a:rPr lang="fi-FI" sz="1600" dirty="0" smtClean="0"/>
              <a:t>11 op</a:t>
            </a:r>
            <a:r>
              <a:rPr lang="fi-FI" sz="1600" dirty="0"/>
              <a:t>)</a:t>
            </a:r>
          </a:p>
          <a:p>
            <a:pPr marL="285750" indent="-285750">
              <a:buFontTx/>
              <a:buChar char="-"/>
            </a:pPr>
            <a:r>
              <a:rPr lang="fi-FI" sz="1600" dirty="0"/>
              <a:t>Tiedekunnan yhteiset opinnot </a:t>
            </a:r>
            <a:r>
              <a:rPr lang="fi-FI" sz="1600" dirty="0" smtClean="0"/>
              <a:t> </a:t>
            </a:r>
          </a:p>
          <a:p>
            <a:pPr marL="742950" lvl="1" indent="-285750">
              <a:buFontTx/>
              <a:buChar char="-"/>
            </a:pPr>
            <a:r>
              <a:rPr lang="fi-FI" sz="1600" dirty="0" smtClean="0"/>
              <a:t>Johdatus liikunta-ja terveystieteisiin 2 op</a:t>
            </a:r>
          </a:p>
          <a:p>
            <a:pPr marL="742950" lvl="1" indent="-285750">
              <a:buFontTx/>
              <a:buChar char="-"/>
            </a:pPr>
            <a:r>
              <a:rPr lang="fi-FI" sz="1600" dirty="0" err="1" smtClean="0"/>
              <a:t>Ethics</a:t>
            </a:r>
            <a:r>
              <a:rPr lang="fi-FI" sz="1600" dirty="0" smtClean="0"/>
              <a:t> in Sport 1 op</a:t>
            </a:r>
          </a:p>
          <a:p>
            <a:pPr marL="742950" lvl="1" indent="-285750">
              <a:buFontTx/>
              <a:buChar char="-"/>
            </a:pPr>
            <a:r>
              <a:rPr lang="fi-FI" sz="1600" dirty="0" smtClean="0"/>
              <a:t>LB asiantuntijuus 2 op</a:t>
            </a:r>
          </a:p>
          <a:p>
            <a:pPr marL="742950" lvl="1" indent="-285750">
              <a:buFontTx/>
              <a:buChar char="-"/>
            </a:pPr>
            <a:r>
              <a:rPr lang="fi-FI" sz="1600" dirty="0" smtClean="0"/>
              <a:t>Liikunta elämänkulussa </a:t>
            </a:r>
            <a:r>
              <a:rPr lang="fi-FI" sz="1600" dirty="0" err="1" smtClean="0"/>
              <a:t>modulista</a:t>
            </a:r>
            <a:r>
              <a:rPr lang="fi-FI" sz="1600" dirty="0" smtClean="0"/>
              <a:t> 5 op</a:t>
            </a:r>
          </a:p>
          <a:p>
            <a:pPr marL="742950" lvl="1" indent="-285750">
              <a:buFontTx/>
              <a:buChar char="-"/>
            </a:pPr>
            <a:r>
              <a:rPr lang="fi-FI" sz="1600" dirty="0" smtClean="0"/>
              <a:t>Viestinnän perusteet liikunta- ja terveystieteissä 2 op</a:t>
            </a:r>
          </a:p>
          <a:p>
            <a:pPr marL="742950" lvl="1" indent="-285750">
              <a:buFontTx/>
              <a:buChar char="-"/>
            </a:pPr>
            <a:r>
              <a:rPr lang="fi-FI" sz="1600" dirty="0" smtClean="0"/>
              <a:t>Liikunnan ensiapukurssi 1 op</a:t>
            </a:r>
            <a:endParaRPr lang="fi-FI" sz="1600" dirty="0"/>
          </a:p>
        </p:txBody>
      </p:sp>
      <p:sp>
        <p:nvSpPr>
          <p:cNvPr id="8" name="Rectangle 7"/>
          <p:cNvSpPr/>
          <p:nvPr/>
        </p:nvSpPr>
        <p:spPr>
          <a:xfrm>
            <a:off x="1592085" y="5535607"/>
            <a:ext cx="5412705" cy="10864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 smtClean="0"/>
              <a:t>Muut vapaasti valittavat opinnot 60 op, joka sisältää valinnaisen opintokokonaisuuden tai </a:t>
            </a:r>
            <a:r>
              <a:rPr lang="fi-FI" dirty="0" err="1" smtClean="0"/>
              <a:t>modulin</a:t>
            </a:r>
            <a:r>
              <a:rPr lang="fi-FI" dirty="0" smtClean="0"/>
              <a:t> </a:t>
            </a:r>
            <a:r>
              <a:rPr lang="fi-FI" dirty="0" err="1" smtClean="0"/>
              <a:t>väh</a:t>
            </a:r>
            <a:r>
              <a:rPr lang="fi-FI" dirty="0" smtClean="0"/>
              <a:t>. 15 op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35961" y="1534807"/>
            <a:ext cx="47856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Kandidaattikoulutus, Liikuntabiologia</a:t>
            </a:r>
            <a:endParaRPr lang="fi-FI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7004790" y="2124697"/>
            <a:ext cx="835188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Yht.</a:t>
            </a:r>
          </a:p>
          <a:p>
            <a:r>
              <a:rPr lang="fi-FI" dirty="0" smtClean="0"/>
              <a:t>85</a:t>
            </a:r>
          </a:p>
          <a:p>
            <a:endParaRPr lang="fi-FI" sz="1400" dirty="0" smtClean="0"/>
          </a:p>
          <a:p>
            <a:endParaRPr lang="fi-FI" sz="1100" dirty="0"/>
          </a:p>
          <a:p>
            <a:r>
              <a:rPr lang="fi-FI" sz="1600" dirty="0" smtClean="0"/>
              <a:t>96</a:t>
            </a:r>
          </a:p>
          <a:p>
            <a:r>
              <a:rPr lang="fi-FI" sz="1600" dirty="0" smtClean="0"/>
              <a:t>107</a:t>
            </a:r>
          </a:p>
          <a:p>
            <a:endParaRPr lang="fi-FI" sz="1600" dirty="0"/>
          </a:p>
          <a:p>
            <a:r>
              <a:rPr lang="fi-FI" sz="1600" dirty="0" smtClean="0"/>
              <a:t>109</a:t>
            </a:r>
          </a:p>
          <a:p>
            <a:r>
              <a:rPr lang="fi-FI" sz="1600" dirty="0" smtClean="0"/>
              <a:t>110</a:t>
            </a:r>
          </a:p>
          <a:p>
            <a:r>
              <a:rPr lang="fi-FI" sz="1600" dirty="0" smtClean="0"/>
              <a:t>112</a:t>
            </a:r>
          </a:p>
          <a:p>
            <a:r>
              <a:rPr lang="fi-FI" sz="1600" dirty="0" smtClean="0"/>
              <a:t>117</a:t>
            </a:r>
          </a:p>
          <a:p>
            <a:r>
              <a:rPr lang="fi-FI" sz="1600" dirty="0" smtClean="0"/>
              <a:t>119</a:t>
            </a:r>
          </a:p>
          <a:p>
            <a:r>
              <a:rPr lang="fi-FI" sz="1600" dirty="0" smtClean="0"/>
              <a:t>120</a:t>
            </a:r>
            <a:endParaRPr lang="fi-FI" sz="1600" dirty="0"/>
          </a:p>
          <a:p>
            <a:endParaRPr lang="fi-FI" sz="1600" u="sng" dirty="0" smtClean="0"/>
          </a:p>
          <a:p>
            <a:endParaRPr lang="fi-FI" sz="1600" u="sng" dirty="0" smtClean="0"/>
          </a:p>
          <a:p>
            <a:r>
              <a:rPr lang="fi-FI" sz="1600" dirty="0" smtClean="0"/>
              <a:t>60</a:t>
            </a:r>
          </a:p>
          <a:p>
            <a:endParaRPr lang="fi-FI" sz="1600" dirty="0" smtClean="0"/>
          </a:p>
          <a:p>
            <a:r>
              <a:rPr lang="fi-FI" sz="1600" dirty="0" smtClean="0"/>
              <a:t>=180</a:t>
            </a:r>
            <a:endParaRPr lang="fi-FI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8306338" y="3657600"/>
            <a:ext cx="2715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Seuraavassa diassa kurssit jäsennelty  osaamisalueittain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75095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721" y="169183"/>
            <a:ext cx="10515600" cy="851354"/>
          </a:xfrm>
        </p:spPr>
        <p:txBody>
          <a:bodyPr/>
          <a:lstStyle/>
          <a:p>
            <a:r>
              <a:rPr lang="fi-FI" dirty="0" smtClean="0"/>
              <a:t>Tiedekunnan metodi- ja etiikkaryhmän kooste</a:t>
            </a:r>
            <a:endParaRPr lang="fi-FI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485516"/>
              </p:ext>
            </p:extLst>
          </p:nvPr>
        </p:nvGraphicFramePr>
        <p:xfrm>
          <a:off x="299356" y="1557918"/>
          <a:ext cx="5742216" cy="14112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42216">
                  <a:extLst>
                    <a:ext uri="{9D8B030D-6E8A-4147-A177-3AD203B41FA5}">
                      <a16:colId xmlns:a16="http://schemas.microsoft.com/office/drawing/2014/main" val="3052058768"/>
                    </a:ext>
                  </a:extLst>
                </a:gridCol>
              </a:tblGrid>
              <a:tr h="241335"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u="sng" strike="noStrike" dirty="0">
                          <a:effectLst/>
                          <a:hlinkClick r:id="rId2"/>
                        </a:rPr>
                        <a:t>LTKY009 Johdatus seminaarityön tekemiseen (3 op</a:t>
                      </a:r>
                      <a:r>
                        <a:rPr lang="fi-FI" sz="1400" u="sng" strike="noStrike" dirty="0" smtClean="0">
                          <a:effectLst/>
                          <a:hlinkClick r:id="rId2"/>
                        </a:rPr>
                        <a:t>)</a:t>
                      </a:r>
                      <a:endParaRPr lang="fi-FI" sz="1400" u="sng" strike="noStrike" dirty="0" smtClean="0">
                        <a:effectLst/>
                      </a:endParaRPr>
                    </a:p>
                    <a:p>
                      <a:pPr algn="l" fontAlgn="ctr"/>
                      <a:endParaRPr lang="fi-FI" sz="800" u="sng" strike="noStrike" dirty="0" smtClean="0">
                        <a:effectLst/>
                      </a:endParaRP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297807020"/>
                  </a:ext>
                </a:extLst>
              </a:tr>
              <a:tr h="241335"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u="sng" strike="noStrike">
                          <a:effectLst/>
                          <a:hlinkClick r:id="rId3"/>
                        </a:rPr>
                        <a:t>LTKY002 Tieteellisen toiminnan perusteet (3 op)</a:t>
                      </a:r>
                      <a:endParaRPr lang="fi-FI" sz="14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3519013252"/>
                  </a:ext>
                </a:extLst>
              </a:tr>
              <a:tr h="412538"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u="sng" strike="noStrike" dirty="0">
                          <a:effectLst/>
                          <a:hlinkClick r:id="rId4"/>
                        </a:rPr>
                        <a:t>LTKY1011 Kvantitatiivisten tutkimusmenetelmien perusteet (5 op)</a:t>
                      </a:r>
                      <a:endParaRPr lang="fi-FI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726334357"/>
                  </a:ext>
                </a:extLst>
              </a:tr>
              <a:tr h="412538"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u="sng" strike="noStrike" dirty="0">
                          <a:effectLst/>
                          <a:hlinkClick r:id="rId5"/>
                        </a:rPr>
                        <a:t>LTKY1010 Kvalitatiivisten tutkimusmenetelmien perusteet</a:t>
                      </a:r>
                      <a:r>
                        <a:rPr lang="fi-FI" sz="2400" u="sng" strike="noStrike" dirty="0">
                          <a:solidFill>
                            <a:srgbClr val="FF0000"/>
                          </a:solidFill>
                          <a:effectLst/>
                          <a:hlinkClick r:id="rId5"/>
                        </a:rPr>
                        <a:t> (5 </a:t>
                      </a:r>
                      <a:r>
                        <a:rPr lang="fi-FI" sz="2400" u="sng" strike="noStrike" dirty="0" smtClean="0">
                          <a:solidFill>
                            <a:srgbClr val="FF0000"/>
                          </a:solidFill>
                          <a:effectLst/>
                          <a:hlinkClick r:id="rId5"/>
                        </a:rPr>
                        <a:t>-&gt; 3 op</a:t>
                      </a:r>
                      <a:r>
                        <a:rPr lang="fi-FI" sz="2400" u="sng" strike="noStrike" dirty="0">
                          <a:solidFill>
                            <a:srgbClr val="FF0000"/>
                          </a:solidFill>
                          <a:effectLst/>
                          <a:hlinkClick r:id="rId5"/>
                        </a:rPr>
                        <a:t>)</a:t>
                      </a:r>
                      <a:endParaRPr lang="fi-FI" sz="2400" b="0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715448940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94607" y="4198210"/>
            <a:ext cx="4816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solidFill>
                  <a:schemeClr val="accent2">
                    <a:lumMod val="50000"/>
                  </a:schemeClr>
                </a:solidFill>
              </a:rPr>
              <a:t>TTIP1001 Terveystieteiden etiikan perusteet, 4 op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436" y="1125210"/>
            <a:ext cx="6270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Tieteellisen tutkimuksen perusteet – ”</a:t>
            </a:r>
            <a:r>
              <a:rPr lang="fi-FI" dirty="0" err="1" smtClean="0"/>
              <a:t>moduli</a:t>
            </a:r>
            <a:r>
              <a:rPr lang="fi-FI" dirty="0" smtClean="0"/>
              <a:t>” kanditutkinnossa</a:t>
            </a:r>
            <a:endParaRPr lang="fi-FI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467105"/>
              </p:ext>
            </p:extLst>
          </p:nvPr>
        </p:nvGraphicFramePr>
        <p:xfrm>
          <a:off x="6615792" y="1555599"/>
          <a:ext cx="5369379" cy="1689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69379">
                  <a:extLst>
                    <a:ext uri="{9D8B030D-6E8A-4147-A177-3AD203B41FA5}">
                      <a16:colId xmlns:a16="http://schemas.microsoft.com/office/drawing/2014/main" val="1528510031"/>
                    </a:ext>
                  </a:extLst>
                </a:gridCol>
              </a:tblGrid>
              <a:tr h="39640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u="sng" strike="noStrike" dirty="0">
                          <a:effectLst/>
                          <a:hlinkClick r:id="rId6"/>
                        </a:rPr>
                        <a:t>LTKS002 Kvantitatiivisten tutkimusmenetelmien syventäminen (3 - 5 op)</a:t>
                      </a:r>
                      <a:endParaRPr lang="fi-FI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106038814"/>
                  </a:ext>
                </a:extLst>
              </a:tr>
              <a:tr h="39640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u="sng" strike="noStrike" dirty="0">
                          <a:effectLst/>
                          <a:hlinkClick r:id="rId7"/>
                        </a:rPr>
                        <a:t>LTKS004 Kvalitatiivisten tutkimusmenetelmien syventäminen 1</a:t>
                      </a:r>
                      <a:r>
                        <a:rPr lang="fi-FI" sz="2000" u="sng" strike="noStrike" dirty="0">
                          <a:effectLst/>
                          <a:hlinkClick r:id="rId7"/>
                        </a:rPr>
                        <a:t> </a:t>
                      </a:r>
                      <a:r>
                        <a:rPr lang="fi-FI" sz="2000" u="sng" strike="noStrike" dirty="0" smtClean="0">
                          <a:solidFill>
                            <a:srgbClr val="FF0000"/>
                          </a:solidFill>
                          <a:effectLst/>
                          <a:hlinkClick r:id="rId7"/>
                        </a:rPr>
                        <a:t>(3-&gt; 5</a:t>
                      </a:r>
                      <a:r>
                        <a:rPr lang="fi-FI" sz="2000" u="sng" strike="noStrike" dirty="0">
                          <a:solidFill>
                            <a:srgbClr val="FF0000"/>
                          </a:solidFill>
                          <a:effectLst/>
                          <a:hlinkClick r:id="rId7"/>
                        </a:rPr>
                        <a:t> op)</a:t>
                      </a:r>
                      <a:endParaRPr lang="fi-FI" sz="1400" b="0" i="0" u="sng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2337673598"/>
                  </a:ext>
                </a:extLst>
              </a:tr>
              <a:tr h="39640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u="sng" strike="noStrike" dirty="0">
                          <a:effectLst/>
                          <a:hlinkClick r:id="rId8"/>
                        </a:rPr>
                        <a:t>LTKS005 Kvalitatiivisten tutkimusmenetelmien syventäminen 2 </a:t>
                      </a:r>
                      <a:r>
                        <a:rPr lang="fi-FI" sz="1400" u="sng" strike="noStrike" dirty="0" smtClean="0">
                          <a:effectLst/>
                          <a:hlinkClick r:id="rId8"/>
                        </a:rPr>
                        <a:t>(</a:t>
                      </a:r>
                      <a:r>
                        <a:rPr lang="fi-FI" sz="1800" u="sng" strike="noStrike" dirty="0" smtClean="0">
                          <a:effectLst/>
                          <a:hlinkClick r:id="rId8"/>
                        </a:rPr>
                        <a:t>2</a:t>
                      </a:r>
                      <a:r>
                        <a:rPr lang="fi-FI" sz="1800" u="sng" strike="noStrike" dirty="0">
                          <a:effectLst/>
                          <a:hlinkClick r:id="rId8"/>
                        </a:rPr>
                        <a:t> op</a:t>
                      </a:r>
                      <a:r>
                        <a:rPr lang="fi-FI" sz="1400" u="sng" strike="noStrike" dirty="0">
                          <a:effectLst/>
                          <a:hlinkClick r:id="rId8"/>
                        </a:rPr>
                        <a:t>)</a:t>
                      </a:r>
                      <a:endParaRPr lang="fi-FI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3287272753"/>
                  </a:ext>
                </a:extLst>
              </a:tr>
              <a:tr h="277500">
                <a:tc>
                  <a:txBody>
                    <a:bodyPr/>
                    <a:lstStyle/>
                    <a:p>
                      <a:pPr algn="l" fontAlgn="ctr"/>
                      <a:endParaRPr lang="fi-FI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38359523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572230" y="1125734"/>
            <a:ext cx="5328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Metodit maisteritutkinnossa</a:t>
            </a:r>
            <a:endParaRPr lang="fi-FI" dirty="0"/>
          </a:p>
        </p:txBody>
      </p:sp>
      <p:sp>
        <p:nvSpPr>
          <p:cNvPr id="8" name="Rectangle 7"/>
          <p:cNvSpPr/>
          <p:nvPr/>
        </p:nvSpPr>
        <p:spPr>
          <a:xfrm>
            <a:off x="6572230" y="3139460"/>
            <a:ext cx="23505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fi-FI" sz="1600" u="sng" dirty="0">
                <a:hlinkClick r:id="rId9"/>
              </a:rPr>
              <a:t>TILP350 SPSS-kurssi (2 op)</a:t>
            </a:r>
            <a:endParaRPr lang="fi-FI" sz="1600" u="sng" dirty="0">
              <a:solidFill>
                <a:srgbClr val="0563C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384999"/>
              </p:ext>
            </p:extLst>
          </p:nvPr>
        </p:nvGraphicFramePr>
        <p:xfrm>
          <a:off x="6847548" y="4400044"/>
          <a:ext cx="4777921" cy="8724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77921">
                  <a:extLst>
                    <a:ext uri="{9D8B030D-6E8A-4147-A177-3AD203B41FA5}">
                      <a16:colId xmlns:a16="http://schemas.microsoft.com/office/drawing/2014/main" val="200350645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fi-FI" sz="1400" u="sng" strike="noStrike" dirty="0">
                          <a:effectLst/>
                          <a:hlinkClick r:id="rId10"/>
                        </a:rPr>
                        <a:t>LTKS1001 Tutkimusetiikan syventäminen (2 op</a:t>
                      </a:r>
                      <a:r>
                        <a:rPr lang="fi-FI" sz="1400" u="sng" strike="noStrike" dirty="0" smtClean="0">
                          <a:effectLst/>
                          <a:hlinkClick r:id="rId10"/>
                        </a:rPr>
                        <a:t>)</a:t>
                      </a:r>
                      <a:endParaRPr lang="fi-FI" sz="1400" u="sng" strike="noStrike" dirty="0" smtClean="0">
                        <a:effectLst/>
                      </a:endParaRPr>
                    </a:p>
                    <a:p>
                      <a:pPr algn="l" fontAlgn="ctr"/>
                      <a:endParaRPr lang="fi-FI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ctr"/>
                </a:tc>
                <a:extLst>
                  <a:ext uri="{0D108BD9-81ED-4DB2-BD59-A6C34878D82A}">
                    <a16:rowId xmlns:a16="http://schemas.microsoft.com/office/drawing/2014/main" val="34345003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1400" u="sng" strike="noStrike" dirty="0">
                          <a:effectLst/>
                          <a:hlinkClick r:id="rId11"/>
                        </a:rPr>
                        <a:t>Henkilötietojen käsittely tutkimuksessa myös </a:t>
                      </a:r>
                      <a:r>
                        <a:rPr lang="fi-FI" sz="1400" u="sng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hlinkClick r:id="rId11"/>
                        </a:rPr>
                        <a:t>enkkumaistereille</a:t>
                      </a:r>
                      <a:r>
                        <a:rPr lang="fi-FI" sz="1400" u="sng" strike="noStrike" dirty="0">
                          <a:effectLst/>
                          <a:hlinkClick r:id="rId11"/>
                        </a:rPr>
                        <a:t>-&gt; https://moodle.jyu.fi/course/view.php?id=2433</a:t>
                      </a:r>
                      <a:endParaRPr lang="fi-FI" sz="1400" b="0" i="0" u="sng" strike="noStrike" dirty="0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2321196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394607" y="4652139"/>
            <a:ext cx="34131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u="sng" dirty="0">
                <a:solidFill>
                  <a:srgbClr val="0563C1"/>
                </a:solidFill>
                <a:latin typeface="Calibri" panose="020F0502020204030204" pitchFamily="34" charset="0"/>
                <a:hlinkClick r:id="rId12"/>
              </a:rPr>
              <a:t>LYTA1001 </a:t>
            </a:r>
            <a:r>
              <a:rPr lang="nl-NL" u="sng" dirty="0" err="1">
                <a:solidFill>
                  <a:srgbClr val="0563C1"/>
                </a:solidFill>
                <a:latin typeface="Calibri" panose="020F0502020204030204" pitchFamily="34" charset="0"/>
                <a:hlinkClick r:id="rId12"/>
              </a:rPr>
              <a:t>Ethics</a:t>
            </a:r>
            <a:r>
              <a:rPr lang="nl-NL" u="sng" dirty="0">
                <a:solidFill>
                  <a:srgbClr val="0563C1"/>
                </a:solidFill>
                <a:latin typeface="Calibri" panose="020F0502020204030204" pitchFamily="34" charset="0"/>
                <a:hlinkClick r:id="rId12"/>
              </a:rPr>
              <a:t> in Sport (1 - 3 op)</a:t>
            </a:r>
            <a:r>
              <a:rPr lang="nl-NL" dirty="0"/>
              <a:t> </a:t>
            </a:r>
            <a:endParaRPr lang="fi-FI" dirty="0"/>
          </a:p>
        </p:txBody>
      </p:sp>
      <p:sp>
        <p:nvSpPr>
          <p:cNvPr id="12" name="TextBox 11"/>
          <p:cNvSpPr txBox="1"/>
          <p:nvPr/>
        </p:nvSpPr>
        <p:spPr>
          <a:xfrm>
            <a:off x="394607" y="5159829"/>
            <a:ext cx="57204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Kandidaatin seminaariin tulee kuulumaan 1 luento etiikasta</a:t>
            </a:r>
            <a:r>
              <a:rPr lang="fi-FI" dirty="0" smtClean="0"/>
              <a:t>: Juha Ahtiainen on pitänyt luentoa, ja tarkoituksena on, että tämä luento tulee kaikkiin TDK kandiseminaareihin kuuluvaksi -&gt; huomatkaa osaamistavoitteiden kirjaamisessa</a:t>
            </a:r>
            <a:endParaRPr lang="fi-FI" dirty="0"/>
          </a:p>
        </p:txBody>
      </p:sp>
      <p:sp>
        <p:nvSpPr>
          <p:cNvPr id="13" name="TextBox 12"/>
          <p:cNvSpPr txBox="1"/>
          <p:nvPr/>
        </p:nvSpPr>
        <p:spPr>
          <a:xfrm>
            <a:off x="299356" y="3613989"/>
            <a:ext cx="1160143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i-FI" dirty="0" smtClean="0">
                <a:solidFill>
                  <a:schemeClr val="accent2">
                    <a:lumMod val="50000"/>
                  </a:schemeClr>
                </a:solidFill>
              </a:rPr>
              <a:t>Etiikan kursseja (muissakin kursseissa etiikan sisältöä!)</a:t>
            </a:r>
            <a:endParaRPr lang="fi-FI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12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</a:t>
            </a:r>
            <a:r>
              <a:rPr lang="fi-FI" b="1" smtClean="0"/>
              <a:t>Since 1863.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2</a:t>
            </a:fld>
            <a:endParaRPr lang="fi-FI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9123373"/>
              </p:ext>
            </p:extLst>
          </p:nvPr>
        </p:nvGraphicFramePr>
        <p:xfrm>
          <a:off x="237743" y="0"/>
          <a:ext cx="11612880" cy="689883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643857">
                  <a:extLst>
                    <a:ext uri="{9D8B030D-6E8A-4147-A177-3AD203B41FA5}">
                      <a16:colId xmlns:a16="http://schemas.microsoft.com/office/drawing/2014/main" val="1773424021"/>
                    </a:ext>
                  </a:extLst>
                </a:gridCol>
                <a:gridCol w="1649676">
                  <a:extLst>
                    <a:ext uri="{9D8B030D-6E8A-4147-A177-3AD203B41FA5}">
                      <a16:colId xmlns:a16="http://schemas.microsoft.com/office/drawing/2014/main" val="707284303"/>
                    </a:ext>
                  </a:extLst>
                </a:gridCol>
                <a:gridCol w="1884679">
                  <a:extLst>
                    <a:ext uri="{9D8B030D-6E8A-4147-A177-3AD203B41FA5}">
                      <a16:colId xmlns:a16="http://schemas.microsoft.com/office/drawing/2014/main" val="224428370"/>
                    </a:ext>
                  </a:extLst>
                </a:gridCol>
                <a:gridCol w="1648513">
                  <a:extLst>
                    <a:ext uri="{9D8B030D-6E8A-4147-A177-3AD203B41FA5}">
                      <a16:colId xmlns:a16="http://schemas.microsoft.com/office/drawing/2014/main" val="952877255"/>
                    </a:ext>
                  </a:extLst>
                </a:gridCol>
                <a:gridCol w="1591507">
                  <a:extLst>
                    <a:ext uri="{9D8B030D-6E8A-4147-A177-3AD203B41FA5}">
                      <a16:colId xmlns:a16="http://schemas.microsoft.com/office/drawing/2014/main" val="3357749373"/>
                    </a:ext>
                  </a:extLst>
                </a:gridCol>
                <a:gridCol w="1541481">
                  <a:extLst>
                    <a:ext uri="{9D8B030D-6E8A-4147-A177-3AD203B41FA5}">
                      <a16:colId xmlns:a16="http://schemas.microsoft.com/office/drawing/2014/main" val="1392580313"/>
                    </a:ext>
                  </a:extLst>
                </a:gridCol>
                <a:gridCol w="1653167">
                  <a:extLst>
                    <a:ext uri="{9D8B030D-6E8A-4147-A177-3AD203B41FA5}">
                      <a16:colId xmlns:a16="http://schemas.microsoft.com/office/drawing/2014/main" val="2176045670"/>
                    </a:ext>
                  </a:extLst>
                </a:gridCol>
              </a:tblGrid>
              <a:tr h="174820">
                <a:tc grid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Lii­kun­ta­bio­lo­gi­sen ai­ne­ryh­män kan­di­daat­tioh­jel­ma - osaamisalueet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50" marR="58450" marT="0" marB="0"/>
                </a:tc>
                <a:tc h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9210439"/>
                  </a:ext>
                </a:extLst>
              </a:tr>
              <a:tr h="9393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0" dirty="0">
                          <a:effectLst/>
                        </a:rPr>
                        <a:t>Opiskelu- ja </a:t>
                      </a:r>
                      <a:r>
                        <a:rPr lang="fi-FI" sz="1600" b="0" dirty="0" smtClean="0">
                          <a:effectLst/>
                        </a:rPr>
                        <a:t>työelämätaidot</a:t>
                      </a:r>
                    </a:p>
                  </a:txBody>
                  <a:tcPr marL="58450" marR="58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Tutkimustiedon hyödyntäminen, tuottaminen ja arviointi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50" marR="5845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Elimistön rakenne ja toiminta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50" marR="5845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Elimistön rakenteen ja toiminnan mittaaminen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50" marR="5845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</a:rPr>
                        <a:t>Liikunnan akuutit vasteet ja pitkäaikaiset adaptaatiot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50" marR="5845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</a:rPr>
                        <a:t>Liikunta, terveys </a:t>
                      </a:r>
                      <a:r>
                        <a:rPr lang="fi-FI" sz="1600" dirty="0">
                          <a:effectLst/>
                        </a:rPr>
                        <a:t>ja hyvinvointi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50" marR="58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 err="1" smtClean="0">
                          <a:effectLst/>
                        </a:rPr>
                        <a:t>Urheiluvalmenta-minen</a:t>
                      </a:r>
                      <a:endParaRPr lang="fi-FI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50" marR="58450" marT="0" marB="0"/>
                </a:tc>
                <a:extLst>
                  <a:ext uri="{0D108BD9-81ED-4DB2-BD59-A6C34878D82A}">
                    <a16:rowId xmlns:a16="http://schemas.microsoft.com/office/drawing/2014/main" val="4189851501"/>
                  </a:ext>
                </a:extLst>
              </a:tr>
              <a:tr h="5659437">
                <a:tc>
                  <a:txBody>
                    <a:bodyPr/>
                    <a:lstStyle/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XRUL004 </a:t>
                      </a:r>
                      <a:r>
                        <a:rPr lang="fi-FI" sz="1200" dirty="0" err="1">
                          <a:effectLst/>
                        </a:rPr>
                        <a:t>Svenska</a:t>
                      </a:r>
                      <a:r>
                        <a:rPr lang="fi-FI" sz="1200" dirty="0">
                          <a:effectLst/>
                        </a:rPr>
                        <a:t> </a:t>
                      </a:r>
                      <a:r>
                        <a:rPr lang="fi-FI" sz="1200" dirty="0" err="1">
                          <a:effectLst/>
                        </a:rPr>
                        <a:t>skriftlig</a:t>
                      </a:r>
                      <a:r>
                        <a:rPr lang="fi-FI" sz="1200" dirty="0">
                          <a:effectLst/>
                        </a:rPr>
                        <a:t> (1 op)</a:t>
                      </a:r>
                      <a:endParaRPr lang="fi-FI" sz="1600" dirty="0">
                        <a:effectLst/>
                      </a:endParaRP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XRUL904 </a:t>
                      </a:r>
                      <a:r>
                        <a:rPr lang="fi-FI" sz="1200" dirty="0" err="1">
                          <a:effectLst/>
                        </a:rPr>
                        <a:t>Svenska</a:t>
                      </a:r>
                      <a:r>
                        <a:rPr lang="fi-FI" sz="1200" dirty="0">
                          <a:effectLst/>
                        </a:rPr>
                        <a:t> </a:t>
                      </a:r>
                      <a:r>
                        <a:rPr lang="fi-FI" sz="1200" dirty="0" err="1">
                          <a:effectLst/>
                        </a:rPr>
                        <a:t>muntlig</a:t>
                      </a:r>
                      <a:r>
                        <a:rPr lang="fi-FI" sz="1200" dirty="0">
                          <a:effectLst/>
                        </a:rPr>
                        <a:t> (2 op)</a:t>
                      </a:r>
                      <a:endParaRPr lang="fi-FI" sz="1600" dirty="0">
                        <a:effectLst/>
                      </a:endParaRP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XENL001 Academic Reading (2 op)</a:t>
                      </a:r>
                      <a:endParaRPr lang="fi-FI" sz="1600" dirty="0">
                        <a:effectLst/>
                      </a:endParaRP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XENL003 Communication Skills (2 op)</a:t>
                      </a:r>
                      <a:endParaRPr lang="fi-FI" sz="1600" dirty="0">
                        <a:effectLst/>
                      </a:endParaRP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XPV0401 Puheviestinnän perusteet (2 op)</a:t>
                      </a:r>
                      <a:endParaRPr lang="fi-FI" sz="1600" dirty="0">
                        <a:effectLst/>
                      </a:endParaRP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XKV0401 Tieteellisen kirjoittamisen perusteet (2 op)</a:t>
                      </a:r>
                      <a:endParaRPr lang="fi-FI" sz="1600" dirty="0">
                        <a:effectLst/>
                      </a:endParaRP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Liikuntabiologian </a:t>
                      </a:r>
                      <a:r>
                        <a:rPr lang="fi-FI" sz="1200" dirty="0">
                          <a:effectLst/>
                        </a:rPr>
                        <a:t>asiantuntijuus I </a:t>
                      </a:r>
                      <a:r>
                        <a:rPr lang="fi-FI" sz="1200" dirty="0" smtClean="0">
                          <a:effectLst/>
                        </a:rPr>
                        <a:t>(2 </a:t>
                      </a:r>
                      <a:r>
                        <a:rPr lang="fi-FI" sz="1200" dirty="0">
                          <a:effectLst/>
                        </a:rPr>
                        <a:t>op)</a:t>
                      </a:r>
                      <a:endParaRPr lang="fi-FI" sz="1600" dirty="0">
                        <a:effectLst/>
                      </a:endParaRP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LTKY1003 Viestinnän perusteet liikunta- ja terveystieteissä (2 op</a:t>
                      </a:r>
                      <a:r>
                        <a:rPr lang="fi-FI" sz="1200" dirty="0" smtClean="0">
                          <a:effectLst/>
                        </a:rPr>
                        <a:t>)</a:t>
                      </a: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0" dirty="0" smtClean="0">
                          <a:solidFill>
                            <a:schemeClr val="tx1"/>
                          </a:solidFill>
                          <a:effectLst/>
                        </a:rPr>
                        <a:t>Kandidaatin työelämäharjoittelu </a:t>
                      </a: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0" dirty="0" smtClean="0">
                          <a:solidFill>
                            <a:schemeClr val="tx1"/>
                          </a:solidFill>
                          <a:effectLst/>
                        </a:rPr>
                        <a:t>LBIY006 harjoittelu 3-5 op)</a:t>
                      </a:r>
                      <a:endParaRPr lang="fi-FI" sz="16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Maturiteetti 0 op</a:t>
                      </a:r>
                      <a:endParaRPr lang="fi-FI" sz="1600" b="0" dirty="0">
                        <a:effectLst/>
                      </a:endParaRPr>
                    </a:p>
                  </a:txBody>
                  <a:tcPr marL="58450" marR="58450" marT="0" marB="0"/>
                </a:tc>
                <a:tc>
                  <a:txBody>
                    <a:bodyPr/>
                    <a:lstStyle/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1" dirty="0" smtClean="0">
                          <a:effectLst/>
                        </a:rPr>
                        <a:t>Johdatus seminaarityön tekemiseen 3 op  </a:t>
                      </a:r>
                      <a:endParaRPr lang="fi-FI" sz="1600" b="1" dirty="0" smtClean="0">
                        <a:effectLst/>
                      </a:endParaRP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1" dirty="0" smtClean="0">
                          <a:effectLst/>
                        </a:rPr>
                        <a:t>LTKY002 Tieteellisen toiminnan perusteet 3 op </a:t>
                      </a:r>
                      <a:endParaRPr lang="fi-FI" sz="1600" b="1" dirty="0" smtClean="0">
                        <a:effectLst/>
                      </a:endParaRPr>
                    </a:p>
                    <a:p>
                      <a:pPr marL="110490" marR="0" lvl="0" indent="-11049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1" dirty="0" smtClean="0">
                          <a:effectLst/>
                        </a:rPr>
                        <a:t>LTKY1011 Kvan­ti­tatii­vis­ten tut­ki­mus­me­ne­tel­mien pe­rus­teet (5 op)</a:t>
                      </a:r>
                      <a:endParaRPr lang="fi-FI" sz="1600" b="1" dirty="0" smtClean="0">
                        <a:effectLst/>
                      </a:endParaRPr>
                    </a:p>
                    <a:p>
                      <a:pPr marL="87313" indent="-87313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chemeClr val="accent1"/>
                          </a:solidFill>
                          <a:effectLst/>
                        </a:rPr>
                        <a:t>Kandidaatin tutkielma-seminaari 5 op </a:t>
                      </a:r>
                    </a:p>
                    <a:p>
                      <a:pPr marL="87313" indent="-87313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chemeClr val="accent1"/>
                          </a:solidFill>
                          <a:effectLst/>
                        </a:rPr>
                        <a:t>Kandidaatintutkielma 10 op</a:t>
                      </a:r>
                      <a:endParaRPr lang="fi-FI" sz="1600" dirty="0" smtClean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chemeClr val="accent4"/>
                          </a:solidFill>
                          <a:effectLst/>
                        </a:rPr>
                        <a:t> </a:t>
                      </a:r>
                      <a:r>
                        <a:rPr lang="fi-FI" sz="1200" dirty="0" smtClean="0">
                          <a:solidFill>
                            <a:schemeClr val="tx1"/>
                          </a:solidFill>
                          <a:effectLst/>
                        </a:rPr>
                        <a:t>Kandidaatin tutkimusharjoittelu (2 op) –uusi kurssi?</a:t>
                      </a: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50" marR="58450" marT="0" marB="0"/>
                </a:tc>
                <a:tc>
                  <a:txBody>
                    <a:bodyPr/>
                    <a:lstStyle/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rgbClr val="00B050"/>
                          </a:solidFill>
                          <a:effectLst/>
                        </a:rPr>
                        <a:t>LBIP009 Tuki-ja lii­kun­taeli­mis­tön ana­to­mia (4 op)</a:t>
                      </a:r>
                      <a:endParaRPr lang="fi-FI" sz="1600" dirty="0" smtClean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rgbClr val="00B050"/>
                          </a:solidFill>
                          <a:effectLst/>
                        </a:rPr>
                        <a:t>LBIP010 </a:t>
                      </a:r>
                      <a:r>
                        <a:rPr lang="fi-FI" sz="1200" dirty="0">
                          <a:solidFill>
                            <a:srgbClr val="00B050"/>
                          </a:solidFill>
                          <a:effectLst/>
                        </a:rPr>
                        <a:t>Fy­sio­lo­gian pe­rus­teet </a:t>
                      </a:r>
                      <a:r>
                        <a:rPr lang="fi-FI" sz="1200" dirty="0" smtClean="0">
                          <a:solidFill>
                            <a:srgbClr val="00B050"/>
                          </a:solidFill>
                          <a:effectLst/>
                        </a:rPr>
                        <a:t>(</a:t>
                      </a:r>
                      <a:r>
                        <a:rPr lang="fi-FI" sz="1200" b="0" dirty="0">
                          <a:solidFill>
                            <a:srgbClr val="00B050"/>
                          </a:solidFill>
                          <a:effectLst/>
                        </a:rPr>
                        <a:t>4</a:t>
                      </a:r>
                      <a:r>
                        <a:rPr lang="fi-FI" sz="1200" b="1" dirty="0" smtClean="0">
                          <a:solidFill>
                            <a:srgbClr val="00B050"/>
                          </a:solidFill>
                          <a:effectLst/>
                        </a:rPr>
                        <a:t> </a:t>
                      </a:r>
                      <a:r>
                        <a:rPr lang="fi-FI" sz="1200" dirty="0">
                          <a:solidFill>
                            <a:srgbClr val="00B050"/>
                          </a:solidFill>
                          <a:effectLst/>
                        </a:rPr>
                        <a:t>op) </a:t>
                      </a:r>
                      <a:endParaRPr lang="fi-FI" sz="1600" dirty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marL="117475" marR="0" lvl="0" indent="-117475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>
                          <a:solidFill>
                            <a:srgbClr val="00B050"/>
                          </a:solidFill>
                          <a:effectLst/>
                        </a:rPr>
                        <a:t>Biomekaniikan perusteet 5 op </a:t>
                      </a:r>
                    </a:p>
                    <a:p>
                      <a:pPr marL="117475" marR="0" lvl="0" indent="-117475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>
                          <a:solidFill>
                            <a:srgbClr val="00B050"/>
                          </a:solidFill>
                          <a:effectLst/>
                        </a:rPr>
                        <a:t>Solu- ja molekyylibiologian perusteet (2</a:t>
                      </a:r>
                      <a:r>
                        <a:rPr lang="fi-FI" sz="1200" baseline="0" dirty="0" smtClean="0">
                          <a:solidFill>
                            <a:srgbClr val="00B050"/>
                          </a:solidFill>
                          <a:effectLst/>
                        </a:rPr>
                        <a:t> op</a:t>
                      </a:r>
                      <a:r>
                        <a:rPr lang="fi-FI" sz="1200" dirty="0" smtClean="0">
                          <a:solidFill>
                            <a:srgbClr val="00B050"/>
                          </a:solidFill>
                          <a:effectLst/>
                        </a:rPr>
                        <a:t>)</a:t>
                      </a:r>
                      <a:endParaRPr lang="fi-FI" sz="1600" dirty="0" smtClean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marL="117475" marR="0" lvl="0" indent="-117475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>
                          <a:solidFill>
                            <a:srgbClr val="00B050"/>
                          </a:solidFill>
                          <a:effectLst/>
                        </a:rPr>
                        <a:t>Energia-aineenvaihdunta ja biokemia</a:t>
                      </a:r>
                      <a:r>
                        <a:rPr lang="fi-FI" sz="1200" baseline="0" dirty="0" smtClean="0">
                          <a:solidFill>
                            <a:srgbClr val="00B050"/>
                          </a:solidFill>
                          <a:effectLst/>
                        </a:rPr>
                        <a:t> 3</a:t>
                      </a:r>
                    </a:p>
                    <a:p>
                      <a:pPr marL="117475" marR="0" lvl="0" indent="-117475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>
                          <a:solidFill>
                            <a:srgbClr val="7030A0"/>
                          </a:solidFill>
                          <a:effectLst/>
                        </a:rPr>
                        <a:t>LBIP002 Her­mo­li­has­jär­jes­tel­mä perusteet (7 op)</a:t>
                      </a: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chemeClr val="accent1"/>
                          </a:solidFill>
                          <a:effectLst/>
                        </a:rPr>
                        <a:t>LBIA021 </a:t>
                      </a:r>
                      <a:r>
                        <a:rPr lang="fi-FI" sz="1200" dirty="0">
                          <a:solidFill>
                            <a:schemeClr val="accent1"/>
                          </a:solidFill>
                          <a:effectLst/>
                        </a:rPr>
                        <a:t>Fy­sio­lo­gian jat­ko­kurs­si I </a:t>
                      </a:r>
                      <a:r>
                        <a:rPr lang="fi-FI" sz="1200" dirty="0" smtClean="0">
                          <a:solidFill>
                            <a:schemeClr val="accent1"/>
                          </a:solidFill>
                          <a:effectLst/>
                        </a:rPr>
                        <a:t>(4 </a:t>
                      </a:r>
                      <a:r>
                        <a:rPr lang="fi-FI" sz="1200" dirty="0">
                          <a:solidFill>
                            <a:schemeClr val="accent1"/>
                          </a:solidFill>
                          <a:effectLst/>
                        </a:rPr>
                        <a:t>op)</a:t>
                      </a:r>
                      <a:endParaRPr lang="fi-FI" sz="160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solidFill>
                            <a:schemeClr val="accent1"/>
                          </a:solidFill>
                          <a:effectLst/>
                        </a:rPr>
                        <a:t>LBIA022 Fy­sio­lo­gian jat­ko­kurs­si II </a:t>
                      </a:r>
                      <a:r>
                        <a:rPr lang="fi-FI" sz="1200" dirty="0" smtClean="0">
                          <a:solidFill>
                            <a:schemeClr val="accent1"/>
                          </a:solidFill>
                          <a:effectLst/>
                        </a:rPr>
                        <a:t>(4 </a:t>
                      </a:r>
                      <a:r>
                        <a:rPr lang="fi-FI" sz="1200" dirty="0">
                          <a:solidFill>
                            <a:schemeClr val="accent1"/>
                          </a:solidFill>
                          <a:effectLst/>
                        </a:rPr>
                        <a:t>op)</a:t>
                      </a:r>
                      <a:endParaRPr lang="fi-FI" sz="160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 </a:t>
                      </a:r>
                      <a:endParaRPr lang="fi-FI" sz="12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2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 smtClean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Perusopinnot I=25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Perusopinnot II=25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800" dirty="0" smtClean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Aineopinnot 35 op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b="1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Bold</a:t>
                      </a:r>
                      <a:r>
                        <a:rPr lang="fi-FI" sz="18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yhteiset pakolliset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50" marR="58450" marT="0" marB="0"/>
                </a:tc>
                <a:tc>
                  <a:txBody>
                    <a:bodyPr/>
                    <a:lstStyle/>
                    <a:p>
                      <a:pPr marL="61595" indent="-615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rgbClr val="7030A0"/>
                          </a:solidFill>
                          <a:effectLst/>
                        </a:rPr>
                        <a:t>Tuki-</a:t>
                      </a:r>
                      <a:r>
                        <a:rPr lang="fi-FI" sz="1200" baseline="0" dirty="0" smtClean="0">
                          <a:solidFill>
                            <a:srgbClr val="7030A0"/>
                          </a:solidFill>
                          <a:effectLst/>
                        </a:rPr>
                        <a:t> ja liikuntaelimistön anatomian </a:t>
                      </a:r>
                      <a:r>
                        <a:rPr lang="fi-FI" sz="1200" dirty="0" smtClean="0">
                          <a:solidFill>
                            <a:srgbClr val="7030A0"/>
                          </a:solidFill>
                          <a:effectLst/>
                        </a:rPr>
                        <a:t>har­joi­tuk­set 2 </a:t>
                      </a:r>
                      <a:r>
                        <a:rPr lang="fi-FI" sz="1200" dirty="0">
                          <a:solidFill>
                            <a:srgbClr val="7030A0"/>
                          </a:solidFill>
                          <a:effectLst/>
                        </a:rPr>
                        <a:t>op</a:t>
                      </a:r>
                      <a:endParaRPr lang="fi-FI" sz="160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marL="61595" indent="-615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rgbClr val="7030A0"/>
                          </a:solidFill>
                          <a:effectLst/>
                        </a:rPr>
                        <a:t>Fysiologian perusteiden harjoitukset 1 op</a:t>
                      </a:r>
                    </a:p>
                    <a:p>
                      <a:pPr marL="61595" indent="-615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rgbClr val="7030A0"/>
                          </a:solidFill>
                          <a:effectLst/>
                        </a:rPr>
                        <a:t>Kuormitusfysiologian </a:t>
                      </a:r>
                      <a:r>
                        <a:rPr lang="fi-FI" sz="1200" dirty="0">
                          <a:solidFill>
                            <a:srgbClr val="7030A0"/>
                          </a:solidFill>
                          <a:effectLst/>
                        </a:rPr>
                        <a:t>harjoitukset 3 op</a:t>
                      </a:r>
                      <a:endParaRPr lang="fi-FI" sz="160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marL="61595" indent="-615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rgbClr val="7030A0"/>
                          </a:solidFill>
                          <a:effectLst/>
                        </a:rPr>
                        <a:t>Testaamisen </a:t>
                      </a:r>
                      <a:r>
                        <a:rPr lang="fi-FI" sz="1200" dirty="0">
                          <a:solidFill>
                            <a:srgbClr val="7030A0"/>
                          </a:solidFill>
                          <a:effectLst/>
                        </a:rPr>
                        <a:t>peruskurssi 2 op</a:t>
                      </a:r>
                      <a:endParaRPr lang="fi-FI" sz="1600" dirty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marL="61595" marR="0" lvl="0" indent="-61595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>
                          <a:solidFill>
                            <a:schemeClr val="accent1"/>
                          </a:solidFill>
                          <a:effectLst/>
                        </a:rPr>
                        <a:t>Biomekaanisia kuvantamismenetelmiä 4 op</a:t>
                      </a:r>
                      <a:endParaRPr lang="fi-FI" sz="1600" dirty="0" smtClean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 marL="61595" indent="-615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chemeClr val="accent1"/>
                          </a:solidFill>
                          <a:effectLst/>
                        </a:rPr>
                        <a:t>Testaaminen </a:t>
                      </a:r>
                      <a:r>
                        <a:rPr lang="fi-FI" sz="1200" dirty="0">
                          <a:solidFill>
                            <a:schemeClr val="accent1"/>
                          </a:solidFill>
                          <a:effectLst/>
                        </a:rPr>
                        <a:t>urheiluvalmennuksessa ja kuntoilussa 4 op</a:t>
                      </a:r>
                      <a:endParaRPr lang="fi-FI" sz="160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50" marR="58450" marT="0" marB="0"/>
                </a:tc>
                <a:tc>
                  <a:txBody>
                    <a:bodyPr/>
                    <a:lstStyle/>
                    <a:p>
                      <a:pPr marL="111125" indent="-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rgbClr val="00B050"/>
                          </a:solidFill>
                          <a:effectLst/>
                        </a:rPr>
                        <a:t>Kuormitusfysiologia I 4 op</a:t>
                      </a:r>
                    </a:p>
                    <a:p>
                      <a:pPr marL="111125" indent="-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rgbClr val="00B050"/>
                          </a:solidFill>
                          <a:effectLst/>
                        </a:rPr>
                        <a:t>Kuormitusfysiologia II 3 op</a:t>
                      </a:r>
                      <a:endParaRPr lang="fi-FI" sz="1600" dirty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marL="111125" marR="0" lvl="0" indent="-111125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>
                          <a:solidFill>
                            <a:srgbClr val="7030A0"/>
                          </a:solidFill>
                          <a:effectLst/>
                        </a:rPr>
                        <a:t>Urheiluvalmennuksen peruskurssi</a:t>
                      </a:r>
                      <a:r>
                        <a:rPr lang="fi-FI" sz="1200" baseline="0" dirty="0" smtClean="0">
                          <a:solidFill>
                            <a:srgbClr val="7030A0"/>
                          </a:solidFill>
                          <a:effectLst/>
                        </a:rPr>
                        <a:t> 4 op</a:t>
                      </a:r>
                      <a:r>
                        <a:rPr lang="fi-FI" sz="1200" dirty="0" smtClean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</a:p>
                    <a:p>
                      <a:pPr marL="111125" indent="-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solidFill>
                            <a:schemeClr val="accent1"/>
                          </a:solidFill>
                          <a:effectLst/>
                        </a:rPr>
                        <a:t>Harjoittelun … adaptaatiot… 4 op</a:t>
                      </a:r>
                      <a:endParaRPr lang="fi-FI" sz="1600" dirty="0">
                        <a:solidFill>
                          <a:schemeClr val="accent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>
                          <a:effectLst/>
                        </a:rPr>
                        <a:t> </a:t>
                      </a:r>
                      <a:r>
                        <a:rPr lang="fi-FI" sz="1200" dirty="0" smtClean="0">
                          <a:effectLst/>
                        </a:rPr>
                        <a:t> 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50" marR="58450" marT="0" marB="0"/>
                </a:tc>
                <a:tc>
                  <a:txBody>
                    <a:bodyPr/>
                    <a:lstStyle/>
                    <a:p>
                      <a:pPr marL="50800" indent="-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1" dirty="0">
                          <a:solidFill>
                            <a:schemeClr val="tx1"/>
                          </a:solidFill>
                          <a:effectLst/>
                        </a:rPr>
                        <a:t>Johdatus liikunta- ja </a:t>
                      </a:r>
                      <a:r>
                        <a:rPr lang="fi-FI" sz="1200" b="1" dirty="0" smtClean="0">
                          <a:solidFill>
                            <a:schemeClr val="tx1"/>
                          </a:solidFill>
                          <a:effectLst/>
                        </a:rPr>
                        <a:t>terveys-tieteisiin 2 op </a:t>
                      </a:r>
                    </a:p>
                    <a:p>
                      <a:pPr marL="50800" indent="-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Ethics</a:t>
                      </a:r>
                      <a:r>
                        <a:rPr lang="fi-FI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sport 1 op</a:t>
                      </a:r>
                    </a:p>
                    <a:p>
                      <a:pPr marL="50800" marR="0" lvl="0" indent="-508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Liikunnan ensiapu 1 op</a:t>
                      </a:r>
                    </a:p>
                    <a:p>
                      <a:pPr marL="50800" marR="0" lvl="0" indent="-5080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>
                          <a:solidFill>
                            <a:srgbClr val="7030A0"/>
                          </a:solidFill>
                          <a:effectLst/>
                        </a:rPr>
                        <a:t>Ravitsemus ja liikunta 6 op</a:t>
                      </a:r>
                      <a:endParaRPr lang="fi-FI" sz="1600" dirty="0" smtClean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marL="50800" indent="-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b="1" dirty="0" smtClean="0">
                          <a:solidFill>
                            <a:schemeClr val="tx1"/>
                          </a:solidFill>
                          <a:effectLst/>
                        </a:rPr>
                        <a:t>Liikunta elämänkulussa </a:t>
                      </a:r>
                      <a:r>
                        <a:rPr lang="fi-FI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yht</a:t>
                      </a:r>
                      <a:r>
                        <a:rPr lang="fi-FI" sz="1200" dirty="0" smtClean="0">
                          <a:solidFill>
                            <a:schemeClr val="tx1"/>
                          </a:solidFill>
                          <a:effectLst/>
                        </a:rPr>
                        <a:t> 15 op </a:t>
                      </a:r>
                      <a:r>
                        <a:rPr lang="fi-FI" sz="1200" b="1" dirty="0" smtClean="0">
                          <a:solidFill>
                            <a:schemeClr val="tx1"/>
                          </a:solidFill>
                          <a:effectLst/>
                        </a:rPr>
                        <a:t>(5 op)</a:t>
                      </a:r>
                    </a:p>
                    <a:p>
                      <a:pPr marL="50800" indent="-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Fyysinen aktiivisuus, mittaaminen/</a:t>
                      </a:r>
                      <a:r>
                        <a:rPr lang="fi-FI" sz="1200" dirty="0" err="1" smtClean="0">
                          <a:effectLst/>
                        </a:rPr>
                        <a:t>PAassessments</a:t>
                      </a:r>
                      <a:endParaRPr lang="fi-FI" sz="1600" dirty="0" smtClean="0">
                        <a:effectLst/>
                      </a:endParaRPr>
                    </a:p>
                    <a:p>
                      <a:pPr marL="54610" indent="-54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Liikunnan ja urheilun historia</a:t>
                      </a:r>
                    </a:p>
                    <a:p>
                      <a:pPr marL="54610" indent="-54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Liikunta yhteiskunnassa</a:t>
                      </a:r>
                    </a:p>
                    <a:p>
                      <a:pPr marL="54610" indent="-54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Liikunta ja terveys</a:t>
                      </a:r>
                    </a:p>
                    <a:p>
                      <a:pPr marL="54610" indent="-54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4610" indent="-5461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 tämän sarakkeen kurssit varmistuvat</a:t>
                      </a:r>
                      <a:r>
                        <a:rPr lang="fi-FI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myöhemmin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50" marR="58450" marT="0" marB="0"/>
                </a:tc>
                <a:tc>
                  <a:txBody>
                    <a:bodyPr/>
                    <a:lstStyle/>
                    <a:p>
                      <a:pPr marL="88900" marR="0" lvl="0" indent="-8890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>
                          <a:solidFill>
                            <a:schemeClr val="tx1"/>
                          </a:solidFill>
                        </a:rPr>
                        <a:t>Liikunnan ja urheilun didaktiikka (2 op) </a:t>
                      </a:r>
                    </a:p>
                    <a:p>
                      <a:pPr marL="88900" indent="-889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Voima-nopeus-kestävyys-taitoharjoittelun käytäntö (Y op)</a:t>
                      </a:r>
                    </a:p>
                    <a:p>
                      <a:pPr marL="88900" marR="0" lvl="0" indent="-8890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/>
                        <a:t>Urheilijan terveys</a:t>
                      </a:r>
                    </a:p>
                    <a:p>
                      <a:pPr marL="88900" marR="0" lvl="0" indent="-8890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/>
                        <a:t>Ur­hei­lu­val­men­nuk­sen periaatteet</a:t>
                      </a:r>
                    </a:p>
                    <a:p>
                      <a:pPr marL="88900" marR="0" lvl="0" indent="-8890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200" dirty="0" smtClean="0">
                          <a:effectLst/>
                        </a:rPr>
                        <a:t>Valmennus- (ja  testausopin) jatkokurssi</a:t>
                      </a:r>
                      <a:endParaRPr lang="fi-FI" sz="16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2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200" dirty="0" smtClean="0">
                          <a:effectLst/>
                        </a:rPr>
                        <a:t>Monitieteinen </a:t>
                      </a:r>
                      <a:r>
                        <a:rPr lang="fi-FI" sz="1200" dirty="0">
                          <a:effectLst/>
                        </a:rPr>
                        <a:t>kokonaisuus, tiedekunnan yhteinen </a:t>
                      </a:r>
                      <a:r>
                        <a:rPr lang="fi-FI" sz="1200" dirty="0" smtClean="0">
                          <a:effectLst/>
                        </a:rPr>
                        <a:t>suunnittelu, Juha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450" marR="58450" marT="0" marB="0"/>
                </a:tc>
                <a:extLst>
                  <a:ext uri="{0D108BD9-81ED-4DB2-BD59-A6C34878D82A}">
                    <a16:rowId xmlns:a16="http://schemas.microsoft.com/office/drawing/2014/main" val="2799007581"/>
                  </a:ext>
                </a:extLst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8.10.2019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193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41034" y="916457"/>
            <a:ext cx="5094451" cy="2232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7475" indent="-117475">
              <a:lnSpc>
                <a:spcPct val="107000"/>
              </a:lnSpc>
            </a:pPr>
            <a:r>
              <a:rPr lang="fi-FI" sz="1400" dirty="0">
                <a:solidFill>
                  <a:srgbClr val="00B050"/>
                </a:solidFill>
              </a:rPr>
              <a:t>Perusopinnot I = 25 op</a:t>
            </a:r>
          </a:p>
          <a:p>
            <a:pPr marL="117475" indent="-117475">
              <a:lnSpc>
                <a:spcPct val="107000"/>
              </a:lnSpc>
            </a:pPr>
            <a:r>
              <a:rPr lang="fi-FI" sz="1400" dirty="0">
                <a:solidFill>
                  <a:srgbClr val="00B050"/>
                </a:solidFill>
              </a:rPr>
              <a:t>LBIP009 Tuki-ja lii­kun­taeli­mis­tön ana­to­mia (4 op) Teemu + Taija</a:t>
            </a:r>
            <a:endParaRPr lang="fi-FI" dirty="0">
              <a:solidFill>
                <a:srgbClr val="00B050"/>
              </a:solidFill>
            </a:endParaRPr>
          </a:p>
          <a:p>
            <a:pPr marL="117475" indent="-117475">
              <a:lnSpc>
                <a:spcPct val="107000"/>
              </a:lnSpc>
            </a:pPr>
            <a:r>
              <a:rPr lang="fi-FI" sz="1400" dirty="0">
                <a:solidFill>
                  <a:srgbClr val="00B050"/>
                </a:solidFill>
              </a:rPr>
              <a:t>LBIP010 Fy­sio­lo­gian pe­rus­teet (4</a:t>
            </a:r>
            <a:r>
              <a:rPr lang="fi-FI" sz="1400" b="1" dirty="0">
                <a:solidFill>
                  <a:srgbClr val="00B050"/>
                </a:solidFill>
              </a:rPr>
              <a:t> </a:t>
            </a:r>
            <a:r>
              <a:rPr lang="fi-FI" sz="1400" dirty="0">
                <a:solidFill>
                  <a:srgbClr val="00B050"/>
                </a:solidFill>
              </a:rPr>
              <a:t>op) Teemu</a:t>
            </a:r>
            <a:endParaRPr lang="fi-FI" dirty="0">
              <a:solidFill>
                <a:srgbClr val="00B050"/>
              </a:solidFill>
            </a:endParaRPr>
          </a:p>
          <a:p>
            <a:pPr marL="117475" indent="-117475">
              <a:lnSpc>
                <a:spcPct val="107000"/>
              </a:lnSpc>
              <a:defRPr/>
            </a:pPr>
            <a:r>
              <a:rPr lang="fi-FI" sz="1400" dirty="0">
                <a:solidFill>
                  <a:srgbClr val="00B050"/>
                </a:solidFill>
              </a:rPr>
              <a:t>Biomekaniikan perusteet 5 op </a:t>
            </a:r>
            <a:r>
              <a:rPr lang="fi-FI" sz="1400" dirty="0" err="1">
                <a:solidFill>
                  <a:srgbClr val="00B050"/>
                </a:solidFill>
              </a:rPr>
              <a:t>Taija+BME</a:t>
            </a:r>
            <a:endParaRPr lang="fi-FI" sz="1400" dirty="0">
              <a:solidFill>
                <a:srgbClr val="00B050"/>
              </a:solidFill>
            </a:endParaRPr>
          </a:p>
          <a:p>
            <a:pPr marL="117475" indent="-117475">
              <a:lnSpc>
                <a:spcPct val="107000"/>
              </a:lnSpc>
              <a:defRPr/>
            </a:pPr>
            <a:r>
              <a:rPr lang="fi-FI" sz="1400" dirty="0">
                <a:solidFill>
                  <a:srgbClr val="00B050"/>
                </a:solidFill>
              </a:rPr>
              <a:t>Solu- ja molekyylibiologian perusteet (2 op) Juha H+LLT+GER</a:t>
            </a:r>
            <a:endParaRPr lang="fi-FI" dirty="0">
              <a:solidFill>
                <a:srgbClr val="00B050"/>
              </a:solidFill>
            </a:endParaRPr>
          </a:p>
          <a:p>
            <a:pPr marL="117475" indent="-117475">
              <a:lnSpc>
                <a:spcPct val="107000"/>
              </a:lnSpc>
              <a:defRPr/>
            </a:pPr>
            <a:r>
              <a:rPr lang="fi-FI" sz="1400" dirty="0">
                <a:solidFill>
                  <a:srgbClr val="00B050"/>
                </a:solidFill>
              </a:rPr>
              <a:t>Energia-aineenvaihdunta ja biokemia 3 op Juha H</a:t>
            </a:r>
          </a:p>
          <a:p>
            <a:pPr marL="111125" indent="-111125">
              <a:lnSpc>
                <a:spcPct val="107000"/>
              </a:lnSpc>
            </a:pPr>
            <a:r>
              <a:rPr lang="fi-FI" sz="1400" dirty="0">
                <a:solidFill>
                  <a:srgbClr val="00B050"/>
                </a:solidFill>
              </a:rPr>
              <a:t>Kuormitusfysiologia I 4 op Teemu +LFY</a:t>
            </a:r>
            <a:endParaRPr lang="fi-FI" dirty="0">
              <a:solidFill>
                <a:srgbClr val="00B050"/>
              </a:solidFill>
            </a:endParaRPr>
          </a:p>
          <a:p>
            <a:pPr marL="111125" indent="-111125">
              <a:lnSpc>
                <a:spcPct val="107000"/>
              </a:lnSpc>
            </a:pPr>
            <a:r>
              <a:rPr lang="fi-FI" sz="1400" dirty="0">
                <a:solidFill>
                  <a:srgbClr val="00B050"/>
                </a:solidFill>
              </a:rPr>
              <a:t>Kuormitusfysiologia II 3 op Teemu + LFY</a:t>
            </a:r>
            <a:endParaRPr lang="fi-FI" dirty="0">
              <a:solidFill>
                <a:srgbClr val="00B050"/>
              </a:solidFill>
            </a:endParaRPr>
          </a:p>
          <a:p>
            <a:pPr marL="83344" indent="-83344">
              <a:lnSpc>
                <a:spcPct val="107000"/>
              </a:lnSpc>
            </a:pPr>
            <a:endParaRPr lang="fi-FI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67178" y="3572815"/>
            <a:ext cx="4572000" cy="2166940"/>
          </a:xfrm>
          <a:prstGeom prst="rect">
            <a:avLst/>
          </a:prstGeom>
        </p:spPr>
        <p:txBody>
          <a:bodyPr>
            <a:spAutoFit/>
          </a:bodyPr>
          <a:lstStyle/>
          <a:p>
            <a:pPr marL="61595" indent="-61595">
              <a:lnSpc>
                <a:spcPct val="107000"/>
              </a:lnSpc>
            </a:pPr>
            <a:r>
              <a:rPr lang="fi-FI" sz="1400" dirty="0">
                <a:solidFill>
                  <a:srgbClr val="7030A0"/>
                </a:solidFill>
              </a:rPr>
              <a:t>Perusopinnot II = 25</a:t>
            </a:r>
          </a:p>
          <a:p>
            <a:pPr marL="61595" indent="-61595">
              <a:lnSpc>
                <a:spcPct val="107000"/>
              </a:lnSpc>
            </a:pPr>
            <a:r>
              <a:rPr lang="fi-FI" sz="1400" dirty="0">
                <a:solidFill>
                  <a:srgbClr val="7030A0"/>
                </a:solidFill>
              </a:rPr>
              <a:t>Tuki- ja liikuntaelimistön anatomian har­joi­tuk­set 2 op Teemu + (Hulmi)</a:t>
            </a:r>
            <a:endParaRPr lang="fi-FI" dirty="0">
              <a:solidFill>
                <a:srgbClr val="7030A0"/>
              </a:solidFill>
            </a:endParaRPr>
          </a:p>
          <a:p>
            <a:pPr marL="61595" indent="-61595">
              <a:lnSpc>
                <a:spcPct val="107000"/>
              </a:lnSpc>
            </a:pPr>
            <a:r>
              <a:rPr lang="fi-FI" sz="1400" dirty="0">
                <a:solidFill>
                  <a:srgbClr val="7030A0"/>
                </a:solidFill>
              </a:rPr>
              <a:t>Fysiologian perusteiden harjoitukset 1 op Teemu</a:t>
            </a:r>
          </a:p>
          <a:p>
            <a:pPr marL="61595" indent="-61595">
              <a:lnSpc>
                <a:spcPct val="107000"/>
              </a:lnSpc>
            </a:pPr>
            <a:r>
              <a:rPr lang="fi-FI" sz="1400" dirty="0">
                <a:solidFill>
                  <a:srgbClr val="7030A0"/>
                </a:solidFill>
              </a:rPr>
              <a:t>Kuormitusfysiologian harjoitukset 3 op Teemu</a:t>
            </a:r>
          </a:p>
          <a:p>
            <a:pPr marL="117475" indent="-117475">
              <a:lnSpc>
                <a:spcPct val="107000"/>
              </a:lnSpc>
              <a:defRPr/>
            </a:pPr>
            <a:r>
              <a:rPr lang="fi-FI" sz="1400" dirty="0">
                <a:solidFill>
                  <a:srgbClr val="7030A0"/>
                </a:solidFill>
              </a:rPr>
              <a:t>Her­mo­li­has­jär­jes­tel­män perusteet 7 op </a:t>
            </a:r>
            <a:r>
              <a:rPr lang="fi-FI" sz="1400" dirty="0" err="1">
                <a:solidFill>
                  <a:srgbClr val="7030A0"/>
                </a:solidFill>
              </a:rPr>
              <a:t>Janne+BME</a:t>
            </a:r>
            <a:endParaRPr lang="fi-FI" sz="1400" dirty="0">
              <a:solidFill>
                <a:srgbClr val="7030A0"/>
              </a:solidFill>
            </a:endParaRPr>
          </a:p>
          <a:p>
            <a:pPr marL="61595" indent="-61595">
              <a:lnSpc>
                <a:spcPct val="107000"/>
              </a:lnSpc>
            </a:pPr>
            <a:r>
              <a:rPr lang="fi-FI" sz="1400" dirty="0">
                <a:solidFill>
                  <a:srgbClr val="7030A0"/>
                </a:solidFill>
              </a:rPr>
              <a:t>Testaamisen peruskurssi 2 op Juha </a:t>
            </a:r>
            <a:r>
              <a:rPr lang="fi-FI" sz="1400" dirty="0" smtClean="0">
                <a:solidFill>
                  <a:srgbClr val="7030A0"/>
                </a:solidFill>
              </a:rPr>
              <a:t>A (</a:t>
            </a:r>
            <a:r>
              <a:rPr lang="fi-FI" sz="1400" dirty="0" err="1" smtClean="0">
                <a:solidFill>
                  <a:srgbClr val="7030A0"/>
                </a:solidFill>
              </a:rPr>
              <a:t>LPElle</a:t>
            </a:r>
            <a:r>
              <a:rPr lang="fi-FI" sz="1400" dirty="0" smtClean="0">
                <a:solidFill>
                  <a:srgbClr val="7030A0"/>
                </a:solidFill>
              </a:rPr>
              <a:t> oma kurssi)</a:t>
            </a:r>
            <a:endParaRPr lang="fi-FI" sz="1400" dirty="0">
              <a:solidFill>
                <a:srgbClr val="7030A0"/>
              </a:solidFill>
            </a:endParaRPr>
          </a:p>
          <a:p>
            <a:pPr marL="61595" indent="-61595">
              <a:lnSpc>
                <a:spcPct val="107000"/>
              </a:lnSpc>
            </a:pPr>
            <a:r>
              <a:rPr lang="fi-FI" sz="1400" dirty="0">
                <a:solidFill>
                  <a:srgbClr val="7030A0"/>
                </a:solidFill>
              </a:rPr>
              <a:t>Urheiluvalmennuksen peruskurssi 4 op  Juha A</a:t>
            </a:r>
          </a:p>
          <a:p>
            <a:pPr marL="61595" indent="-61595">
              <a:lnSpc>
                <a:spcPct val="107000"/>
              </a:lnSpc>
            </a:pPr>
            <a:r>
              <a:rPr lang="fi-FI" sz="1400" dirty="0">
                <a:solidFill>
                  <a:srgbClr val="7030A0"/>
                </a:solidFill>
              </a:rPr>
              <a:t>Ravitsemus ja liikunta 6 op Juha H LFY + LLT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69038" y="922091"/>
            <a:ext cx="18899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50" dirty="0"/>
              <a:t>Perusopinnot yhteensä</a:t>
            </a:r>
          </a:p>
          <a:p>
            <a:r>
              <a:rPr lang="fi-FI" sz="1350" dirty="0"/>
              <a:t>BME=18</a:t>
            </a:r>
          </a:p>
          <a:p>
            <a:r>
              <a:rPr lang="fi-FI" sz="1350" dirty="0" smtClean="0"/>
              <a:t>LFY=26</a:t>
            </a:r>
            <a:endParaRPr lang="fi-FI" sz="1350" dirty="0"/>
          </a:p>
          <a:p>
            <a:r>
              <a:rPr lang="fi-FI" sz="1350" dirty="0"/>
              <a:t>VTE=6</a:t>
            </a:r>
          </a:p>
        </p:txBody>
      </p:sp>
      <p:sp>
        <p:nvSpPr>
          <p:cNvPr id="5" name="Rectangle 4"/>
          <p:cNvSpPr/>
          <p:nvPr/>
        </p:nvSpPr>
        <p:spPr>
          <a:xfrm>
            <a:off x="6547621" y="3575788"/>
            <a:ext cx="4598736" cy="29531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106" indent="-88106">
              <a:lnSpc>
                <a:spcPct val="107000"/>
              </a:lnSpc>
            </a:pPr>
            <a:r>
              <a:rPr lang="fi-FI" sz="1350" dirty="0">
                <a:solidFill>
                  <a:srgbClr val="0070C0"/>
                </a:solidFill>
              </a:rPr>
              <a:t>Aineopinnot = 35</a:t>
            </a:r>
          </a:p>
          <a:p>
            <a:pPr marL="88106" indent="-88106">
              <a:lnSpc>
                <a:spcPct val="107000"/>
              </a:lnSpc>
            </a:pPr>
            <a:r>
              <a:rPr lang="fi-FI" sz="1350" dirty="0">
                <a:solidFill>
                  <a:srgbClr val="0070C0"/>
                </a:solidFill>
              </a:rPr>
              <a:t>LBIA021 Fy­sio­lo­gian jat­ko­kurs­si I (4 op) Teemu LFY</a:t>
            </a:r>
            <a:endParaRPr lang="fi-FI" dirty="0">
              <a:solidFill>
                <a:srgbClr val="0070C0"/>
              </a:solidFill>
            </a:endParaRPr>
          </a:p>
          <a:p>
            <a:pPr marL="88106" indent="-88106">
              <a:lnSpc>
                <a:spcPct val="107000"/>
              </a:lnSpc>
            </a:pPr>
            <a:r>
              <a:rPr lang="fi-FI" sz="1350" dirty="0">
                <a:solidFill>
                  <a:srgbClr val="0070C0"/>
                </a:solidFill>
              </a:rPr>
              <a:t>LBIA022 Fy­sio­lo­gian jat­ko­kurs­si II (4 op) Teemu LFY</a:t>
            </a:r>
          </a:p>
          <a:p>
            <a:pPr marL="88106" indent="-88106">
              <a:lnSpc>
                <a:spcPct val="107000"/>
              </a:lnSpc>
              <a:defRPr/>
            </a:pPr>
            <a:r>
              <a:rPr lang="fi-FI" sz="1350" dirty="0">
                <a:solidFill>
                  <a:srgbClr val="0070C0"/>
                </a:solidFill>
              </a:rPr>
              <a:t>Biomekaanisia kuvantamismenetelmiä 4 op </a:t>
            </a:r>
            <a:r>
              <a:rPr lang="fi-FI" sz="1350" dirty="0" err="1">
                <a:solidFill>
                  <a:srgbClr val="0070C0"/>
                </a:solidFill>
              </a:rPr>
              <a:t>Taija+Mikko</a:t>
            </a:r>
            <a:endParaRPr lang="fi-FI" sz="1350" dirty="0">
              <a:solidFill>
                <a:srgbClr val="0070C0"/>
              </a:solidFill>
            </a:endParaRPr>
          </a:p>
          <a:p>
            <a:pPr marL="88106" indent="-88106">
              <a:lnSpc>
                <a:spcPct val="107000"/>
              </a:lnSpc>
            </a:pPr>
            <a:r>
              <a:rPr lang="fi-FI" sz="1350" dirty="0">
                <a:solidFill>
                  <a:srgbClr val="0070C0"/>
                </a:solidFill>
              </a:rPr>
              <a:t>Testaaminen urheiluvalmennuksessa ja kuntoilussa 4 op Juha A</a:t>
            </a:r>
          </a:p>
          <a:p>
            <a:pPr marL="88106" indent="-88106">
              <a:lnSpc>
                <a:spcPct val="107000"/>
              </a:lnSpc>
            </a:pPr>
            <a:r>
              <a:rPr lang="fi-FI" sz="1350" dirty="0">
                <a:solidFill>
                  <a:srgbClr val="0070C0"/>
                </a:solidFill>
              </a:rPr>
              <a:t>Harjoittelun vasteet /adaptaatiot?? 4 op (Juha A, Heikki K, Juha H, Mikko </a:t>
            </a:r>
            <a:r>
              <a:rPr lang="fi-FI" sz="1350" dirty="0" smtClean="0">
                <a:solidFill>
                  <a:srgbClr val="0070C0"/>
                </a:solidFill>
              </a:rPr>
              <a:t>V, Antti M, Häkkinen)</a:t>
            </a:r>
            <a:endParaRPr lang="fi-FI" sz="1350" dirty="0">
              <a:solidFill>
                <a:srgbClr val="0070C0"/>
              </a:solidFill>
            </a:endParaRPr>
          </a:p>
          <a:p>
            <a:pPr marL="88106" indent="-88106">
              <a:lnSpc>
                <a:spcPct val="107000"/>
              </a:lnSpc>
            </a:pPr>
            <a:r>
              <a:rPr lang="fi-FI" sz="1350" dirty="0">
                <a:solidFill>
                  <a:srgbClr val="0070C0"/>
                </a:solidFill>
              </a:rPr>
              <a:t>	- lihastason </a:t>
            </a:r>
            <a:r>
              <a:rPr lang="fi-FI" sz="1350" dirty="0" smtClean="0">
                <a:solidFill>
                  <a:srgbClr val="0070C0"/>
                </a:solidFill>
              </a:rPr>
              <a:t>signalointi</a:t>
            </a:r>
          </a:p>
          <a:p>
            <a:pPr marL="88106" indent="-88106">
              <a:lnSpc>
                <a:spcPct val="107000"/>
              </a:lnSpc>
            </a:pPr>
            <a:r>
              <a:rPr lang="fi-FI" sz="1350" dirty="0" smtClean="0">
                <a:solidFill>
                  <a:srgbClr val="0070C0"/>
                </a:solidFill>
              </a:rPr>
              <a:t>-</a:t>
            </a:r>
            <a:r>
              <a:rPr lang="fi-FI" sz="1350" dirty="0" err="1" smtClean="0">
                <a:solidFill>
                  <a:srgbClr val="0070C0"/>
                </a:solidFill>
              </a:rPr>
              <a:t>kardiovasculaaristet</a:t>
            </a:r>
            <a:r>
              <a:rPr lang="fi-FI" sz="1350" dirty="0" smtClean="0">
                <a:solidFill>
                  <a:srgbClr val="0070C0"/>
                </a:solidFill>
              </a:rPr>
              <a:t>?</a:t>
            </a:r>
            <a:endParaRPr lang="fi-FI" sz="1350" dirty="0">
              <a:solidFill>
                <a:srgbClr val="0070C0"/>
              </a:solidFill>
            </a:endParaRPr>
          </a:p>
          <a:p>
            <a:pPr marL="88106" indent="-88106">
              <a:lnSpc>
                <a:spcPct val="107000"/>
              </a:lnSpc>
            </a:pPr>
            <a:r>
              <a:rPr lang="fi-FI" sz="1350" dirty="0">
                <a:solidFill>
                  <a:srgbClr val="0070C0"/>
                </a:solidFill>
              </a:rPr>
              <a:t>	- neuraaliset </a:t>
            </a:r>
            <a:r>
              <a:rPr lang="fi-FI" sz="1350" dirty="0" smtClean="0">
                <a:solidFill>
                  <a:srgbClr val="0070C0"/>
                </a:solidFill>
              </a:rPr>
              <a:t>adaptaatiot – pitää tulla täällä</a:t>
            </a:r>
          </a:p>
          <a:p>
            <a:pPr marL="88106" indent="-88106">
              <a:lnSpc>
                <a:spcPct val="107000"/>
              </a:lnSpc>
            </a:pPr>
            <a:r>
              <a:rPr lang="fi-FI" sz="1350" dirty="0" smtClean="0">
                <a:solidFill>
                  <a:srgbClr val="0070C0"/>
                </a:solidFill>
              </a:rPr>
              <a:t>- Harjoittelun ohjelmointi (kts. </a:t>
            </a:r>
            <a:r>
              <a:rPr lang="fi-FI" sz="1350" dirty="0" err="1" smtClean="0">
                <a:solidFill>
                  <a:srgbClr val="0070C0"/>
                </a:solidFill>
              </a:rPr>
              <a:t>Urh.valm.jatkokurssi</a:t>
            </a:r>
            <a:r>
              <a:rPr lang="fi-FI" sz="1350" dirty="0" smtClean="0">
                <a:solidFill>
                  <a:srgbClr val="0070C0"/>
                </a:solidFill>
              </a:rPr>
              <a:t>)</a:t>
            </a:r>
            <a:endParaRPr lang="fi-FI" sz="1350" dirty="0">
              <a:solidFill>
                <a:srgbClr val="0070C0"/>
              </a:solidFill>
            </a:endParaRPr>
          </a:p>
          <a:p>
            <a:r>
              <a:rPr lang="fi-FI" sz="1350" dirty="0">
                <a:solidFill>
                  <a:srgbClr val="0070C0"/>
                </a:solidFill>
              </a:rPr>
              <a:t>Kandiseminaari 5 op</a:t>
            </a:r>
          </a:p>
          <a:p>
            <a:r>
              <a:rPr lang="fi-FI" sz="1350" dirty="0">
                <a:solidFill>
                  <a:srgbClr val="0070C0"/>
                </a:solidFill>
              </a:rPr>
              <a:t>Kanditutkielma 10 op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07461" y="916457"/>
            <a:ext cx="18899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50" dirty="0"/>
              <a:t>Aineopinnot yhteensä</a:t>
            </a:r>
          </a:p>
          <a:p>
            <a:r>
              <a:rPr lang="fi-FI" sz="1350" dirty="0"/>
              <a:t>BME=4+15</a:t>
            </a:r>
          </a:p>
          <a:p>
            <a:r>
              <a:rPr lang="fi-FI" sz="1350" dirty="0" smtClean="0"/>
              <a:t>LFY=10+15</a:t>
            </a:r>
            <a:endParaRPr lang="fi-FI" sz="1350" dirty="0"/>
          </a:p>
          <a:p>
            <a:r>
              <a:rPr lang="fi-FI" sz="1350" dirty="0"/>
              <a:t>VTE=8+15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80361" y="2021621"/>
            <a:ext cx="3357231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50" dirty="0"/>
              <a:t>Pakollista </a:t>
            </a:r>
            <a:r>
              <a:rPr lang="fi-FI" sz="1350" dirty="0" err="1"/>
              <a:t>corea</a:t>
            </a:r>
            <a:r>
              <a:rPr lang="fi-FI" sz="1350" dirty="0"/>
              <a:t> yhteensä</a:t>
            </a:r>
          </a:p>
          <a:p>
            <a:r>
              <a:rPr lang="fi-FI" sz="1350" dirty="0"/>
              <a:t>BME=22+15</a:t>
            </a:r>
          </a:p>
          <a:p>
            <a:r>
              <a:rPr lang="fi-FI" sz="1350" dirty="0" smtClean="0"/>
              <a:t>LFY=34+15</a:t>
            </a:r>
            <a:endParaRPr lang="fi-FI" sz="1350" dirty="0"/>
          </a:p>
          <a:p>
            <a:r>
              <a:rPr lang="fi-FI" sz="1350" dirty="0"/>
              <a:t>VTE=14+15</a:t>
            </a:r>
          </a:p>
          <a:p>
            <a:r>
              <a:rPr lang="fi-FI" sz="1350" dirty="0"/>
              <a:t>YHT. </a:t>
            </a:r>
            <a:r>
              <a:rPr lang="fi-FI" sz="1350" dirty="0" smtClean="0"/>
              <a:t>70+15</a:t>
            </a:r>
            <a:r>
              <a:rPr lang="fi-FI" sz="1350" dirty="0"/>
              <a:t>= </a:t>
            </a:r>
            <a:r>
              <a:rPr lang="fi-FI" sz="1350" dirty="0" smtClean="0"/>
              <a:t>83 </a:t>
            </a:r>
            <a:r>
              <a:rPr lang="fi-FI" sz="1350" dirty="0"/>
              <a:t>op pakollista LB sisältöä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2293" y="193838"/>
            <a:ext cx="73794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 smtClean="0"/>
              <a:t>Liikuntabiologian kandidaatin tutkinto-ohjelman </a:t>
            </a:r>
            <a:r>
              <a:rPr lang="fi-FI" dirty="0"/>
              <a:t>perus- ja aineopinnot 85 op</a:t>
            </a:r>
          </a:p>
        </p:txBody>
      </p:sp>
    </p:spTree>
    <p:extLst>
      <p:ext uri="{BB962C8B-B14F-4D97-AF65-F5344CB8AC3E}">
        <p14:creationId xmlns:p14="http://schemas.microsoft.com/office/powerpoint/2010/main" val="3833682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</a:t>
            </a:r>
            <a:r>
              <a:rPr lang="fi-FI" b="1" smtClean="0"/>
              <a:t>Since 1863.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8941" y="10854"/>
            <a:ext cx="11151026" cy="1540544"/>
          </a:xfrm>
        </p:spPr>
        <p:txBody>
          <a:bodyPr>
            <a:normAutofit/>
          </a:bodyPr>
          <a:lstStyle/>
          <a:p>
            <a:r>
              <a:rPr lang="fi-FI" dirty="0" smtClean="0"/>
              <a:t>Liikuntabiologiaa LPE-opiskelijoille (12 op) 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08936" y="1551397"/>
            <a:ext cx="8722759" cy="4850457"/>
          </a:xfrm>
        </p:spPr>
        <p:txBody>
          <a:bodyPr>
            <a:normAutofit/>
          </a:bodyPr>
          <a:lstStyle/>
          <a:p>
            <a:pPr marL="117475" indent="-117475">
              <a:lnSpc>
                <a:spcPct val="107000"/>
              </a:lnSpc>
            </a:pPr>
            <a:r>
              <a:rPr lang="fi-FI" dirty="0" smtClean="0"/>
              <a:t> Tuki-ja </a:t>
            </a:r>
            <a:r>
              <a:rPr lang="fi-FI" dirty="0"/>
              <a:t>lii­kun­taeli­mis­tön </a:t>
            </a:r>
            <a:r>
              <a:rPr lang="fi-FI" dirty="0" smtClean="0"/>
              <a:t>ana­to­mia </a:t>
            </a:r>
            <a:r>
              <a:rPr lang="fi-FI" dirty="0" smtClean="0">
                <a:solidFill>
                  <a:srgbClr val="FF0000"/>
                </a:solidFill>
              </a:rPr>
              <a:t>(2)</a:t>
            </a:r>
            <a:endParaRPr lang="fi-FI" sz="4000" dirty="0">
              <a:solidFill>
                <a:srgbClr val="FF0000"/>
              </a:solidFill>
            </a:endParaRPr>
          </a:p>
          <a:p>
            <a:pPr marL="117475" indent="-117475">
              <a:lnSpc>
                <a:spcPct val="107000"/>
              </a:lnSpc>
            </a:pPr>
            <a:r>
              <a:rPr lang="fi-FI" dirty="0" smtClean="0"/>
              <a:t> Fy­sio­lo­gian </a:t>
            </a:r>
            <a:r>
              <a:rPr lang="fi-FI" dirty="0"/>
              <a:t>pe­rus­teet </a:t>
            </a:r>
            <a:r>
              <a:rPr lang="fi-FI" dirty="0" smtClean="0">
                <a:solidFill>
                  <a:srgbClr val="FF0000"/>
                </a:solidFill>
              </a:rPr>
              <a:t>(2</a:t>
            </a:r>
            <a:r>
              <a:rPr lang="fi-FI" dirty="0">
                <a:solidFill>
                  <a:srgbClr val="FF0000"/>
                </a:solidFill>
              </a:rPr>
              <a:t>)</a:t>
            </a:r>
            <a:endParaRPr lang="fi-FI" dirty="0" smtClean="0"/>
          </a:p>
          <a:p>
            <a:pPr marL="117475" indent="-117475">
              <a:lnSpc>
                <a:spcPct val="107000"/>
              </a:lnSpc>
            </a:pPr>
            <a:r>
              <a:rPr lang="fi-FI" dirty="0" smtClean="0"/>
              <a:t> Kuormitusfysiologian perusteet (</a:t>
            </a:r>
            <a:r>
              <a:rPr lang="fi-FI" dirty="0" smtClean="0">
                <a:solidFill>
                  <a:srgbClr val="EB3E31"/>
                </a:solidFill>
              </a:rPr>
              <a:t>3 </a:t>
            </a:r>
            <a:r>
              <a:rPr lang="fi-FI" dirty="0" smtClean="0">
                <a:solidFill>
                  <a:srgbClr val="FF0000"/>
                </a:solidFill>
              </a:rPr>
              <a:t>op</a:t>
            </a:r>
            <a:r>
              <a:rPr lang="fi-FI" dirty="0" smtClean="0"/>
              <a:t>)</a:t>
            </a:r>
          </a:p>
          <a:p>
            <a:pPr marL="117475" indent="-117475">
              <a:lnSpc>
                <a:spcPct val="117000"/>
              </a:lnSpc>
            </a:pPr>
            <a:r>
              <a:rPr lang="fi-FI" dirty="0" smtClean="0"/>
              <a:t> Biomekaniikan perusteet (</a:t>
            </a:r>
            <a:r>
              <a:rPr lang="fi-FI" dirty="0" smtClean="0">
                <a:solidFill>
                  <a:srgbClr val="FF0000"/>
                </a:solidFill>
              </a:rPr>
              <a:t>3 </a:t>
            </a:r>
            <a:r>
              <a:rPr lang="fi-FI" dirty="0">
                <a:solidFill>
                  <a:srgbClr val="FF0000"/>
                </a:solidFill>
              </a:rPr>
              <a:t>op</a:t>
            </a:r>
            <a:r>
              <a:rPr lang="fi-FI" dirty="0"/>
              <a:t>)</a:t>
            </a:r>
          </a:p>
          <a:p>
            <a:pPr marL="117475" indent="-117475">
              <a:lnSpc>
                <a:spcPct val="117000"/>
              </a:lnSpc>
            </a:pPr>
            <a:r>
              <a:rPr lang="fi-FI" dirty="0" smtClean="0"/>
              <a:t> Testaaminen osin sama kuin meillä (</a:t>
            </a:r>
            <a:r>
              <a:rPr lang="fi-FI" dirty="0" smtClean="0">
                <a:solidFill>
                  <a:srgbClr val="FF0000"/>
                </a:solidFill>
              </a:rPr>
              <a:t>2 op</a:t>
            </a:r>
            <a:r>
              <a:rPr lang="fi-FI" dirty="0" smtClean="0"/>
              <a:t>)</a:t>
            </a:r>
            <a:endParaRPr lang="fi-FI" sz="4000" dirty="0"/>
          </a:p>
          <a:p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Näillä kursseilla samoja luentoja kuin LB-opiskelijoille, sisältöä typistetty.</a:t>
            </a:r>
            <a:endParaRPr lang="fi-FI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8.10.2019</a:t>
            </a:fld>
            <a:endParaRPr lang="fi-FI" dirty="0"/>
          </a:p>
        </p:txBody>
      </p:sp>
      <p:sp>
        <p:nvSpPr>
          <p:cNvPr id="7" name="Oval Callout 6"/>
          <p:cNvSpPr/>
          <p:nvPr/>
        </p:nvSpPr>
        <p:spPr>
          <a:xfrm>
            <a:off x="8246368" y="1265463"/>
            <a:ext cx="3758293" cy="3167743"/>
          </a:xfrm>
          <a:prstGeom prst="wedgeEllipseCallout">
            <a:avLst>
              <a:gd name="adj1" fmla="val -54939"/>
              <a:gd name="adj2" fmla="val -405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 smtClean="0"/>
              <a:t>Keskustellaan näistä! Tätä on räätälöity LPE-opejen kanssa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67906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</a:t>
            </a:r>
            <a:r>
              <a:rPr lang="fi-FI" b="1" smtClean="0"/>
              <a:t>Since 1863.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8565" y="10854"/>
            <a:ext cx="10646343" cy="1540544"/>
          </a:xfrm>
        </p:spPr>
        <p:txBody>
          <a:bodyPr>
            <a:normAutofit/>
          </a:bodyPr>
          <a:lstStyle/>
          <a:p>
            <a:r>
              <a:rPr lang="fi-FI" dirty="0" smtClean="0"/>
              <a:t>Liikuntabiologian perusteet-</a:t>
            </a:r>
            <a:r>
              <a:rPr lang="fi-FI" dirty="0" err="1" smtClean="0"/>
              <a:t>moduli</a:t>
            </a:r>
            <a:r>
              <a:rPr lang="fi-FI" dirty="0" smtClean="0"/>
              <a:t> (20 op) 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08936" y="1253447"/>
            <a:ext cx="8722759" cy="3789200"/>
          </a:xfrm>
        </p:spPr>
        <p:txBody>
          <a:bodyPr>
            <a:normAutofit/>
          </a:bodyPr>
          <a:lstStyle/>
          <a:p>
            <a:pPr marL="117475" indent="-117475">
              <a:lnSpc>
                <a:spcPct val="107000"/>
              </a:lnSpc>
            </a:pPr>
            <a:endParaRPr lang="fi-FI" dirty="0" smtClean="0"/>
          </a:p>
          <a:p>
            <a:pPr marL="117475" indent="-117475">
              <a:lnSpc>
                <a:spcPct val="107000"/>
              </a:lnSpc>
            </a:pPr>
            <a:r>
              <a:rPr lang="fi-FI" dirty="0" smtClean="0"/>
              <a:t> Tuki-ja </a:t>
            </a:r>
            <a:r>
              <a:rPr lang="fi-FI" dirty="0"/>
              <a:t>lii­kun­taeli­mis­tön ana­to­mia (4 op</a:t>
            </a:r>
            <a:r>
              <a:rPr lang="fi-FI" dirty="0" smtClean="0"/>
              <a:t>)</a:t>
            </a:r>
            <a:endParaRPr lang="fi-FI" sz="4000" dirty="0">
              <a:solidFill>
                <a:srgbClr val="FF0000"/>
              </a:solidFill>
            </a:endParaRPr>
          </a:p>
          <a:p>
            <a:pPr marL="117475" indent="-117475">
              <a:lnSpc>
                <a:spcPct val="107000"/>
              </a:lnSpc>
            </a:pPr>
            <a:r>
              <a:rPr lang="fi-FI" dirty="0" smtClean="0"/>
              <a:t> </a:t>
            </a:r>
            <a:r>
              <a:rPr lang="fi-FI" dirty="0"/>
              <a:t>Fy­sio­lo­gian pe­rus­teet (4 op)</a:t>
            </a:r>
          </a:p>
          <a:p>
            <a:pPr marL="117475" indent="-117475">
              <a:lnSpc>
                <a:spcPct val="107000"/>
              </a:lnSpc>
            </a:pPr>
            <a:r>
              <a:rPr lang="fi-FI" dirty="0"/>
              <a:t> </a:t>
            </a:r>
            <a:r>
              <a:rPr lang="fi-FI" dirty="0" smtClean="0"/>
              <a:t>Kuormitusfysiologia I (4 </a:t>
            </a:r>
            <a:r>
              <a:rPr lang="fi-FI" dirty="0"/>
              <a:t>op)</a:t>
            </a:r>
          </a:p>
          <a:p>
            <a:pPr marL="117475" indent="-117475">
              <a:lnSpc>
                <a:spcPct val="117000"/>
              </a:lnSpc>
            </a:pPr>
            <a:r>
              <a:rPr lang="fi-FI" dirty="0" smtClean="0"/>
              <a:t> Biomekaniikan perusteet (3 op)</a:t>
            </a:r>
          </a:p>
          <a:p>
            <a:pPr marL="117475" indent="-117475">
              <a:lnSpc>
                <a:spcPct val="117000"/>
              </a:lnSpc>
            </a:pPr>
            <a:r>
              <a:rPr lang="fi-FI" dirty="0" smtClean="0"/>
              <a:t> Hermolihasjärjestelmän perusteet (5 op) </a:t>
            </a:r>
            <a:r>
              <a:rPr lang="fi-FI" sz="2400" dirty="0" smtClean="0"/>
              <a:t> </a:t>
            </a:r>
            <a:endParaRPr lang="fi-FI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8.10.2019</a:t>
            </a:fld>
            <a:endParaRPr lang="fi-FI" dirty="0"/>
          </a:p>
        </p:txBody>
      </p:sp>
      <p:sp>
        <p:nvSpPr>
          <p:cNvPr id="7" name="TextBox 6"/>
          <p:cNvSpPr txBox="1"/>
          <p:nvPr/>
        </p:nvSpPr>
        <p:spPr>
          <a:xfrm>
            <a:off x="974911" y="5556026"/>
            <a:ext cx="9933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i="1" dirty="0" smtClean="0"/>
              <a:t>Tätä </a:t>
            </a:r>
            <a:r>
              <a:rPr lang="fi-FI" sz="2800" i="1" dirty="0" err="1" smtClean="0"/>
              <a:t>modulia</a:t>
            </a:r>
            <a:r>
              <a:rPr lang="fi-FI" sz="2800" i="1" dirty="0" smtClean="0"/>
              <a:t> tarjotaan kaikille avoimena, myös </a:t>
            </a:r>
            <a:r>
              <a:rPr lang="fi-FI" sz="2800" i="1" dirty="0" err="1" smtClean="0"/>
              <a:t>EduFutura</a:t>
            </a:r>
            <a:r>
              <a:rPr lang="fi-FI" sz="2800" i="1" dirty="0" smtClean="0"/>
              <a:t> yhteistyö</a:t>
            </a:r>
            <a:endParaRPr lang="fi-FI" sz="2800" i="1" dirty="0"/>
          </a:p>
        </p:txBody>
      </p:sp>
      <p:sp>
        <p:nvSpPr>
          <p:cNvPr id="8" name="Oval Callout 7"/>
          <p:cNvSpPr/>
          <p:nvPr/>
        </p:nvSpPr>
        <p:spPr>
          <a:xfrm>
            <a:off x="8093762" y="1471453"/>
            <a:ext cx="4125686" cy="3651139"/>
          </a:xfrm>
          <a:prstGeom prst="wedgeEllipseCallout">
            <a:avLst>
              <a:gd name="adj1" fmla="val -50194"/>
              <a:gd name="adj2" fmla="val -601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3200" dirty="0" smtClean="0"/>
              <a:t>Onko tarvetta kahdelle erikokoiselle LB </a:t>
            </a:r>
            <a:r>
              <a:rPr lang="fi-FI" sz="3200" dirty="0" err="1" smtClean="0"/>
              <a:t>modulille</a:t>
            </a:r>
            <a:r>
              <a:rPr lang="fi-FI" sz="3200" dirty="0" smtClean="0"/>
              <a:t>?</a:t>
            </a:r>
          </a:p>
          <a:p>
            <a:pPr algn="ctr"/>
            <a:r>
              <a:rPr lang="fi-FI" sz="3200" dirty="0" smtClean="0"/>
              <a:t>Vai 15 op ilman HL perusteita?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8387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Tutkintorakenne (2019) maisteri 120 op</a:t>
            </a:r>
            <a:endParaRPr lang="fi-FI" dirty="0"/>
          </a:p>
        </p:txBody>
      </p:sp>
      <p:sp>
        <p:nvSpPr>
          <p:cNvPr id="7" name="Rectangle 6"/>
          <p:cNvSpPr/>
          <p:nvPr/>
        </p:nvSpPr>
        <p:spPr>
          <a:xfrm>
            <a:off x="674389" y="2301082"/>
            <a:ext cx="4816969" cy="39318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" name="Rectangle 3"/>
          <p:cNvSpPr/>
          <p:nvPr/>
        </p:nvSpPr>
        <p:spPr>
          <a:xfrm>
            <a:off x="674390" y="3589810"/>
            <a:ext cx="4351142" cy="159136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 smtClean="0"/>
              <a:t>Tutkinto-ohjelman syventävät </a:t>
            </a:r>
          </a:p>
          <a:p>
            <a:r>
              <a:rPr lang="fi-FI" dirty="0" smtClean="0"/>
              <a:t>(60-80 op)</a:t>
            </a:r>
            <a:endParaRPr lang="fi-FI" dirty="0"/>
          </a:p>
        </p:txBody>
      </p:sp>
      <p:sp>
        <p:nvSpPr>
          <p:cNvPr id="5" name="Rectangle 4"/>
          <p:cNvSpPr/>
          <p:nvPr/>
        </p:nvSpPr>
        <p:spPr>
          <a:xfrm>
            <a:off x="674390" y="2296812"/>
            <a:ext cx="4351142" cy="129299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600" b="1" dirty="0" smtClean="0"/>
              <a:t>LB yhteiset syventävät opinnot 10 op </a:t>
            </a:r>
            <a:r>
              <a:rPr lang="fi-FI" sz="1600" dirty="0" smtClean="0"/>
              <a:t>Opetusharjoittelu 5 op</a:t>
            </a:r>
          </a:p>
          <a:p>
            <a:r>
              <a:rPr lang="fi-FI" dirty="0"/>
              <a:t>Liikuntabiologian asiantuntijuus 3 op</a:t>
            </a:r>
          </a:p>
          <a:p>
            <a:r>
              <a:rPr lang="fi-FI" dirty="0"/>
              <a:t>Tutkimusetiikan syventäminen 2 op</a:t>
            </a:r>
            <a:endParaRPr lang="fi-FI" sz="1600" dirty="0"/>
          </a:p>
        </p:txBody>
      </p:sp>
      <p:sp>
        <p:nvSpPr>
          <p:cNvPr id="8" name="Rectangle 7"/>
          <p:cNvSpPr/>
          <p:nvPr/>
        </p:nvSpPr>
        <p:spPr>
          <a:xfrm>
            <a:off x="681301" y="5181178"/>
            <a:ext cx="4344231" cy="10517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/>
              <a:t>Muut vapaasti valittavat </a:t>
            </a:r>
            <a:r>
              <a:rPr lang="fi-FI" dirty="0" smtClean="0"/>
              <a:t>opinnot, jotka sisältävät </a:t>
            </a:r>
            <a:r>
              <a:rPr lang="fi-FI" dirty="0"/>
              <a:t>valinnaisen </a:t>
            </a:r>
            <a:r>
              <a:rPr lang="fi-FI" dirty="0" smtClean="0"/>
              <a:t>opintokokonaisuuden tai </a:t>
            </a:r>
            <a:r>
              <a:rPr lang="fi-FI" dirty="0" err="1"/>
              <a:t>modulin</a:t>
            </a:r>
            <a:r>
              <a:rPr lang="fi-FI" dirty="0"/>
              <a:t> </a:t>
            </a:r>
            <a:r>
              <a:rPr lang="fi-FI" dirty="0" err="1"/>
              <a:t>väh</a:t>
            </a:r>
            <a:r>
              <a:rPr lang="fi-FI" dirty="0"/>
              <a:t>. 15 </a:t>
            </a:r>
            <a:r>
              <a:rPr lang="fi-FI" dirty="0" smtClean="0"/>
              <a:t>op</a:t>
            </a:r>
            <a:endParaRPr lang="fi-FI" dirty="0"/>
          </a:p>
        </p:txBody>
      </p:sp>
      <p:sp>
        <p:nvSpPr>
          <p:cNvPr id="20" name="TextBox 19"/>
          <p:cNvSpPr txBox="1"/>
          <p:nvPr/>
        </p:nvSpPr>
        <p:spPr>
          <a:xfrm>
            <a:off x="674389" y="1931750"/>
            <a:ext cx="3367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Maisterikoulutus (suomenkieliset)</a:t>
            </a:r>
            <a:endParaRPr lang="fi-FI" dirty="0"/>
          </a:p>
        </p:txBody>
      </p:sp>
      <p:sp>
        <p:nvSpPr>
          <p:cNvPr id="10" name="TextBox 9"/>
          <p:cNvSpPr txBox="1"/>
          <p:nvPr/>
        </p:nvSpPr>
        <p:spPr>
          <a:xfrm>
            <a:off x="6391656" y="3785329"/>
            <a:ext cx="5126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Seuraavassa diassa kurssit jäsennelty </a:t>
            </a:r>
          </a:p>
          <a:p>
            <a:r>
              <a:rPr lang="fi-FI" sz="2400" dirty="0" smtClean="0"/>
              <a:t>tutkinto-ohjelmittain ja sitten vielä osaamisalueittain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30258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833872" y="3318570"/>
            <a:ext cx="6940296" cy="3620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VTE </a:t>
            </a:r>
            <a:r>
              <a:rPr lang="fi-FI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syventävät kurssit: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Valmennuksen ja testauksen syventävä kurssi 8 op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Valmennuksen ja testauksen sovellukset eri kohderyhmille 4 op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Valmennuksen ja testauksen asiantuntijuustehtävä 5 </a:t>
            </a:r>
            <a:r>
              <a:rPr lang="fi-FI" sz="16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 -&gt; työelämäharjoittelu –nimikkeeksi?</a:t>
            </a:r>
            <a:endParaRPr lang="fi-FI" sz="1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Valmennuksen ja testauksen kirjallisuus(seminaari) 5 op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6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Lajianalyysi ???</a:t>
            </a:r>
            <a:endParaRPr lang="fi-FI" sz="1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VTES002 tutkimusharjoittelu (4 op)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VTES003 </a:t>
            </a: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tutkimusmetodiikka (6 op</a:t>
            </a:r>
            <a:r>
              <a:rPr lang="fi-FI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VTES006 Pro gradu-seminaari I (5 op)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VTES007 </a:t>
            </a: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gradu-seminaari II (3 op</a:t>
            </a:r>
            <a:r>
              <a:rPr lang="fi-FI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Gradu 30 </a:t>
            </a:r>
            <a:r>
              <a:rPr lang="fi-FI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YHT. 70 op pakollista syventävää</a:t>
            </a:r>
            <a:endParaRPr lang="fi-FI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318570"/>
            <a:ext cx="46268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b="1" dirty="0"/>
              <a:t>BME syventävät kurssit:</a:t>
            </a:r>
            <a:endParaRPr lang="fi-FI" sz="1600" dirty="0"/>
          </a:p>
          <a:p>
            <a:r>
              <a:rPr lang="en-GB" sz="1600" dirty="0"/>
              <a:t>Motor control and integrative neurophysiology (5 op</a:t>
            </a:r>
            <a:r>
              <a:rPr lang="en-GB" sz="1600" dirty="0" smtClean="0"/>
              <a:t>)</a:t>
            </a:r>
            <a:endParaRPr lang="fi-FI" sz="1600" dirty="0"/>
          </a:p>
          <a:p>
            <a:r>
              <a:rPr lang="fi-FI" sz="1600" dirty="0"/>
              <a:t>HL adaptaatio kurssi syventävä (5 op)</a:t>
            </a:r>
          </a:p>
          <a:p>
            <a:r>
              <a:rPr lang="fi-FI" sz="1600" dirty="0"/>
              <a:t>Urheilubiomekaniikka 5</a:t>
            </a:r>
          </a:p>
          <a:p>
            <a:r>
              <a:rPr lang="fi-FI" sz="1600" dirty="0"/>
              <a:t>Kliininen biomekaniikka 5</a:t>
            </a:r>
          </a:p>
          <a:p>
            <a:r>
              <a:rPr lang="fi-FI" sz="1600" dirty="0"/>
              <a:t>Syventävä kirjallisuus (5 op)</a:t>
            </a:r>
          </a:p>
          <a:p>
            <a:r>
              <a:rPr lang="fi-FI" sz="1600" dirty="0"/>
              <a:t>Biomekaniikan raportointiseminaari (5 op) </a:t>
            </a:r>
          </a:p>
          <a:p>
            <a:r>
              <a:rPr lang="fi-FI" sz="1600" dirty="0">
                <a:solidFill>
                  <a:srgbClr val="FF0000"/>
                </a:solidFill>
              </a:rPr>
              <a:t>Maisterin työelämäharjoittelu 5 op (ent. sovellus II)</a:t>
            </a:r>
          </a:p>
          <a:p>
            <a:r>
              <a:rPr lang="fi-FI" sz="1600" dirty="0"/>
              <a:t>BMES002 Biomekaniikan tutkimusharjoittelu (4 op)</a:t>
            </a:r>
          </a:p>
          <a:p>
            <a:r>
              <a:rPr lang="fi-FI" sz="1600" dirty="0"/>
              <a:t>BMES003 Biomekaniikan tutkimusmetodiikka (6 op)</a:t>
            </a:r>
          </a:p>
          <a:p>
            <a:r>
              <a:rPr lang="en-GB" sz="1600" dirty="0"/>
              <a:t>BMES006 Pro </a:t>
            </a:r>
            <a:r>
              <a:rPr lang="en-GB" sz="1600" dirty="0" err="1"/>
              <a:t>gradu-seminaari</a:t>
            </a:r>
            <a:r>
              <a:rPr lang="en-GB" sz="1600" dirty="0"/>
              <a:t> I (5 op)</a:t>
            </a:r>
            <a:endParaRPr lang="fi-FI" sz="1600" dirty="0"/>
          </a:p>
          <a:p>
            <a:r>
              <a:rPr lang="en-GB" sz="1600" dirty="0"/>
              <a:t>BMES007 Pro </a:t>
            </a:r>
            <a:r>
              <a:rPr lang="en-GB" sz="1600" dirty="0" err="1"/>
              <a:t>gradu-seminaari</a:t>
            </a:r>
            <a:r>
              <a:rPr lang="en-GB" sz="1600" dirty="0"/>
              <a:t> II (3 op)</a:t>
            </a:r>
            <a:endParaRPr lang="fi-FI" sz="1600" dirty="0"/>
          </a:p>
          <a:p>
            <a:r>
              <a:rPr lang="fi-FI" sz="1600" dirty="0"/>
              <a:t>Gradu 30 op</a:t>
            </a:r>
          </a:p>
          <a:p>
            <a:r>
              <a:rPr lang="fi-FI" sz="1600" b="1" dirty="0"/>
              <a:t>YHT. 80 op pakollista syventävää </a:t>
            </a:r>
            <a:endParaRPr lang="fi-FI" sz="1600" dirty="0"/>
          </a:p>
        </p:txBody>
      </p:sp>
      <p:sp>
        <p:nvSpPr>
          <p:cNvPr id="6" name="Rectangle 5"/>
          <p:cNvSpPr/>
          <p:nvPr/>
        </p:nvSpPr>
        <p:spPr>
          <a:xfrm>
            <a:off x="4133088" y="0"/>
            <a:ext cx="7665720" cy="3652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i-FI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LFY syventävät kurssit: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indent="-180340">
              <a:lnSpc>
                <a:spcPct val="107000"/>
              </a:lnSpc>
              <a:spcAft>
                <a:spcPts val="0"/>
              </a:spcAft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LFYS012 Lii­kun­ta­fy­sio­lo­gian so­vel­lus­mah­dol­li­suu­det I (10 op)</a:t>
            </a:r>
          </a:p>
          <a:p>
            <a:pPr marL="180340" indent="-180340">
              <a:lnSpc>
                <a:spcPct val="107000"/>
              </a:lnSpc>
              <a:spcAft>
                <a:spcPts val="0"/>
              </a:spcAft>
            </a:pPr>
            <a:r>
              <a:rPr lang="fi-FI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LFYS013 Lii­kun­ta­fy­sio­lo­gian </a:t>
            </a:r>
            <a:r>
              <a:rPr lang="fi-FI" sz="1600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so­vel­lus­mah­d</a:t>
            </a:r>
            <a:r>
              <a:rPr lang="fi-FI" sz="16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i-FI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(5 op) -&gt;</a:t>
            </a:r>
            <a:r>
              <a:rPr lang="fi-FI" sz="16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Liikuntafysiolgian</a:t>
            </a:r>
            <a:r>
              <a:rPr lang="fi-FI" sz="1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työelämäharjoittelu</a:t>
            </a:r>
          </a:p>
          <a:p>
            <a:pPr marL="180340" indent="-180340">
              <a:lnSpc>
                <a:spcPct val="107000"/>
              </a:lnSpc>
              <a:spcAft>
                <a:spcPts val="0"/>
              </a:spcAft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LFYS004 Lii­kun­ta­fy­sio­lo­gian sy­ven­tä­vä kir­jal­li­suus I (5 op)</a:t>
            </a:r>
          </a:p>
          <a:p>
            <a:pPr marL="180340" indent="-180340">
              <a:lnSpc>
                <a:spcPct val="107000"/>
              </a:lnSpc>
              <a:spcAft>
                <a:spcPts val="0"/>
              </a:spcAft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LFYS005 Lii­kun­ta­fy­sio­lo­gian sy­ven­tä­vä kir­jal­li­suus II (5 op</a:t>
            </a:r>
            <a:r>
              <a:rPr lang="fi-FI" sz="1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80340" indent="-180340">
              <a:lnSpc>
                <a:spcPct val="107000"/>
              </a:lnSpc>
            </a:pPr>
            <a:r>
              <a:rPr lang="fi-FI" dirty="0"/>
              <a:t>LBIA025 Solu- ja mo­le­kyy­li­bio­lo­gian luen­not (6 op)</a:t>
            </a:r>
          </a:p>
          <a:p>
            <a:pPr marL="180340" indent="-180340">
              <a:lnSpc>
                <a:spcPct val="107000"/>
              </a:lnSpc>
              <a:spcAft>
                <a:spcPts val="0"/>
              </a:spcAft>
            </a:pPr>
            <a:r>
              <a:rPr lang="fi-FI" sz="16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LBIA027 </a:t>
            </a:r>
            <a:r>
              <a:rPr lang="fi-FI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Solu- ja mo­le­kyy­li­bio­lo­gian se­mi­naa­ri (2 op)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LFYS002 tutkimusharjoittelu (4 op)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i-FI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LFYS003 tutkimusmetodiikka (6 op)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LFYS006 Pro </a:t>
            </a:r>
            <a:r>
              <a:rPr lang="en-GB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gradu-seminaari</a:t>
            </a: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(5 op)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LFYS007 Pro </a:t>
            </a:r>
            <a:r>
              <a:rPr lang="en-GB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gradu-seminaari</a:t>
            </a: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 (3 op)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6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Gradu</a:t>
            </a:r>
            <a:r>
              <a:rPr lang="en-GB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30 op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i-FI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YHT</a:t>
            </a:r>
            <a:r>
              <a:rPr lang="fi-FI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i-FI" sz="16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81 op</a:t>
            </a:r>
            <a:r>
              <a:rPr lang="fi-FI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pakollista syventävää</a:t>
            </a:r>
            <a:endParaRPr lang="fi-FI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2504" y="609523"/>
            <a:ext cx="3069336" cy="6463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fi-FI" dirty="0"/>
              <a:t>Tutkinto-ohjelman syventävät </a:t>
            </a:r>
          </a:p>
          <a:p>
            <a:r>
              <a:rPr lang="fi-FI" dirty="0"/>
              <a:t>(60-80 op)</a:t>
            </a:r>
          </a:p>
        </p:txBody>
      </p:sp>
    </p:spTree>
    <p:extLst>
      <p:ext uri="{BB962C8B-B14F-4D97-AF65-F5344CB8AC3E}">
        <p14:creationId xmlns:p14="http://schemas.microsoft.com/office/powerpoint/2010/main" val="2443791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 smtClean="0">
                <a:solidFill>
                  <a:srgbClr val="FF0000"/>
                </a:solidFill>
              </a:rPr>
              <a:t>JYU. </a:t>
            </a:r>
            <a:r>
              <a:rPr lang="fi-FI" b="1" smtClean="0"/>
              <a:t>Since 1863.</a:t>
            </a:r>
            <a:endParaRPr lang="fi-FI" b="1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8</a:t>
            </a:fld>
            <a:endParaRPr lang="fi-FI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833300"/>
              </p:ext>
            </p:extLst>
          </p:nvPr>
        </p:nvGraphicFramePr>
        <p:xfrm>
          <a:off x="128017" y="180475"/>
          <a:ext cx="12063982" cy="6585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4712">
                  <a:extLst>
                    <a:ext uri="{9D8B030D-6E8A-4147-A177-3AD203B41FA5}">
                      <a16:colId xmlns:a16="http://schemas.microsoft.com/office/drawing/2014/main" val="2342719057"/>
                    </a:ext>
                  </a:extLst>
                </a:gridCol>
                <a:gridCol w="1997167">
                  <a:extLst>
                    <a:ext uri="{9D8B030D-6E8A-4147-A177-3AD203B41FA5}">
                      <a16:colId xmlns:a16="http://schemas.microsoft.com/office/drawing/2014/main" val="420366357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787914482"/>
                    </a:ext>
                  </a:extLst>
                </a:gridCol>
                <a:gridCol w="2002536">
                  <a:extLst>
                    <a:ext uri="{9D8B030D-6E8A-4147-A177-3AD203B41FA5}">
                      <a16:colId xmlns:a16="http://schemas.microsoft.com/office/drawing/2014/main" val="2636995413"/>
                    </a:ext>
                  </a:extLst>
                </a:gridCol>
                <a:gridCol w="1555226">
                  <a:extLst>
                    <a:ext uri="{9D8B030D-6E8A-4147-A177-3AD203B41FA5}">
                      <a16:colId xmlns:a16="http://schemas.microsoft.com/office/drawing/2014/main" val="1150345359"/>
                    </a:ext>
                  </a:extLst>
                </a:gridCol>
                <a:gridCol w="1621066">
                  <a:extLst>
                    <a:ext uri="{9D8B030D-6E8A-4147-A177-3AD203B41FA5}">
                      <a16:colId xmlns:a16="http://schemas.microsoft.com/office/drawing/2014/main" val="3629141308"/>
                    </a:ext>
                  </a:extLst>
                </a:gridCol>
                <a:gridCol w="1444475">
                  <a:extLst>
                    <a:ext uri="{9D8B030D-6E8A-4147-A177-3AD203B41FA5}">
                      <a16:colId xmlns:a16="http://schemas.microsoft.com/office/drawing/2014/main" val="1395243407"/>
                    </a:ext>
                  </a:extLst>
                </a:gridCol>
              </a:tblGrid>
              <a:tr h="544527">
                <a:tc grid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TÄMÄ </a:t>
                      </a:r>
                      <a:r>
                        <a:rPr lang="fi-FI" sz="1400" dirty="0" smtClean="0">
                          <a:effectLst/>
                        </a:rPr>
                        <a:t>MAISTERITAULUKKO KESKEN</a:t>
                      </a:r>
                      <a:endParaRPr lang="fi-FI" sz="1200" dirty="0">
                        <a:effectLst/>
                      </a:endParaRPr>
                    </a:p>
                  </a:txBody>
                  <a:tcPr marL="56387" marR="56387" marT="0" marB="0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6696913"/>
                  </a:ext>
                </a:extLst>
              </a:tr>
              <a:tr h="87014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Opiskelu- </a:t>
                      </a:r>
                      <a:r>
                        <a:rPr lang="fi-FI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 työelämätaidot</a:t>
                      </a:r>
                    </a:p>
                  </a:txBody>
                  <a:tcPr marL="56387" marR="5638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Tutkimustiedon </a:t>
                      </a:r>
                      <a:r>
                        <a:rPr lang="fi-FI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hyödyntäminen, tuottaminen ja </a:t>
                      </a: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arviointi (50 op)</a:t>
                      </a:r>
                      <a:endParaRPr lang="fi-FI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387" marR="5638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Biomekaniikka (35 op)</a:t>
                      </a:r>
                      <a:endParaRPr lang="fi-FI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387" marR="56387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Liikuntafysiololgia</a:t>
                      </a: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(33 op)</a:t>
                      </a:r>
                      <a:endParaRPr lang="fi-FI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387" marR="56387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Valmennus- ja testausoppi</a:t>
                      </a:r>
                      <a:endParaRPr lang="fi-FI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387" marR="56387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Liikunta </a:t>
                      </a:r>
                      <a:r>
                        <a:rPr lang="fi-FI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 </a:t>
                      </a:r>
                      <a:r>
                        <a:rPr lang="fi-FI" sz="1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hyvinvointi</a:t>
                      </a:r>
                      <a:endParaRPr lang="fi-FI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387" marR="5638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Urheiluvalmen-taminen</a:t>
                      </a:r>
                      <a:endParaRPr lang="fi-FI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6387" marR="56387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716061"/>
                  </a:ext>
                </a:extLst>
              </a:tr>
              <a:tr h="4997483">
                <a:tc>
                  <a:txBody>
                    <a:bodyPr/>
                    <a:lstStyle/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 smtClean="0">
                          <a:solidFill>
                            <a:srgbClr val="FF0000"/>
                          </a:solidFill>
                          <a:effectLst/>
                        </a:rPr>
                        <a:t>BME/LFY</a:t>
                      </a:r>
                      <a:r>
                        <a:rPr lang="fi-FI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/VTE </a:t>
                      </a:r>
                      <a:r>
                        <a:rPr lang="fi-FI" sz="1400" b="0" dirty="0" smtClean="0">
                          <a:solidFill>
                            <a:srgbClr val="FF0000"/>
                          </a:solidFill>
                          <a:effectLst/>
                        </a:rPr>
                        <a:t>Maisterin </a:t>
                      </a:r>
                      <a:r>
                        <a:rPr lang="fi-FI" sz="1400" b="0" dirty="0">
                          <a:solidFill>
                            <a:srgbClr val="FF0000"/>
                          </a:solidFill>
                          <a:effectLst/>
                        </a:rPr>
                        <a:t>työelämäharjoittelu  </a:t>
                      </a:r>
                      <a:r>
                        <a:rPr lang="fi-FI" sz="1400" b="0" dirty="0" smtClean="0">
                          <a:solidFill>
                            <a:srgbClr val="FF0000"/>
                          </a:solidFill>
                          <a:effectLst/>
                        </a:rPr>
                        <a:t>5 op</a:t>
                      </a:r>
                      <a:endParaRPr lang="fi-FI" sz="1400" b="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solidFill>
                            <a:schemeClr val="tx1"/>
                          </a:solidFill>
                          <a:effectLst/>
                        </a:rPr>
                        <a:t>LBIA030 Liikuntabiologian opetusharjoittelu (5 op) </a:t>
                      </a:r>
                      <a:endParaRPr lang="fi-FI" sz="1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 smtClean="0">
                          <a:solidFill>
                            <a:schemeClr val="tx1"/>
                          </a:solidFill>
                          <a:effectLst/>
                        </a:rPr>
                        <a:t>Liikuntabiologian </a:t>
                      </a:r>
                      <a:r>
                        <a:rPr lang="fi-FI" sz="1400" b="1" dirty="0">
                          <a:solidFill>
                            <a:schemeClr val="tx1"/>
                          </a:solidFill>
                          <a:effectLst/>
                        </a:rPr>
                        <a:t>asiantuntijuus II (2 op</a:t>
                      </a: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Johtaminen ?</a:t>
                      </a: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Yrittäjyys ja markkinointi ?</a:t>
                      </a: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solidFill>
                            <a:schemeClr val="tx1"/>
                          </a:solidFill>
                          <a:effectLst/>
                        </a:rPr>
                        <a:t>Maturiteetti</a:t>
                      </a:r>
                    </a:p>
                    <a:p>
                      <a:pPr marL="73025" indent="-730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i-FI" sz="14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6387" marR="5638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Tutkimusetiikan syventäminen 2 op</a:t>
                      </a: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 smtClean="0">
                          <a:effectLst/>
                        </a:rPr>
                        <a:t>Tutkimusmetodiikka </a:t>
                      </a:r>
                      <a:r>
                        <a:rPr lang="fi-FI" sz="1400" b="1" dirty="0">
                          <a:effectLst/>
                        </a:rPr>
                        <a:t>6 </a:t>
                      </a:r>
                      <a:r>
                        <a:rPr lang="fi-FI" sz="1400" b="1" dirty="0" smtClean="0">
                          <a:effectLst/>
                        </a:rPr>
                        <a:t>op</a:t>
                      </a:r>
                      <a:r>
                        <a:rPr lang="fi-FI" sz="1400" b="1" baseline="0" dirty="0">
                          <a:effectLst/>
                        </a:rPr>
                        <a:t> </a:t>
                      </a:r>
                      <a:endParaRPr lang="fi-FI" sz="1400" b="1" baseline="0" dirty="0" smtClean="0">
                        <a:effectLst/>
                      </a:endParaRP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 smtClean="0">
                          <a:effectLst/>
                        </a:rPr>
                        <a:t>Maisterin </a:t>
                      </a:r>
                      <a:r>
                        <a:rPr lang="fi-FI" sz="1400" b="1" dirty="0">
                          <a:effectLst/>
                        </a:rPr>
                        <a:t>tutkimusharjoittelu (4 op)</a:t>
                      </a: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Pro </a:t>
                      </a:r>
                      <a:r>
                        <a:rPr lang="en-US" sz="1400" b="1" dirty="0" err="1">
                          <a:effectLst/>
                        </a:rPr>
                        <a:t>gradu</a:t>
                      </a:r>
                      <a:r>
                        <a:rPr lang="en-US" sz="1400" b="1" dirty="0">
                          <a:effectLst/>
                        </a:rPr>
                        <a:t> </a:t>
                      </a:r>
                      <a:r>
                        <a:rPr lang="en-US" sz="1400" b="1" dirty="0" err="1">
                          <a:effectLst/>
                        </a:rPr>
                        <a:t>seminaari</a:t>
                      </a:r>
                      <a:r>
                        <a:rPr lang="en-US" sz="1400" b="1" dirty="0">
                          <a:effectLst/>
                        </a:rPr>
                        <a:t> I (5 op)</a:t>
                      </a:r>
                      <a:endParaRPr lang="fi-FI" sz="1400" b="1" dirty="0">
                        <a:effectLst/>
                      </a:endParaRP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Pro gradu seminaari II (3 op)</a:t>
                      </a: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>
                          <a:effectLst/>
                        </a:rPr>
                        <a:t>Pro gradu-tutkielma 30 </a:t>
                      </a:r>
                      <a:r>
                        <a:rPr lang="fi-FI" sz="1400" b="1" dirty="0" smtClean="0">
                          <a:effectLst/>
                        </a:rPr>
                        <a:t>op</a:t>
                      </a: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4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4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Kaikille pakolliset</a:t>
                      </a:r>
                      <a:endParaRPr lang="fi-FI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87" marR="5638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Motor </a:t>
                      </a:r>
                      <a:r>
                        <a:rPr lang="fi-FI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control</a:t>
                      </a: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fi-FI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integrative</a:t>
                      </a: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i-FI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neuro-physiology</a:t>
                      </a: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 5 op</a:t>
                      </a: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Hermolihasjärjestelmän 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syventäminen </a:t>
                      </a: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5 op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Urheilubiomekaniikka </a:t>
                      </a: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5 op</a:t>
                      </a:r>
                      <a:endParaRPr lang="fi-FI" sz="1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Kliininen biomekaniikka 5</a:t>
                      </a: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Syventävä kirjallisuus (5 op)</a:t>
                      </a: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  <a:effectLst/>
                        </a:rPr>
                        <a:t>Biomekaniikan raportointiseminaari (5 op</a:t>
                      </a: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rgbClr val="FF0000"/>
                          </a:solidFill>
                          <a:effectLst/>
                        </a:rPr>
                        <a:t>Biomekaniikan työelämäharjoittelu 5 op</a:t>
                      </a:r>
                    </a:p>
                    <a:p>
                      <a:pPr marL="110490" indent="-1104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4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6387" marR="5638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 </a:t>
                      </a:r>
                      <a:r>
                        <a:rPr lang="fi-FI" sz="1400" dirty="0" smtClean="0">
                          <a:effectLst/>
                        </a:rPr>
                        <a:t> </a:t>
                      </a: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LFYS012 Lii­kun­ta­fy­sio­lo­gian so­vel­lus­mah­dol­li­suu­det I (10 op)</a:t>
                      </a: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rgbClr val="FF0000"/>
                          </a:solidFill>
                          <a:effectLst/>
                        </a:rPr>
                        <a:t>LFYS013 Lii­kun­ta­fy­sio­lo­gian työelämä-harjoittelu (5 op)</a:t>
                      </a: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LFYS004 sy­ven­tä­vä kir­jal­li­suus I (5 op)</a:t>
                      </a: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LFYS005 sy­ven­tä­vä kir­jal­li­suus II (5 op)</a:t>
                      </a: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LBIA025 Solu- ja mo­le­kyy­li­bio­lo­gian luen­not (6 op)</a:t>
                      </a: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LBIA027 Solu- ja mo­le­kyy­li­bio­lo­gian se­mi­naa­ri (2 op)</a:t>
                      </a:r>
                    </a:p>
                    <a:p>
                      <a:pPr marL="117475" indent="-1174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i-FI" sz="1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1595" indent="-6159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87" marR="5638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111125" indent="-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Valmennuksen ja testauksen syventävä kurssi 8 op</a:t>
                      </a:r>
                    </a:p>
                    <a:p>
                      <a:pPr marL="111125" indent="-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Valmennuksen ja testauksen sovellukset 4 op</a:t>
                      </a:r>
                    </a:p>
                    <a:p>
                      <a:pPr marL="111125" indent="-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err="1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VTEasiantuntijuus</a:t>
                      </a:r>
                      <a:r>
                        <a:rPr lang="fi-FI" sz="14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 op</a:t>
                      </a:r>
                    </a:p>
                    <a:p>
                      <a:pPr marL="111125" indent="-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Valmennuksen ja testauksen kirjallisuus 5 op</a:t>
                      </a:r>
                    </a:p>
                    <a:p>
                      <a:pPr marL="111125" indent="-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Lajianalyysi ??</a:t>
                      </a:r>
                    </a:p>
                    <a:p>
                      <a:pPr marL="111125" indent="-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87" marR="5638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50800" indent="-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effectLst/>
                        </a:rPr>
                        <a:t>Hyvinvointiteknologian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err="1">
                          <a:effectLst/>
                        </a:rPr>
                        <a:t>orientaatio</a:t>
                      </a:r>
                      <a:r>
                        <a:rPr lang="en-GB" sz="1400" dirty="0">
                          <a:effectLst/>
                        </a:rPr>
                        <a:t> </a:t>
                      </a:r>
                      <a:r>
                        <a:rPr lang="en-GB" sz="1400" dirty="0" smtClean="0">
                          <a:effectLst/>
                        </a:rPr>
                        <a:t>(1 </a:t>
                      </a:r>
                      <a:r>
                        <a:rPr lang="en-GB" sz="1400" dirty="0">
                          <a:effectLst/>
                        </a:rPr>
                        <a:t>op)</a:t>
                      </a:r>
                      <a:endParaRPr lang="fi-FI" sz="1400" dirty="0">
                        <a:effectLst/>
                      </a:endParaRPr>
                    </a:p>
                    <a:p>
                      <a:pPr marL="50800" indent="-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Health science and technology (5 op</a:t>
                      </a:r>
                      <a:r>
                        <a:rPr lang="en-GB" sz="1400" dirty="0" smtClean="0">
                          <a:effectLst/>
                        </a:rPr>
                        <a:t>)</a:t>
                      </a:r>
                    </a:p>
                    <a:p>
                      <a:pPr marL="50800" indent="-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11125" indent="-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</a:rPr>
                        <a:t>Liikuntalääketieteen kliininen osaaminen </a:t>
                      </a:r>
                    </a:p>
                    <a:p>
                      <a:pPr marL="111125" indent="-11112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 smtClean="0">
                          <a:effectLst/>
                        </a:rPr>
                        <a:t>Kuntotestauspäivät </a:t>
                      </a:r>
                      <a:r>
                        <a:rPr lang="fi-FI" sz="1400" dirty="0" err="1" smtClean="0">
                          <a:effectLst/>
                        </a:rPr>
                        <a:t>striimattuna</a:t>
                      </a:r>
                      <a:endParaRPr lang="fi-FI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0800" indent="-508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87" marR="56387" marT="0" marB="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Lajianalyysi- ja urheiluvalmennuksen ohjelmointi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Lajin tekninen, taktinen ja välineosaaminen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Urheiluvalmennuksen asiantuntijuusharjoittelu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400" dirty="0">
                          <a:effectLst/>
                        </a:rPr>
                        <a:t>Valmennuksen johtaminen</a:t>
                      </a:r>
                      <a:endParaRPr lang="fi-FI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87" marR="56387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9581734"/>
                  </a:ext>
                </a:extLst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8.10.2019</a:t>
            </a:fld>
            <a:endParaRPr lang="fi-FI" dirty="0"/>
          </a:p>
        </p:txBody>
      </p:sp>
      <p:sp>
        <p:nvSpPr>
          <p:cNvPr id="8" name="TextBox 7"/>
          <p:cNvSpPr txBox="1"/>
          <p:nvPr/>
        </p:nvSpPr>
        <p:spPr>
          <a:xfrm>
            <a:off x="274320" y="5721062"/>
            <a:ext cx="6556248" cy="1258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3025" indent="-73025">
              <a:lnSpc>
                <a:spcPct val="107000"/>
              </a:lnSpc>
              <a:spcAft>
                <a:spcPts val="0"/>
              </a:spcAft>
            </a:pPr>
            <a:r>
              <a:rPr lang="fi-FI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fi-FI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Sovellusmahd</a:t>
            </a:r>
            <a:r>
              <a:rPr lang="fi-FI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i-FI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II muuttuu maisterin </a:t>
            </a:r>
            <a:r>
              <a:rPr lang="fi-FI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työelämäharjoitteluksi ja siirretään opiskelu- ja työelämätaitoihin osaamisalueelle</a:t>
            </a:r>
          </a:p>
          <a:p>
            <a:pPr marL="73025" indent="-73025">
              <a:lnSpc>
                <a:spcPct val="107000"/>
              </a:lnSpc>
              <a:spcAft>
                <a:spcPts val="0"/>
              </a:spcAft>
            </a:pPr>
            <a:r>
              <a:rPr lang="fi-FI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i-FI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i-FI" dirty="0"/>
          </a:p>
        </p:txBody>
      </p:sp>
      <p:sp>
        <p:nvSpPr>
          <p:cNvPr id="9" name="TextBox 8"/>
          <p:cNvSpPr txBox="1"/>
          <p:nvPr/>
        </p:nvSpPr>
        <p:spPr>
          <a:xfrm>
            <a:off x="7137400" y="5298125"/>
            <a:ext cx="53492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</a:rPr>
              <a:t>Poikittaisia </a:t>
            </a:r>
            <a:r>
              <a:rPr lang="fi-FI" sz="1400" dirty="0" err="1" smtClean="0">
                <a:solidFill>
                  <a:schemeClr val="accent6">
                    <a:lumMod val="50000"/>
                  </a:schemeClr>
                </a:solidFill>
              </a:rPr>
              <a:t>moduleita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</a:rPr>
              <a:t> esim. Urheiluun liittyen: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Urheilubiomekaniikka 5 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</a:rPr>
              <a:t>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</a:rPr>
              <a:t>Lajianalyysi YY 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>
                <a:solidFill>
                  <a:schemeClr val="accent6">
                    <a:lumMod val="50000"/>
                  </a:schemeClr>
                </a:solidFill>
              </a:rPr>
              <a:t>LFYS012 Lii­kun­ta­fy­sio­lo­gian so­vel­lus­mah­dol­li­suu­det I (10 op)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Valmennuksen ja testauksen syventävä kurssi 8 </a:t>
            </a:r>
            <a:r>
              <a:rPr lang="fi-FI" sz="1400" dirty="0" smtClean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</a:t>
            </a:r>
            <a:endParaRPr lang="fi-FI" sz="14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fi-FI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79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4206535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20048" y="196446"/>
            <a:ext cx="8139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 smtClean="0"/>
              <a:t>Liikuntatieteellisen tiedekunnan avoin opintotarjotin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838612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1375</Words>
  <Application>Microsoft Office PowerPoint</Application>
  <PresentationFormat>Widescreen</PresentationFormat>
  <Paragraphs>320</Paragraphs>
  <Slides>10</Slides>
  <Notes>0</Notes>
  <HiddenSlides>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Helvetica</vt:lpstr>
      <vt:lpstr>Times New Roman</vt:lpstr>
      <vt:lpstr>Office Theme</vt:lpstr>
      <vt:lpstr>Tutkintorakenne (2019) kandidaatti 180 op</vt:lpstr>
      <vt:lpstr>PowerPoint Presentation</vt:lpstr>
      <vt:lpstr>PowerPoint Presentation</vt:lpstr>
      <vt:lpstr>Liikuntabiologiaa LPE-opiskelijoille (12 op) </vt:lpstr>
      <vt:lpstr>Liikuntabiologian perusteet-moduli (20 op) </vt:lpstr>
      <vt:lpstr>Tutkintorakenne (2019) maisteri 120 op</vt:lpstr>
      <vt:lpstr>PowerPoint Presentation</vt:lpstr>
      <vt:lpstr>PowerPoint Presentation</vt:lpstr>
      <vt:lpstr>PowerPoint Presentation</vt:lpstr>
      <vt:lpstr>Tiedekunnan metodi- ja etiikkaryhmän kooste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Saari, Päivi</dc:creator>
  <cp:lastModifiedBy>Juutinen, Taija</cp:lastModifiedBy>
  <cp:revision>48</cp:revision>
  <dcterms:created xsi:type="dcterms:W3CDTF">2019-09-06T11:57:19Z</dcterms:created>
  <dcterms:modified xsi:type="dcterms:W3CDTF">2019-10-08T11:42:27Z</dcterms:modified>
</cp:coreProperties>
</file>