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  <p:cmAuthor id="1" name="Jussi Rissane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7566a7408_0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117566a7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567c2f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567c2f2b_0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17567c2f2b_0_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kansalliskirjasto.fi/sanomalehti/binding/680096?page=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4. Taistelu Suomen asemasta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</a:t>
            </a:r>
            <a:r>
              <a:rPr lang="fi-FI" dirty="0" err="1"/>
              <a:t>Bobrikovin</a:t>
            </a:r>
            <a:r>
              <a:rPr lang="fi-FI" dirty="0"/>
              <a:t> murha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00" cy="90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 err="1">
                <a:solidFill>
                  <a:srgbClr val="000000"/>
                </a:solidFill>
              </a:rPr>
              <a:t>Bobrikov</a:t>
            </a:r>
            <a:r>
              <a:rPr lang="fi-FI" sz="4700" dirty="0">
                <a:solidFill>
                  <a:srgbClr val="000000"/>
                </a:solidFill>
              </a:rPr>
              <a:t> toteutti kenraalikuvernöörinä Venäjän politiikkaa, jossa Venäjän erilaiset hallintoalueet pyrittiin yhtenäistämään.</a:t>
            </a:r>
            <a:endParaRPr sz="4700" dirty="0">
              <a:solidFill>
                <a:srgbClr val="000000"/>
              </a:solidFill>
            </a:endParaRP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Suomen näkökulmasta kyse oli venäläistämispolitiikasta ja Suomen erityisaseman poistamisesta.</a:t>
            </a:r>
            <a:endParaRPr sz="4700" dirty="0">
              <a:solidFill>
                <a:srgbClr val="000000"/>
              </a:solidFill>
            </a:endParaRPr>
          </a:p>
          <a:p>
            <a:pPr marL="984250" indent="-85725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Venäläistämiseen suhtauduttiin eri tavoin:</a:t>
            </a:r>
            <a:endParaRPr sz="4700" dirty="0">
              <a:solidFill>
                <a:srgbClr val="000000"/>
              </a:solidFill>
            </a:endParaRP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b="1" dirty="0">
                <a:solidFill>
                  <a:srgbClr val="000000"/>
                </a:solidFill>
              </a:rPr>
              <a:t>Perustuslailliset</a:t>
            </a:r>
            <a:r>
              <a:rPr lang="fi-FI" sz="4100" dirty="0">
                <a:solidFill>
                  <a:srgbClr val="000000"/>
                </a:solidFill>
              </a:rPr>
              <a:t> vetosivat Aleksanteri I:n hallitsijanvakuutukseen ja Suomen erillisasemaan.</a:t>
            </a:r>
            <a:endParaRPr sz="4100" dirty="0">
              <a:solidFill>
                <a:srgbClr val="000000"/>
              </a:solidFill>
            </a:endParaRP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b="1" dirty="0">
                <a:solidFill>
                  <a:srgbClr val="000000"/>
                </a:solidFill>
              </a:rPr>
              <a:t>Myöntyväiset</a:t>
            </a:r>
            <a:r>
              <a:rPr lang="fi-FI" sz="4100" dirty="0">
                <a:solidFill>
                  <a:srgbClr val="000000"/>
                </a:solidFill>
              </a:rPr>
              <a:t> olivat valmiita osittaisiin myönnytyksiin.</a:t>
            </a:r>
            <a:endParaRPr sz="4100" dirty="0">
              <a:solidFill>
                <a:srgbClr val="000000"/>
              </a:solidFill>
            </a:endParaRPr>
          </a:p>
          <a:p>
            <a:pPr marL="1441450" lvl="1" indent="-857250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b="1" dirty="0">
                <a:solidFill>
                  <a:srgbClr val="000000"/>
                </a:solidFill>
              </a:rPr>
              <a:t>Aktivistit</a:t>
            </a:r>
            <a:r>
              <a:rPr lang="fi-FI" sz="4100" dirty="0">
                <a:solidFill>
                  <a:srgbClr val="000000"/>
                </a:solidFill>
              </a:rPr>
              <a:t> olivat valmiita käyttämään väkivaltaa venäläispolitiikan lopettamiseksi.</a:t>
            </a:r>
            <a:endParaRPr sz="4100" dirty="0">
              <a:solidFill>
                <a:srgbClr val="000000"/>
              </a:solidFill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 dirty="0"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4</a:t>
            </a:r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Taustat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>
          <a:blip r:embed="rId3"/>
          <a:srcRect/>
          <a:stretch/>
        </p:blipFill>
        <p:spPr>
          <a:xfrm>
            <a:off x="12754260" y="333025"/>
            <a:ext cx="11190023" cy="1056455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/>
        </p:nvSpPr>
        <p:spPr>
          <a:xfrm>
            <a:off x="15040725" y="10983225"/>
            <a:ext cx="8444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Kuva suomalaisesta huumorilehti Matti Meikäläisestä. Matti Meikäläinen luovuttaa Suomen perustuslain uudelle kenraalikuvernöörille Nikolai </a:t>
            </a:r>
            <a:r>
              <a:rPr lang="fi-FI" dirty="0" err="1"/>
              <a:t>Bobrikoville</a:t>
            </a:r>
            <a:r>
              <a:rPr lang="fi-FI" dirty="0"/>
              <a:t> ensimmäisellä visiitillä.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Kuva: Kaarlo Kari (1898) / Matti Meikäläinen, 30.09.1898, nro 20, s. 1. / Kansalliskirjaston digitaaliset aineistot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Bobrikovin murha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300" dirty="0">
                <a:solidFill>
                  <a:srgbClr val="000000"/>
                </a:solidFill>
              </a:rPr>
              <a:t>Kenraalikuvernööri Nikolai </a:t>
            </a:r>
            <a:r>
              <a:rPr lang="fi-FI" sz="4300" dirty="0" err="1">
                <a:solidFill>
                  <a:srgbClr val="000000"/>
                </a:solidFill>
              </a:rPr>
              <a:t>Bobrikov</a:t>
            </a:r>
            <a:r>
              <a:rPr lang="fi-FI" sz="4300" dirty="0">
                <a:solidFill>
                  <a:srgbClr val="000000"/>
                </a:solidFill>
              </a:rPr>
              <a:t> toimi Suomen kenraalikuvernöörinä v. 1898–1904.</a:t>
            </a:r>
            <a:endParaRPr sz="43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300" dirty="0">
                <a:solidFill>
                  <a:srgbClr val="000000"/>
                </a:solidFill>
              </a:rPr>
              <a:t>Suomalainen aktivisti Eugen Schauman surmasi </a:t>
            </a:r>
            <a:r>
              <a:rPr lang="fi-FI" sz="4300" dirty="0" err="1">
                <a:solidFill>
                  <a:srgbClr val="000000"/>
                </a:solidFill>
              </a:rPr>
              <a:t>Bobrikovin</a:t>
            </a:r>
            <a:r>
              <a:rPr lang="fi-FI" sz="4300" dirty="0">
                <a:solidFill>
                  <a:srgbClr val="000000"/>
                </a:solidFill>
              </a:rPr>
              <a:t> ja itsensä 16.6.1904 Helsingin Senaatintalossa. Senaatintalo on nykyisin Valtioneuvoston linna.</a:t>
            </a:r>
            <a:endParaRPr sz="43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300" dirty="0" err="1">
                <a:solidFill>
                  <a:srgbClr val="000000"/>
                </a:solidFill>
              </a:rPr>
              <a:t>Bobrikovin</a:t>
            </a:r>
            <a:r>
              <a:rPr lang="fi-FI" sz="4300" dirty="0">
                <a:solidFill>
                  <a:srgbClr val="000000"/>
                </a:solidFill>
              </a:rPr>
              <a:t> murha on mahdollisesti Suomen historian tunnetuin poliittinen murha.</a:t>
            </a:r>
            <a:endParaRPr sz="43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300" dirty="0">
                <a:solidFill>
                  <a:srgbClr val="000000"/>
                </a:solidFill>
              </a:rPr>
              <a:t>Murhasta julkaistiin myös tunnettu ja käytetty kuvakortti (kuvassa).</a:t>
            </a:r>
            <a:endParaRPr sz="4300" dirty="0">
              <a:solidFill>
                <a:srgbClr val="00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4</a:t>
            </a:r>
            <a:endParaRPr dirty="0"/>
          </a:p>
        </p:txBody>
      </p:sp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8139" y="3190875"/>
            <a:ext cx="11430000" cy="73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/>
        </p:nvSpPr>
        <p:spPr>
          <a:xfrm>
            <a:off x="12638139" y="10642265"/>
            <a:ext cx="10383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Eugen Schauman ampuu Nikolai </a:t>
            </a:r>
            <a:r>
              <a:rPr lang="fi-FI" dirty="0" err="1"/>
              <a:t>Bobrikovin</a:t>
            </a:r>
            <a:r>
              <a:rPr lang="fi-FI" dirty="0"/>
              <a:t>. Painettu kortti noin vuodelta 1908.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Kuva: Museovirasto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Murhan seuraukset</a:t>
            </a:r>
            <a:endParaRPr dirty="0"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984250" indent="-8572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3600" dirty="0">
                <a:solidFill>
                  <a:srgbClr val="000000"/>
                </a:solidFill>
              </a:rPr>
              <a:t>Murhaan suhtauduttiin Suomen lehdistössä pääosin pelokkaasti ja tuomitsevasti, koska ei tiedetty, kuinka murha vaikuttaisi Suomen asemaan.</a:t>
            </a:r>
            <a:endParaRPr sz="36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3600" dirty="0">
                <a:solidFill>
                  <a:srgbClr val="000000"/>
                </a:solidFill>
              </a:rPr>
              <a:t>Venäjällä murha synnytti keskustelua. Osa huomautti </a:t>
            </a:r>
            <a:r>
              <a:rPr lang="fi-FI" sz="3600" dirty="0" err="1">
                <a:solidFill>
                  <a:srgbClr val="000000"/>
                </a:solidFill>
              </a:rPr>
              <a:t>Bobrikovin</a:t>
            </a:r>
            <a:r>
              <a:rPr lang="fi-FI" sz="3600" dirty="0">
                <a:solidFill>
                  <a:srgbClr val="000000"/>
                </a:solidFill>
              </a:rPr>
              <a:t> linjan olleen yksi murhaan johtaneista tekijöistä, osa halusi rankaista Suomea.</a:t>
            </a:r>
            <a:endParaRPr sz="36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3600" dirty="0">
                <a:solidFill>
                  <a:srgbClr val="000000"/>
                </a:solidFill>
              </a:rPr>
              <a:t>Eugen Schauman kohosi kansallissankarin asemaan aktivistien ja itsenäisyysmielisten keskuudessa. Monet muut suhtautuivat asiaan varautuneemmin.</a:t>
            </a:r>
            <a:endParaRPr sz="36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3600" dirty="0">
                <a:solidFill>
                  <a:srgbClr val="000000"/>
                </a:solidFill>
              </a:rPr>
              <a:t>Murha toimi esimerkkinä muille poliittisille murhille, joiden uhreina oli venäläisiä virkamiehiä ja suomalaisia myöntyväisyyslinjan poliitikkoja.</a:t>
            </a:r>
            <a:endParaRPr sz="36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3600" dirty="0">
                <a:solidFill>
                  <a:srgbClr val="000000"/>
                </a:solidFill>
              </a:rPr>
              <a:t>Venäläiset lakkauttivat Päivälehden vuonna 1904, kun se julkaisi vertauskuvallisen pääkirjoituksen </a:t>
            </a:r>
            <a:r>
              <a:rPr lang="fi-FI" sz="3600" i="1" dirty="0">
                <a:solidFill>
                  <a:srgbClr val="000000"/>
                </a:solidFill>
              </a:rPr>
              <a:t>Juhannuksena</a:t>
            </a:r>
            <a:r>
              <a:rPr lang="fi-FI" sz="3600" dirty="0">
                <a:solidFill>
                  <a:srgbClr val="000000"/>
                </a:solidFill>
              </a:rPr>
              <a:t>. Kirjoituksessa </a:t>
            </a:r>
            <a:r>
              <a:rPr lang="fi-FI" sz="3600" dirty="0" err="1">
                <a:solidFill>
                  <a:srgbClr val="000000"/>
                </a:solidFill>
              </a:rPr>
              <a:t>Bobrikovin</a:t>
            </a:r>
            <a:r>
              <a:rPr lang="fi-FI" sz="3600" dirty="0">
                <a:solidFill>
                  <a:srgbClr val="000000"/>
                </a:solidFill>
              </a:rPr>
              <a:t> murhaan viitattiin vertauskuvin niin, että lopulta valo voittaa pimeyden. Lakkauttamisen jälkeen toimituskunta perusti uuden lehden, Helsingin Sanomat.</a:t>
            </a:r>
          </a:p>
          <a:p>
            <a:pPr marL="984250" indent="-857250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3600" dirty="0">
                <a:solidFill>
                  <a:srgbClr val="000000"/>
                </a:solidFill>
              </a:rPr>
              <a:t>Uutinen on luettavissa Kansalliskirjaston digitaalisissa aineistoissa: </a:t>
            </a:r>
            <a:r>
              <a:rPr lang="fi-FI" sz="3600" u="sng" dirty="0">
                <a:solidFill>
                  <a:schemeClr val="hlink"/>
                </a:solidFill>
                <a:hlinkClick r:id="rId3"/>
              </a:rPr>
              <a:t>https://digi.kansalliskirjasto.fi/sanomalehti/binding/680096?page=2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4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331</Words>
  <Application>Microsoft Office PowerPoint</Application>
  <PresentationFormat>Mukautettu</PresentationFormat>
  <Paragraphs>35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4. Taistelu Suomen asemasta  Tietoisku: Bobrikovin murha</vt:lpstr>
      <vt:lpstr>Taustat</vt:lpstr>
      <vt:lpstr>Bobrikovin murha</vt:lpstr>
      <vt:lpstr>Murhan seuraukset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Taistelu Suomen asemasta  Bobrikovin murha</dc:title>
  <cp:lastModifiedBy>Mika Kortelainen</cp:lastModifiedBy>
  <cp:revision>4</cp:revision>
  <dcterms:modified xsi:type="dcterms:W3CDTF">2022-03-23T00:07:40Z</dcterms:modified>
</cp:coreProperties>
</file>