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_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 userDrawn="1">
            <p:ph type="title" hasCustomPrompt="1"/>
          </p:nvPr>
        </p:nvSpPr>
        <p:spPr>
          <a:xfrm>
            <a:off x="767409" y="260648"/>
            <a:ext cx="10517933" cy="642506"/>
          </a:xfrm>
        </p:spPr>
        <p:txBody>
          <a:bodyPr lIns="0" tIns="0" rIns="0" bIns="0" anchor="b" anchorCtr="0">
            <a:normAutofit/>
          </a:bodyPr>
          <a:lstStyle>
            <a:lvl1pPr marL="0" marR="0" indent="0" algn="l" defTabSz="44005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720">
                <a:solidFill>
                  <a:srgbClr val="008457"/>
                </a:solidFill>
                <a:latin typeface="Montserrat" pitchFamily="2" charset="77"/>
              </a:defRPr>
            </a:lvl1pPr>
          </a:lstStyle>
          <a:p>
            <a:r>
              <a: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j-ea"/>
                <a:cs typeface="+mj-cs"/>
              </a:rPr>
              <a:t>Muokkaa </a:t>
            </a:r>
            <a:r>
              <a:rPr kumimoji="0" lang="fi-FI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j-ea"/>
                <a:cs typeface="+mj-cs"/>
              </a:rPr>
              <a:t>perustyyl</a:t>
            </a:r>
            <a:r>
              <a: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j-ea"/>
                <a:cs typeface="+mj-cs"/>
              </a:rPr>
              <a:t>. </a:t>
            </a:r>
            <a:r>
              <a:rPr kumimoji="0" lang="fi-FI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j-ea"/>
                <a:cs typeface="+mj-cs"/>
              </a:rPr>
              <a:t>napsautt</a:t>
            </a:r>
            <a:r>
              <a:rPr kumimoji="0" lang="fi-FI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j-ea"/>
                <a:cs typeface="+mj-cs"/>
              </a:rPr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 hasCustomPrompt="1"/>
          </p:nvPr>
        </p:nvSpPr>
        <p:spPr>
          <a:xfrm>
            <a:off x="767408" y="1171502"/>
            <a:ext cx="10517934" cy="4129707"/>
          </a:xfrm>
        </p:spPr>
        <p:txBody>
          <a:bodyPr/>
          <a:lstStyle>
            <a:lvl1pPr marL="342900" indent="-342900">
              <a:lnSpc>
                <a:spcPct val="100000"/>
              </a:lnSpc>
              <a:buFont typeface="Arial" panose="020B0604020202020204" pitchFamily="34" charset="0"/>
              <a:buChar char="•"/>
              <a:defRPr sz="2175"/>
            </a:lvl1pPr>
            <a:lvl2pPr marL="562610" indent="-342900">
              <a:lnSpc>
                <a:spcPct val="100000"/>
              </a:lnSpc>
              <a:buFont typeface="Arial" panose="020B0604020202020204" pitchFamily="34" charset="0"/>
              <a:buChar char="•"/>
              <a:defRPr sz="1905"/>
            </a:lvl2pPr>
            <a:lvl3pPr marL="654050" indent="-214630">
              <a:lnSpc>
                <a:spcPct val="100000"/>
              </a:lnSpc>
              <a:buFont typeface="Arial" panose="020B0604020202020204" pitchFamily="34" charset="0"/>
              <a:buChar char="•"/>
              <a:defRPr/>
            </a:lvl3pPr>
            <a:lvl4pPr marL="788035" indent="-128905">
              <a:lnSpc>
                <a:spcPct val="100000"/>
              </a:lnSpc>
              <a:buFont typeface="Arial" panose="020B0604020202020204" pitchFamily="34" charset="0"/>
              <a:buChar char="•"/>
              <a:defRPr/>
            </a:lvl4pPr>
            <a:lvl5pPr marL="1008380" indent="-128905">
              <a:lnSpc>
                <a:spcPct val="100000"/>
              </a:lnSpc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592" y="365506"/>
            <a:ext cx="10515375" cy="1325581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839595" y="1680905"/>
            <a:ext cx="5157859" cy="824670"/>
          </a:xfrm>
        </p:spPr>
        <p:txBody>
          <a:bodyPr anchor="b"/>
          <a:lstStyle>
            <a:lvl1pPr marL="0" indent="0">
              <a:buNone/>
              <a:defRPr sz="1155" b="1"/>
            </a:lvl1pPr>
            <a:lvl2pPr marL="219710" indent="0">
              <a:buNone/>
              <a:defRPr sz="960" b="1"/>
            </a:lvl2pPr>
            <a:lvl3pPr marL="440055" indent="0">
              <a:buNone/>
              <a:defRPr sz="865" b="1"/>
            </a:lvl3pPr>
            <a:lvl4pPr marL="659765" indent="0">
              <a:buNone/>
              <a:defRPr sz="770" b="1"/>
            </a:lvl4pPr>
            <a:lvl5pPr marL="879475" indent="0">
              <a:buNone/>
              <a:defRPr sz="770" b="1"/>
            </a:lvl5pPr>
            <a:lvl6pPr marL="1099185" indent="0">
              <a:buNone/>
              <a:defRPr sz="770" b="1"/>
            </a:lvl6pPr>
            <a:lvl7pPr marL="1319530" indent="0">
              <a:buNone/>
              <a:defRPr sz="770" b="1"/>
            </a:lvl7pPr>
            <a:lvl8pPr marL="1539240" indent="0">
              <a:buNone/>
              <a:defRPr sz="770" b="1"/>
            </a:lvl8pPr>
            <a:lvl9pPr marL="1758950" indent="0">
              <a:buNone/>
              <a:defRPr sz="77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839595" y="2505575"/>
            <a:ext cx="5157859" cy="368454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 hasCustomPrompt="1"/>
          </p:nvPr>
        </p:nvSpPr>
        <p:spPr>
          <a:xfrm>
            <a:off x="6171513" y="1680905"/>
            <a:ext cx="5183455" cy="824670"/>
          </a:xfrm>
        </p:spPr>
        <p:txBody>
          <a:bodyPr anchor="b"/>
          <a:lstStyle>
            <a:lvl1pPr marL="0" indent="0">
              <a:buNone/>
              <a:defRPr sz="1155" b="1"/>
            </a:lvl1pPr>
            <a:lvl2pPr marL="219710" indent="0">
              <a:buNone/>
              <a:defRPr sz="960" b="1"/>
            </a:lvl2pPr>
            <a:lvl3pPr marL="440055" indent="0">
              <a:buNone/>
              <a:defRPr sz="865" b="1"/>
            </a:lvl3pPr>
            <a:lvl4pPr marL="659765" indent="0">
              <a:buNone/>
              <a:defRPr sz="770" b="1"/>
            </a:lvl4pPr>
            <a:lvl5pPr marL="879475" indent="0">
              <a:buNone/>
              <a:defRPr sz="770" b="1"/>
            </a:lvl5pPr>
            <a:lvl6pPr marL="1099185" indent="0">
              <a:buNone/>
              <a:defRPr sz="770" b="1"/>
            </a:lvl6pPr>
            <a:lvl7pPr marL="1319530" indent="0">
              <a:buNone/>
              <a:defRPr sz="770" b="1"/>
            </a:lvl7pPr>
            <a:lvl8pPr marL="1539240" indent="0">
              <a:buNone/>
              <a:defRPr sz="770" b="1"/>
            </a:lvl8pPr>
            <a:lvl9pPr marL="1758950" indent="0">
              <a:buNone/>
              <a:defRPr sz="77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 hasCustomPrompt="1"/>
          </p:nvPr>
        </p:nvSpPr>
        <p:spPr>
          <a:xfrm>
            <a:off x="6171513" y="2505575"/>
            <a:ext cx="5183455" cy="368454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592" y="457134"/>
            <a:ext cx="3931747" cy="1600471"/>
          </a:xfrm>
        </p:spPr>
        <p:txBody>
          <a:bodyPr anchor="b"/>
          <a:lstStyle>
            <a:lvl1pPr>
              <a:defRPr sz="154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5183457" y="987572"/>
            <a:ext cx="6171510" cy="4873701"/>
          </a:xfrm>
        </p:spPr>
        <p:txBody>
          <a:bodyPr/>
          <a:lstStyle>
            <a:lvl1pPr>
              <a:defRPr sz="1540"/>
            </a:lvl1pPr>
            <a:lvl2pPr>
              <a:defRPr sz="1345"/>
            </a:lvl2pPr>
            <a:lvl3pPr>
              <a:defRPr sz="1155"/>
            </a:lvl3pPr>
            <a:lvl4pPr>
              <a:defRPr sz="960"/>
            </a:lvl4pPr>
            <a:lvl5pPr>
              <a:defRPr sz="960"/>
            </a:lvl5pPr>
            <a:lvl6pPr>
              <a:defRPr sz="960"/>
            </a:lvl6pPr>
            <a:lvl7pPr>
              <a:defRPr sz="960"/>
            </a:lvl7pPr>
            <a:lvl8pPr>
              <a:defRPr sz="960"/>
            </a:lvl8pPr>
            <a:lvl9pPr>
              <a:defRPr sz="96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839592" y="2057606"/>
            <a:ext cx="3931747" cy="3811810"/>
          </a:xfrm>
        </p:spPr>
        <p:txBody>
          <a:bodyPr/>
          <a:lstStyle>
            <a:lvl1pPr marL="0" indent="0">
              <a:buNone/>
              <a:defRPr sz="770"/>
            </a:lvl1pPr>
            <a:lvl2pPr marL="219710" indent="0">
              <a:buNone/>
              <a:defRPr sz="675"/>
            </a:lvl2pPr>
            <a:lvl3pPr marL="440055" indent="0">
              <a:buNone/>
              <a:defRPr sz="580"/>
            </a:lvl3pPr>
            <a:lvl4pPr marL="659765" indent="0">
              <a:buNone/>
              <a:defRPr sz="480"/>
            </a:lvl4pPr>
            <a:lvl5pPr marL="879475" indent="0">
              <a:buNone/>
              <a:defRPr sz="480"/>
            </a:lvl5pPr>
            <a:lvl6pPr marL="1099185" indent="0">
              <a:buNone/>
              <a:defRPr sz="480"/>
            </a:lvl6pPr>
            <a:lvl7pPr marL="1319530" indent="0">
              <a:buNone/>
              <a:defRPr sz="480"/>
            </a:lvl7pPr>
            <a:lvl8pPr marL="1539240" indent="0">
              <a:buNone/>
              <a:defRPr sz="480"/>
            </a:lvl8pPr>
            <a:lvl9pPr marL="1758950" indent="0">
              <a:buNone/>
              <a:defRPr sz="48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592" y="457134"/>
            <a:ext cx="3931747" cy="1600471"/>
          </a:xfrm>
        </p:spPr>
        <p:txBody>
          <a:bodyPr anchor="b"/>
          <a:lstStyle>
            <a:lvl1pPr>
              <a:defRPr sz="154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457" y="987572"/>
            <a:ext cx="6171510" cy="4873701"/>
          </a:xfrm>
        </p:spPr>
        <p:txBody>
          <a:bodyPr/>
          <a:lstStyle>
            <a:lvl1pPr marL="0" indent="0">
              <a:buNone/>
              <a:defRPr sz="1540"/>
            </a:lvl1pPr>
            <a:lvl2pPr marL="219710" indent="0">
              <a:buNone/>
              <a:defRPr sz="1345"/>
            </a:lvl2pPr>
            <a:lvl3pPr marL="440055" indent="0">
              <a:buNone/>
              <a:defRPr sz="1155"/>
            </a:lvl3pPr>
            <a:lvl4pPr marL="659765" indent="0">
              <a:buNone/>
              <a:defRPr sz="960"/>
            </a:lvl4pPr>
            <a:lvl5pPr marL="879475" indent="0">
              <a:buNone/>
              <a:defRPr sz="960"/>
            </a:lvl5pPr>
            <a:lvl6pPr marL="1099185" indent="0">
              <a:buNone/>
              <a:defRPr sz="960"/>
            </a:lvl6pPr>
            <a:lvl7pPr marL="1319530" indent="0">
              <a:buNone/>
              <a:defRPr sz="960"/>
            </a:lvl7pPr>
            <a:lvl8pPr marL="1539240" indent="0">
              <a:buNone/>
              <a:defRPr sz="960"/>
            </a:lvl8pPr>
            <a:lvl9pPr marL="1758950" indent="0">
              <a:buNone/>
              <a:defRPr sz="96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839592" y="2057606"/>
            <a:ext cx="3931747" cy="3811810"/>
          </a:xfrm>
        </p:spPr>
        <p:txBody>
          <a:bodyPr/>
          <a:lstStyle>
            <a:lvl1pPr marL="0" indent="0">
              <a:buNone/>
              <a:defRPr sz="770"/>
            </a:lvl1pPr>
            <a:lvl2pPr marL="219710" indent="0">
              <a:buNone/>
              <a:defRPr sz="675"/>
            </a:lvl2pPr>
            <a:lvl3pPr marL="440055" indent="0">
              <a:buNone/>
              <a:defRPr sz="580"/>
            </a:lvl3pPr>
            <a:lvl4pPr marL="659765" indent="0">
              <a:buNone/>
              <a:defRPr sz="480"/>
            </a:lvl4pPr>
            <a:lvl5pPr marL="879475" indent="0">
              <a:buNone/>
              <a:defRPr sz="480"/>
            </a:lvl5pPr>
            <a:lvl6pPr marL="1099185" indent="0">
              <a:buNone/>
              <a:defRPr sz="480"/>
            </a:lvl6pPr>
            <a:lvl7pPr marL="1319530" indent="0">
              <a:buNone/>
              <a:defRPr sz="480"/>
            </a:lvl7pPr>
            <a:lvl8pPr marL="1539240" indent="0">
              <a:buNone/>
              <a:defRPr sz="480"/>
            </a:lvl8pPr>
            <a:lvl9pPr marL="1758950" indent="0">
              <a:buNone/>
              <a:defRPr sz="48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 hasCustomPrompt="1"/>
          </p:nvPr>
        </p:nvSpPr>
        <p:spPr>
          <a:xfrm>
            <a:off x="8726126" y="365504"/>
            <a:ext cx="2628843" cy="5811381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 hasCustomPrompt="1"/>
          </p:nvPr>
        </p:nvSpPr>
        <p:spPr>
          <a:xfrm>
            <a:off x="837038" y="365504"/>
            <a:ext cx="7643357" cy="581138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7035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54A59B05-0642-4AA2-A58C-2915AB4F5A74}" type="datetimeFigureOut">
              <a:rPr lang="fi-FI" smtClean="0"/>
              <a:t>17.11.2022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9259" y="6356073"/>
            <a:ext cx="4113488" cy="365502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936" y="6356073"/>
            <a:ext cx="2744031" cy="365502"/>
          </a:xfrm>
          <a:prstGeom prst="rect">
            <a:avLst/>
          </a:prstGeom>
        </p:spPr>
        <p:txBody>
          <a:bodyPr/>
          <a:lstStyle/>
          <a:p>
            <a:fld id="{EE21B854-CD93-4FAB-A38E-31CE759CB32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7038" y="365506"/>
            <a:ext cx="10517934" cy="1325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7038" y="1825476"/>
            <a:ext cx="10517934" cy="4351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grpSp>
        <p:nvGrpSpPr>
          <p:cNvPr id="49" name="Group 4"/>
          <p:cNvGrpSpPr>
            <a:grpSpLocks noChangeAspect="1"/>
          </p:cNvGrpSpPr>
          <p:nvPr userDrawn="1"/>
        </p:nvGrpSpPr>
        <p:grpSpPr bwMode="auto">
          <a:xfrm>
            <a:off x="0" y="6643596"/>
            <a:ext cx="12192000" cy="214404"/>
            <a:chOff x="0" y="4121"/>
            <a:chExt cx="7680" cy="199"/>
          </a:xfrm>
        </p:grpSpPr>
        <p:sp>
          <p:nvSpPr>
            <p:cNvPr id="50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0" y="4121"/>
              <a:ext cx="7680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1" name="Rectangle 5"/>
            <p:cNvSpPr>
              <a:spLocks noChangeArrowheads="1"/>
            </p:cNvSpPr>
            <p:nvPr userDrawn="1"/>
          </p:nvSpPr>
          <p:spPr bwMode="auto">
            <a:xfrm>
              <a:off x="4573" y="4121"/>
              <a:ext cx="3107" cy="199"/>
            </a:xfrm>
            <a:prstGeom prst="rect">
              <a:avLst/>
            </a:prstGeom>
            <a:solidFill>
              <a:srgbClr val="FD82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2" name="Rectangle 6"/>
            <p:cNvSpPr>
              <a:spLocks noChangeArrowheads="1"/>
            </p:cNvSpPr>
            <p:nvPr userDrawn="1"/>
          </p:nvSpPr>
          <p:spPr bwMode="auto">
            <a:xfrm>
              <a:off x="0" y="4121"/>
              <a:ext cx="898" cy="199"/>
            </a:xfrm>
            <a:prstGeom prst="rect">
              <a:avLst/>
            </a:prstGeom>
            <a:solidFill>
              <a:srgbClr val="F161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3" name="Rectangle 7"/>
            <p:cNvSpPr>
              <a:spLocks noChangeArrowheads="1"/>
            </p:cNvSpPr>
            <p:nvPr userDrawn="1"/>
          </p:nvSpPr>
          <p:spPr bwMode="auto">
            <a:xfrm>
              <a:off x="898" y="4121"/>
              <a:ext cx="457" cy="199"/>
            </a:xfrm>
            <a:prstGeom prst="rect">
              <a:avLst/>
            </a:prstGeom>
            <a:solidFill>
              <a:srgbClr val="D0DF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4" name="Rectangle 8"/>
            <p:cNvSpPr>
              <a:spLocks noChangeArrowheads="1"/>
            </p:cNvSpPr>
            <p:nvPr userDrawn="1"/>
          </p:nvSpPr>
          <p:spPr bwMode="auto">
            <a:xfrm>
              <a:off x="1357" y="4121"/>
              <a:ext cx="1068" cy="199"/>
            </a:xfrm>
            <a:prstGeom prst="rect">
              <a:avLst/>
            </a:prstGeom>
            <a:solidFill>
              <a:srgbClr val="82C5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5" name="Rectangle 9"/>
            <p:cNvSpPr>
              <a:spLocks noChangeArrowheads="1"/>
            </p:cNvSpPr>
            <p:nvPr userDrawn="1"/>
          </p:nvSpPr>
          <p:spPr bwMode="auto">
            <a:xfrm>
              <a:off x="2424" y="4121"/>
              <a:ext cx="473" cy="199"/>
            </a:xfrm>
            <a:prstGeom prst="rect">
              <a:avLst/>
            </a:prstGeom>
            <a:solidFill>
              <a:srgbClr val="FDB6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6" name="Rectangle 10"/>
            <p:cNvSpPr>
              <a:spLocks noChangeArrowheads="1"/>
            </p:cNvSpPr>
            <p:nvPr userDrawn="1"/>
          </p:nvSpPr>
          <p:spPr bwMode="auto">
            <a:xfrm>
              <a:off x="2896" y="4121"/>
              <a:ext cx="1259" cy="199"/>
            </a:xfrm>
            <a:prstGeom prst="rect">
              <a:avLst/>
            </a:prstGeom>
            <a:solidFill>
              <a:srgbClr val="1DB4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  <p:sp>
          <p:nvSpPr>
            <p:cNvPr id="57" name="Rectangle 11"/>
            <p:cNvSpPr>
              <a:spLocks noChangeArrowheads="1"/>
            </p:cNvSpPr>
            <p:nvPr userDrawn="1"/>
          </p:nvSpPr>
          <p:spPr bwMode="auto">
            <a:xfrm>
              <a:off x="4154" y="4121"/>
              <a:ext cx="428" cy="199"/>
            </a:xfrm>
            <a:prstGeom prst="rect">
              <a:avLst/>
            </a:prstGeom>
            <a:solidFill>
              <a:srgbClr val="D0DF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fi-FI" sz="1350"/>
            </a:p>
          </p:txBody>
        </p:sp>
      </p:grpSp>
      <p:pic>
        <p:nvPicPr>
          <p:cNvPr id="59" name="Kuva 58"/>
          <p:cNvPicPr/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189" y="6273888"/>
            <a:ext cx="1875611" cy="2505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44005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109855" indent="-109855" algn="l" defTabSz="440055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29565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549910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769620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989330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209675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5" kern="1200">
          <a:solidFill>
            <a:schemeClr val="tx1"/>
          </a:solidFill>
          <a:latin typeface="+mn-lt"/>
          <a:ea typeface="+mn-ea"/>
          <a:cs typeface="+mn-cs"/>
        </a:defRPr>
      </a:lvl6pPr>
      <a:lvl7pPr marL="1429385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5" kern="1200">
          <a:solidFill>
            <a:schemeClr val="tx1"/>
          </a:solidFill>
          <a:latin typeface="+mn-lt"/>
          <a:ea typeface="+mn-ea"/>
          <a:cs typeface="+mn-cs"/>
        </a:defRPr>
      </a:lvl7pPr>
      <a:lvl8pPr marL="1649095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5" kern="1200">
          <a:solidFill>
            <a:schemeClr val="tx1"/>
          </a:solidFill>
          <a:latin typeface="+mn-lt"/>
          <a:ea typeface="+mn-ea"/>
          <a:cs typeface="+mn-cs"/>
        </a:defRPr>
      </a:lvl8pPr>
      <a:lvl9pPr marL="1868805" indent="-109855" algn="l" defTabSz="440055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1pPr>
      <a:lvl2pPr marL="219710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2pPr>
      <a:lvl3pPr marL="440055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3pPr>
      <a:lvl4pPr marL="659765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5pPr>
      <a:lvl6pPr marL="1099185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6pPr>
      <a:lvl7pPr marL="1319530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7pPr>
      <a:lvl8pPr marL="1539240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8pPr>
      <a:lvl9pPr marL="1758950" algn="l" defTabSz="440055" rtl="0" eaLnBrk="1" latinLnBrk="0" hangingPunct="1">
        <a:defRPr sz="8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653415">
              <a:lnSpc>
                <a:spcPct val="90000"/>
              </a:lnSpc>
              <a:defRPr/>
            </a:pPr>
            <a:r>
              <a:rPr lang="fi-FI" sz="3855" b="1" dirty="0">
                <a:solidFill>
                  <a:srgbClr val="F16022"/>
                </a:solidFill>
              </a:rPr>
              <a:t>BUSINESS MODEL CANVAS (BMC)</a:t>
            </a:r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idx="1"/>
          </p:nvPr>
        </p:nvGraphicFramePr>
        <p:xfrm>
          <a:off x="767408" y="993423"/>
          <a:ext cx="10894014" cy="5226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94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88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788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54250">
                <a:tc rowSpan="2"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Kumppanit</a:t>
                      </a: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r>
                        <a:rPr lang="fi-FI" sz="800" b="0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 </a:t>
                      </a: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Ydintoiminnot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Arvolupaus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Asiakassuhde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Asiakkaat ja markkinointi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6253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Resurssit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Kanavat</a:t>
                      </a: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6253">
                <a:tc gridSpan="3"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Kulurakenne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tx1"/>
                          </a:solidFill>
                          <a:latin typeface="Montserrat" pitchFamily="2" charset="77"/>
                        </a:rPr>
                        <a:t>Tulovirrat</a:t>
                      </a:r>
                    </a:p>
                    <a:p>
                      <a:endParaRPr lang="fi-FI" sz="800" b="0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  <a:p>
                      <a:endParaRPr lang="fi-FI" sz="800" b="1" dirty="0">
                        <a:solidFill>
                          <a:schemeClr val="tx1"/>
                        </a:solidFill>
                        <a:latin typeface="Montserrat" pitchFamily="2" charset="77"/>
                      </a:endParaRPr>
                    </a:p>
                  </a:txBody>
                  <a:tcPr marL="76472" marR="76472" marT="31099" marB="31099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Vuosi_yrittajana2019">
      <a:dk1>
        <a:sysClr val="windowText" lastClr="000000"/>
      </a:dk1>
      <a:lt1>
        <a:sysClr val="window" lastClr="FFFFFF"/>
      </a:lt1>
      <a:dk2>
        <a:srgbClr val="00763D"/>
      </a:dk2>
      <a:lt2>
        <a:srgbClr val="FFFFFF"/>
      </a:lt2>
      <a:accent1>
        <a:srgbClr val="00763D"/>
      </a:accent1>
      <a:accent2>
        <a:srgbClr val="00A0AF"/>
      </a:accent2>
      <a:accent3>
        <a:srgbClr val="6FB72B"/>
      </a:accent3>
      <a:accent4>
        <a:srgbClr val="FD8204"/>
      </a:accent4>
      <a:accent5>
        <a:srgbClr val="00763D"/>
      </a:accent5>
      <a:accent6>
        <a:srgbClr val="00763D"/>
      </a:accent6>
      <a:hlink>
        <a:srgbClr val="148457"/>
      </a:hlink>
      <a:folHlink>
        <a:srgbClr val="00763D"/>
      </a:folHlink>
    </a:clrScheme>
    <a:fontScheme name="Mukautettu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</Words>
  <Application>Microsoft Office PowerPoint</Application>
  <PresentationFormat>Laajakuva</PresentationFormat>
  <Paragraphs>16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Montserrat</vt:lpstr>
      <vt:lpstr>Mukautettu suunnittelumalli</vt:lpstr>
      <vt:lpstr>BUSINESS MODEL CANVAS (BMC)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Pirkko Peiponen</dc:creator>
  <cp:lastModifiedBy>Lintinen Pasi</cp:lastModifiedBy>
  <cp:revision>6</cp:revision>
  <cp:lastPrinted>2022-11-17T11:58:32Z</cp:lastPrinted>
  <dcterms:created xsi:type="dcterms:W3CDTF">2021-06-17T13:55:00Z</dcterms:created>
  <dcterms:modified xsi:type="dcterms:W3CDTF">2022-11-17T12:35:43Z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0FFA934C41574CB5B2C3E34680F47334</vt:lpwstr>
  </property>
  <property fmtid="{D5CDD505-2E9C-101B-9397-08002B2CF9AE}" pid="3" name="KSOProductBuildVer">
    <vt:lpwstr>1033-11.2.0.11380</vt:lpwstr>
  </property>
</Properties>
</file>