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</p:sldIdLst>
  <p:sldSz cx="12192000" cy="6858000"/>
  <p:notesSz cx="6888163" cy="100203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>
      <p:cViewPr varScale="1">
        <p:scale>
          <a:sx n="72" d="100"/>
          <a:sy n="72" d="100"/>
        </p:scale>
        <p:origin x="43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83AEC86-E43F-45BA-B49F-5EBCEF506096}" type="doc">
      <dgm:prSet loTypeId="urn:microsoft.com/office/officeart/2005/8/layout/matrix1" loCatId="matrix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fi-FI"/>
        </a:p>
      </dgm:t>
    </dgm:pt>
    <dgm:pt modelId="{E2E09574-7D3A-462C-A52F-8234F77A6A0B}">
      <dgm:prSet phldrT="[Teksti]" custT="1"/>
      <dgm:spPr/>
      <dgm:t>
        <a:bodyPr/>
        <a:lstStyle/>
        <a:p>
          <a:r>
            <a:rPr lang="fi-FI" sz="3200" b="1" dirty="0"/>
            <a:t>Medikalisaatio; lääketieteellistyminen</a:t>
          </a:r>
        </a:p>
      </dgm:t>
    </dgm:pt>
    <dgm:pt modelId="{D8A74270-AE3B-429F-9C3E-1D3F2388F10E}" type="parTrans" cxnId="{3AEE3A82-2A7C-468A-B088-9FE466503696}">
      <dgm:prSet/>
      <dgm:spPr/>
      <dgm:t>
        <a:bodyPr/>
        <a:lstStyle/>
        <a:p>
          <a:endParaRPr lang="fi-FI"/>
        </a:p>
      </dgm:t>
    </dgm:pt>
    <dgm:pt modelId="{78C3F4A7-AE24-4AAA-8F11-58DF213125A1}" type="sibTrans" cxnId="{3AEE3A82-2A7C-468A-B088-9FE466503696}">
      <dgm:prSet/>
      <dgm:spPr/>
      <dgm:t>
        <a:bodyPr/>
        <a:lstStyle/>
        <a:p>
          <a:endParaRPr lang="fi-FI"/>
        </a:p>
      </dgm:t>
    </dgm:pt>
    <dgm:pt modelId="{07DCA100-2A6C-4429-9BB3-58B4B2E84FB4}">
      <dgm:prSet phldrT="[Teksti]" custT="1"/>
      <dgm:spPr/>
      <dgm:t>
        <a:bodyPr/>
        <a:lstStyle/>
        <a:p>
          <a:r>
            <a:rPr lang="fi-FI" sz="2400" b="1" dirty="0"/>
            <a:t>1. Normaaleista ominaisuuksista tehdään sairauksia</a:t>
          </a:r>
        </a:p>
        <a:p>
          <a:r>
            <a:rPr lang="fi-FI" sz="2000" dirty="0"/>
            <a:t>- ylipaino, mielialat, ujous, kaljuuntuminen, rypyt, ikääntyminen, ihokarvat, selluliitti…</a:t>
          </a:r>
        </a:p>
      </dgm:t>
    </dgm:pt>
    <dgm:pt modelId="{AD139809-8145-47DF-BE72-86D195332498}" type="parTrans" cxnId="{6C1145DD-4123-41AF-BE47-927E04BC621A}">
      <dgm:prSet/>
      <dgm:spPr/>
      <dgm:t>
        <a:bodyPr/>
        <a:lstStyle/>
        <a:p>
          <a:endParaRPr lang="fi-FI"/>
        </a:p>
      </dgm:t>
    </dgm:pt>
    <dgm:pt modelId="{BC132390-D0DA-4B02-8127-5A6F57884A2C}" type="sibTrans" cxnId="{6C1145DD-4123-41AF-BE47-927E04BC621A}">
      <dgm:prSet/>
      <dgm:spPr/>
      <dgm:t>
        <a:bodyPr/>
        <a:lstStyle/>
        <a:p>
          <a:endParaRPr lang="fi-FI"/>
        </a:p>
      </dgm:t>
    </dgm:pt>
    <dgm:pt modelId="{310AEF3C-462C-48F2-9BEE-864837BFAB55}">
      <dgm:prSet phldrT="[Teksti]" custT="1"/>
      <dgm:spPr/>
      <dgm:t>
        <a:bodyPr/>
        <a:lstStyle/>
        <a:p>
          <a:r>
            <a:rPr lang="fi-FI" sz="2400" b="1" dirty="0"/>
            <a:t>2. Ihmisen biologiasta etsitään poikkeavuuksia ja hoidetaan niitä, keksitään diagnosointikriteereitä, nimetään oireyhtymiä</a:t>
          </a:r>
        </a:p>
        <a:p>
          <a:r>
            <a:rPr lang="fi-FI" sz="2000" dirty="0"/>
            <a:t>- amalgaamioireyhtymä, seksuaalinen haluttomuus, erektio-ongelmat, krooninen väsymysoireyhtymä, nukahtamisvaikeudet, miesten vaihdevuodet, </a:t>
          </a:r>
          <a:r>
            <a:rPr lang="fi-FI" sz="2000" dirty="0" err="1"/>
            <a:t>dysthymia</a:t>
          </a:r>
          <a:r>
            <a:rPr lang="fi-FI" sz="2000" dirty="0"/>
            <a:t> (hapannaama), häkkitiikerin oireyhtymä …</a:t>
          </a:r>
        </a:p>
      </dgm:t>
    </dgm:pt>
    <dgm:pt modelId="{09B4B7E9-3A8C-4968-A9FA-9EA262C85EB5}" type="parTrans" cxnId="{8DC2B695-6554-469D-82D5-081B58C8FB5A}">
      <dgm:prSet/>
      <dgm:spPr/>
      <dgm:t>
        <a:bodyPr/>
        <a:lstStyle/>
        <a:p>
          <a:endParaRPr lang="fi-FI"/>
        </a:p>
      </dgm:t>
    </dgm:pt>
    <dgm:pt modelId="{6C99F70E-8091-4DE5-AB8C-800373F992D2}" type="sibTrans" cxnId="{8DC2B695-6554-469D-82D5-081B58C8FB5A}">
      <dgm:prSet/>
      <dgm:spPr/>
      <dgm:t>
        <a:bodyPr/>
        <a:lstStyle/>
        <a:p>
          <a:endParaRPr lang="fi-FI"/>
        </a:p>
      </dgm:t>
    </dgm:pt>
    <dgm:pt modelId="{7D50E246-6E7F-494E-8A9F-4F12E3E809F2}">
      <dgm:prSet phldrT="[Teksti]" custT="1"/>
      <dgm:spPr/>
      <dgm:t>
        <a:bodyPr/>
        <a:lstStyle/>
        <a:p>
          <a:r>
            <a:rPr lang="fi-FI" sz="2400" b="1" dirty="0"/>
            <a:t>3. Riskeistä ja geneettisistä taipumuksista tehdään sairauksia, sopimuksenvaraiset viitearvot vyörytetään alemmas, tautien uudelleen määrittely</a:t>
          </a:r>
        </a:p>
        <a:p>
          <a:r>
            <a:rPr lang="fi-FI" sz="2000" dirty="0"/>
            <a:t>- verenpaine, kolesteroli, </a:t>
          </a:r>
          <a:r>
            <a:rPr lang="fi-FI" sz="2000" dirty="0" err="1"/>
            <a:t>osteopenia</a:t>
          </a:r>
          <a:r>
            <a:rPr lang="fi-FI" sz="2000" dirty="0"/>
            <a:t>, ADHD, masennus, ”kevyt” </a:t>
          </a:r>
          <a:r>
            <a:rPr lang="fi-FI" sz="2000" dirty="0" err="1"/>
            <a:t>Altzheimer</a:t>
          </a:r>
          <a:r>
            <a:rPr lang="fi-FI" sz="2000" dirty="0"/>
            <a:t>, esidiabetes…</a:t>
          </a:r>
        </a:p>
      </dgm:t>
    </dgm:pt>
    <dgm:pt modelId="{B2F8C7D8-261C-4D71-A529-3BF26D1D4ABC}" type="parTrans" cxnId="{C2F665DE-C801-4D27-B0DF-B122C67A9377}">
      <dgm:prSet/>
      <dgm:spPr/>
      <dgm:t>
        <a:bodyPr/>
        <a:lstStyle/>
        <a:p>
          <a:endParaRPr lang="fi-FI"/>
        </a:p>
      </dgm:t>
    </dgm:pt>
    <dgm:pt modelId="{F101C4BA-CE23-4C14-B5C4-B5BFF2D31E6C}" type="sibTrans" cxnId="{C2F665DE-C801-4D27-B0DF-B122C67A9377}">
      <dgm:prSet/>
      <dgm:spPr/>
      <dgm:t>
        <a:bodyPr/>
        <a:lstStyle/>
        <a:p>
          <a:endParaRPr lang="fi-FI"/>
        </a:p>
      </dgm:t>
    </dgm:pt>
    <dgm:pt modelId="{7D557A89-2BB0-4C3A-BE82-C70C5AC06D0A}">
      <dgm:prSet phldrT="[Teksti]" custT="1"/>
      <dgm:spPr/>
      <dgm:t>
        <a:bodyPr/>
        <a:lstStyle/>
        <a:p>
          <a:r>
            <a:rPr lang="fi-FI" sz="2400" b="1" dirty="0"/>
            <a:t>4. Terveyden markkinointi, lääketieteen popularisointi, lääkkeiden mainostaminen , lääkefirmojen toiminta</a:t>
          </a:r>
        </a:p>
        <a:p>
          <a:r>
            <a:rPr lang="fi-FI" sz="2000" b="0" dirty="0"/>
            <a:t>- kenelle, kenen etua ajatellen?</a:t>
          </a:r>
        </a:p>
      </dgm:t>
    </dgm:pt>
    <dgm:pt modelId="{B4CB2628-5246-480B-AEF3-13B96027D3AB}" type="parTrans" cxnId="{BD96102E-4818-4425-A950-ACA07D78394D}">
      <dgm:prSet/>
      <dgm:spPr/>
      <dgm:t>
        <a:bodyPr/>
        <a:lstStyle/>
        <a:p>
          <a:endParaRPr lang="fi-FI"/>
        </a:p>
      </dgm:t>
    </dgm:pt>
    <dgm:pt modelId="{0FBACFA1-6304-49BE-8324-9EC0E2E6FC52}" type="sibTrans" cxnId="{BD96102E-4818-4425-A950-ACA07D78394D}">
      <dgm:prSet/>
      <dgm:spPr/>
      <dgm:t>
        <a:bodyPr/>
        <a:lstStyle/>
        <a:p>
          <a:endParaRPr lang="fi-FI"/>
        </a:p>
      </dgm:t>
    </dgm:pt>
    <dgm:pt modelId="{5F723159-D89B-4377-98E4-E059B60A7DE4}" type="pres">
      <dgm:prSet presAssocID="{E83AEC86-E43F-45BA-B49F-5EBCEF506096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99B88866-0FB9-464A-AB53-9F517D58A78F}" type="pres">
      <dgm:prSet presAssocID="{E83AEC86-E43F-45BA-B49F-5EBCEF506096}" presName="matrix" presStyleCnt="0"/>
      <dgm:spPr/>
    </dgm:pt>
    <dgm:pt modelId="{C0880E9B-4276-42AA-A23B-0C4C59E09306}" type="pres">
      <dgm:prSet presAssocID="{E83AEC86-E43F-45BA-B49F-5EBCEF506096}" presName="tile1" presStyleLbl="node1" presStyleIdx="0" presStyleCnt="4" custLinFactNeighborX="671"/>
      <dgm:spPr/>
    </dgm:pt>
    <dgm:pt modelId="{5B3EBA09-C109-4BBC-A1B4-926DE35BFE06}" type="pres">
      <dgm:prSet presAssocID="{E83AEC86-E43F-45BA-B49F-5EBCEF506096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FA41E462-977D-4A2F-9A80-853DD6433441}" type="pres">
      <dgm:prSet presAssocID="{E83AEC86-E43F-45BA-B49F-5EBCEF506096}" presName="tile2" presStyleLbl="node1" presStyleIdx="1" presStyleCnt="4"/>
      <dgm:spPr/>
    </dgm:pt>
    <dgm:pt modelId="{A50737EE-DB4A-454A-AEB7-510B8C62FB7D}" type="pres">
      <dgm:prSet presAssocID="{E83AEC86-E43F-45BA-B49F-5EBCEF506096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5B7DE6A9-E1EE-4ABE-9106-A82CC3748B86}" type="pres">
      <dgm:prSet presAssocID="{E83AEC86-E43F-45BA-B49F-5EBCEF506096}" presName="tile3" presStyleLbl="node1" presStyleIdx="2" presStyleCnt="4"/>
      <dgm:spPr/>
    </dgm:pt>
    <dgm:pt modelId="{17DF3870-354F-46B1-83BF-B09D3C338A8F}" type="pres">
      <dgm:prSet presAssocID="{E83AEC86-E43F-45BA-B49F-5EBCEF506096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79953462-4923-4F9B-9687-7E9BD5F28D3E}" type="pres">
      <dgm:prSet presAssocID="{E83AEC86-E43F-45BA-B49F-5EBCEF506096}" presName="tile4" presStyleLbl="node1" presStyleIdx="3" presStyleCnt="4" custLinFactNeighborY="0"/>
      <dgm:spPr/>
    </dgm:pt>
    <dgm:pt modelId="{053E801A-3B02-41F8-B164-AAB179106D27}" type="pres">
      <dgm:prSet presAssocID="{E83AEC86-E43F-45BA-B49F-5EBCEF506096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DE848559-10EA-48F2-85F6-A232CB939887}" type="pres">
      <dgm:prSet presAssocID="{E83AEC86-E43F-45BA-B49F-5EBCEF506096}" presName="centerTile" presStyleLbl="fgShp" presStyleIdx="0" presStyleCnt="1" custScaleX="117077" custLinFactNeighborX="-1119" custLinFactNeighborY="4722">
        <dgm:presLayoutVars>
          <dgm:chMax val="0"/>
          <dgm:chPref val="0"/>
        </dgm:presLayoutVars>
      </dgm:prSet>
      <dgm:spPr/>
    </dgm:pt>
  </dgm:ptLst>
  <dgm:cxnLst>
    <dgm:cxn modelId="{79395C25-A34B-408B-8867-2AD53F420C00}" type="presOf" srcId="{7D50E246-6E7F-494E-8A9F-4F12E3E809F2}" destId="{17DF3870-354F-46B1-83BF-B09D3C338A8F}" srcOrd="1" destOrd="0" presId="urn:microsoft.com/office/officeart/2005/8/layout/matrix1"/>
    <dgm:cxn modelId="{BD96102E-4818-4425-A950-ACA07D78394D}" srcId="{E2E09574-7D3A-462C-A52F-8234F77A6A0B}" destId="{7D557A89-2BB0-4C3A-BE82-C70C5AC06D0A}" srcOrd="3" destOrd="0" parTransId="{B4CB2628-5246-480B-AEF3-13B96027D3AB}" sibTransId="{0FBACFA1-6304-49BE-8324-9EC0E2E6FC52}"/>
    <dgm:cxn modelId="{3C6AFC46-A385-4529-83C0-9B78D576A698}" type="presOf" srcId="{07DCA100-2A6C-4429-9BB3-58B4B2E84FB4}" destId="{5B3EBA09-C109-4BBC-A1B4-926DE35BFE06}" srcOrd="1" destOrd="0" presId="urn:microsoft.com/office/officeart/2005/8/layout/matrix1"/>
    <dgm:cxn modelId="{8A0F4053-415A-4B3A-A494-45D8D2B80B06}" type="presOf" srcId="{7D557A89-2BB0-4C3A-BE82-C70C5AC06D0A}" destId="{053E801A-3B02-41F8-B164-AAB179106D27}" srcOrd="1" destOrd="0" presId="urn:microsoft.com/office/officeart/2005/8/layout/matrix1"/>
    <dgm:cxn modelId="{3AEE3A82-2A7C-468A-B088-9FE466503696}" srcId="{E83AEC86-E43F-45BA-B49F-5EBCEF506096}" destId="{E2E09574-7D3A-462C-A52F-8234F77A6A0B}" srcOrd="0" destOrd="0" parTransId="{D8A74270-AE3B-429F-9C3E-1D3F2388F10E}" sibTransId="{78C3F4A7-AE24-4AAA-8F11-58DF213125A1}"/>
    <dgm:cxn modelId="{9C3F6683-0EFF-4D4D-946A-99E6F49FEA93}" type="presOf" srcId="{E83AEC86-E43F-45BA-B49F-5EBCEF506096}" destId="{5F723159-D89B-4377-98E4-E059B60A7DE4}" srcOrd="0" destOrd="0" presId="urn:microsoft.com/office/officeart/2005/8/layout/matrix1"/>
    <dgm:cxn modelId="{8DC2B695-6554-469D-82D5-081B58C8FB5A}" srcId="{E2E09574-7D3A-462C-A52F-8234F77A6A0B}" destId="{310AEF3C-462C-48F2-9BEE-864837BFAB55}" srcOrd="1" destOrd="0" parTransId="{09B4B7E9-3A8C-4968-A9FA-9EA262C85EB5}" sibTransId="{6C99F70E-8091-4DE5-AB8C-800373F992D2}"/>
    <dgm:cxn modelId="{0D62CEA0-8037-4E42-81F4-66C71DCA5C72}" type="presOf" srcId="{7D50E246-6E7F-494E-8A9F-4F12E3E809F2}" destId="{5B7DE6A9-E1EE-4ABE-9106-A82CC3748B86}" srcOrd="0" destOrd="0" presId="urn:microsoft.com/office/officeart/2005/8/layout/matrix1"/>
    <dgm:cxn modelId="{26B409A1-B462-490E-B87E-57CBBD85E47A}" type="presOf" srcId="{E2E09574-7D3A-462C-A52F-8234F77A6A0B}" destId="{DE848559-10EA-48F2-85F6-A232CB939887}" srcOrd="0" destOrd="0" presId="urn:microsoft.com/office/officeart/2005/8/layout/matrix1"/>
    <dgm:cxn modelId="{3DBE6CB2-56B9-4042-8B18-5C15F32BEB3D}" type="presOf" srcId="{7D557A89-2BB0-4C3A-BE82-C70C5AC06D0A}" destId="{79953462-4923-4F9B-9687-7E9BD5F28D3E}" srcOrd="0" destOrd="0" presId="urn:microsoft.com/office/officeart/2005/8/layout/matrix1"/>
    <dgm:cxn modelId="{9C8EE0BE-CA28-4240-9E44-DE24DA9C6EAC}" type="presOf" srcId="{310AEF3C-462C-48F2-9BEE-864837BFAB55}" destId="{FA41E462-977D-4A2F-9A80-853DD6433441}" srcOrd="0" destOrd="0" presId="urn:microsoft.com/office/officeart/2005/8/layout/matrix1"/>
    <dgm:cxn modelId="{6C1145DD-4123-41AF-BE47-927E04BC621A}" srcId="{E2E09574-7D3A-462C-A52F-8234F77A6A0B}" destId="{07DCA100-2A6C-4429-9BB3-58B4B2E84FB4}" srcOrd="0" destOrd="0" parTransId="{AD139809-8145-47DF-BE72-86D195332498}" sibTransId="{BC132390-D0DA-4B02-8127-5A6F57884A2C}"/>
    <dgm:cxn modelId="{C2F665DE-C801-4D27-B0DF-B122C67A9377}" srcId="{E2E09574-7D3A-462C-A52F-8234F77A6A0B}" destId="{7D50E246-6E7F-494E-8A9F-4F12E3E809F2}" srcOrd="2" destOrd="0" parTransId="{B2F8C7D8-261C-4D71-A529-3BF26D1D4ABC}" sibTransId="{F101C4BA-CE23-4C14-B5C4-B5BFF2D31E6C}"/>
    <dgm:cxn modelId="{B75CA5E1-76AD-46CD-842A-B5F1CE5EFDFA}" type="presOf" srcId="{07DCA100-2A6C-4429-9BB3-58B4B2E84FB4}" destId="{C0880E9B-4276-42AA-A23B-0C4C59E09306}" srcOrd="0" destOrd="0" presId="urn:microsoft.com/office/officeart/2005/8/layout/matrix1"/>
    <dgm:cxn modelId="{82899DF8-C96A-4CE7-BAB3-ABF427EF451B}" type="presOf" srcId="{310AEF3C-462C-48F2-9BEE-864837BFAB55}" destId="{A50737EE-DB4A-454A-AEB7-510B8C62FB7D}" srcOrd="1" destOrd="0" presId="urn:microsoft.com/office/officeart/2005/8/layout/matrix1"/>
    <dgm:cxn modelId="{30B555DE-A268-4A2D-9D88-EBC793EE6B14}" type="presParOf" srcId="{5F723159-D89B-4377-98E4-E059B60A7DE4}" destId="{99B88866-0FB9-464A-AB53-9F517D58A78F}" srcOrd="0" destOrd="0" presId="urn:microsoft.com/office/officeart/2005/8/layout/matrix1"/>
    <dgm:cxn modelId="{F27DE598-0298-40C8-A758-BD9D1D1035AC}" type="presParOf" srcId="{99B88866-0FB9-464A-AB53-9F517D58A78F}" destId="{C0880E9B-4276-42AA-A23B-0C4C59E09306}" srcOrd="0" destOrd="0" presId="urn:microsoft.com/office/officeart/2005/8/layout/matrix1"/>
    <dgm:cxn modelId="{2D22C417-C357-4B0D-B6BF-50B34782C3DB}" type="presParOf" srcId="{99B88866-0FB9-464A-AB53-9F517D58A78F}" destId="{5B3EBA09-C109-4BBC-A1B4-926DE35BFE06}" srcOrd="1" destOrd="0" presId="urn:microsoft.com/office/officeart/2005/8/layout/matrix1"/>
    <dgm:cxn modelId="{A1EFC272-44AB-4A67-913E-07F56B1100BB}" type="presParOf" srcId="{99B88866-0FB9-464A-AB53-9F517D58A78F}" destId="{FA41E462-977D-4A2F-9A80-853DD6433441}" srcOrd="2" destOrd="0" presId="urn:microsoft.com/office/officeart/2005/8/layout/matrix1"/>
    <dgm:cxn modelId="{10C82A6C-D175-4152-85E2-266EF1F5D4A8}" type="presParOf" srcId="{99B88866-0FB9-464A-AB53-9F517D58A78F}" destId="{A50737EE-DB4A-454A-AEB7-510B8C62FB7D}" srcOrd="3" destOrd="0" presId="urn:microsoft.com/office/officeart/2005/8/layout/matrix1"/>
    <dgm:cxn modelId="{182A067A-95C8-4167-83CA-1FA84099629B}" type="presParOf" srcId="{99B88866-0FB9-464A-AB53-9F517D58A78F}" destId="{5B7DE6A9-E1EE-4ABE-9106-A82CC3748B86}" srcOrd="4" destOrd="0" presId="urn:microsoft.com/office/officeart/2005/8/layout/matrix1"/>
    <dgm:cxn modelId="{21BDFC77-B293-4133-AF5C-B79E8A9E92EE}" type="presParOf" srcId="{99B88866-0FB9-464A-AB53-9F517D58A78F}" destId="{17DF3870-354F-46B1-83BF-B09D3C338A8F}" srcOrd="5" destOrd="0" presId="urn:microsoft.com/office/officeart/2005/8/layout/matrix1"/>
    <dgm:cxn modelId="{773CAFA3-EFC7-4DA5-9FA6-CEC0C81F75D1}" type="presParOf" srcId="{99B88866-0FB9-464A-AB53-9F517D58A78F}" destId="{79953462-4923-4F9B-9687-7E9BD5F28D3E}" srcOrd="6" destOrd="0" presId="urn:microsoft.com/office/officeart/2005/8/layout/matrix1"/>
    <dgm:cxn modelId="{FCC0EC9A-005B-4C78-B219-A59583EF3CD8}" type="presParOf" srcId="{99B88866-0FB9-464A-AB53-9F517D58A78F}" destId="{053E801A-3B02-41F8-B164-AAB179106D27}" srcOrd="7" destOrd="0" presId="urn:microsoft.com/office/officeart/2005/8/layout/matrix1"/>
    <dgm:cxn modelId="{317A792C-8A1A-4034-AB73-F47811FC2796}" type="presParOf" srcId="{5F723159-D89B-4377-98E4-E059B60A7DE4}" destId="{DE848559-10EA-48F2-85F6-A232CB939887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9B641A1-8FCE-4DB5-8854-678060E46D1E}" type="doc">
      <dgm:prSet loTypeId="urn:microsoft.com/office/officeart/2008/layout/VerticalCurvedList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fi-FI"/>
        </a:p>
      </dgm:t>
    </dgm:pt>
    <dgm:pt modelId="{6DDC3687-EE38-4D07-AB39-5EEFB02B5253}">
      <dgm:prSet phldrT="[Teksti]" custT="1"/>
      <dgm:spPr/>
      <dgm:t>
        <a:bodyPr/>
        <a:lstStyle/>
        <a:p>
          <a:r>
            <a:rPr lang="fi-FI" sz="2400" b="1" dirty="0"/>
            <a:t>Medikalisaation seurauksia</a:t>
          </a:r>
        </a:p>
      </dgm:t>
    </dgm:pt>
    <dgm:pt modelId="{41846254-5E8B-41C7-889A-F457D3FE069D}" type="parTrans" cxnId="{1F4F39F8-7D45-4BF4-B2A3-2911FD48DEFF}">
      <dgm:prSet/>
      <dgm:spPr/>
      <dgm:t>
        <a:bodyPr/>
        <a:lstStyle/>
        <a:p>
          <a:endParaRPr lang="fi-FI"/>
        </a:p>
      </dgm:t>
    </dgm:pt>
    <dgm:pt modelId="{CEC37AC6-F8C0-44B9-A4CD-B9028896C05B}" type="sibTrans" cxnId="{1F4F39F8-7D45-4BF4-B2A3-2911FD48DEFF}">
      <dgm:prSet/>
      <dgm:spPr/>
      <dgm:t>
        <a:bodyPr/>
        <a:lstStyle/>
        <a:p>
          <a:endParaRPr lang="fi-FI"/>
        </a:p>
      </dgm:t>
    </dgm:pt>
    <dgm:pt modelId="{BB154C70-4E18-4170-AA05-E8BB21C4659D}">
      <dgm:prSet phldrT="[Teksti]" custT="1"/>
      <dgm:spPr/>
      <dgm:t>
        <a:bodyPr/>
        <a:lstStyle/>
        <a:p>
          <a:r>
            <a:rPr lang="fi-FI" sz="1800" b="1" dirty="0"/>
            <a:t>1. Käsitys terveydestä, sairaudesta ja lääketieteestä vääristyy </a:t>
          </a:r>
          <a:r>
            <a:rPr lang="fi-FI" sz="1800" dirty="0"/>
            <a:t>– unelmoidaan superterveydestä, tyytymättömyys, turhat toiveet, riski- ja tautitietoisuus, stressi ja huolestuminen, terveysintoilu, ”terveysterrorismi” kasvaa</a:t>
          </a:r>
        </a:p>
      </dgm:t>
    </dgm:pt>
    <dgm:pt modelId="{1466081B-F3FB-4AEB-A324-A3758CE6E0DD}" type="parTrans" cxnId="{E1D37DD4-307C-47FC-A112-4E7F01D5A1C9}">
      <dgm:prSet/>
      <dgm:spPr/>
      <dgm:t>
        <a:bodyPr/>
        <a:lstStyle/>
        <a:p>
          <a:endParaRPr lang="fi-FI"/>
        </a:p>
      </dgm:t>
    </dgm:pt>
    <dgm:pt modelId="{CBE4E117-DC58-4BA5-A95C-B4EDEFB86117}" type="sibTrans" cxnId="{E1D37DD4-307C-47FC-A112-4E7F01D5A1C9}">
      <dgm:prSet/>
      <dgm:spPr/>
      <dgm:t>
        <a:bodyPr/>
        <a:lstStyle/>
        <a:p>
          <a:endParaRPr lang="fi-FI"/>
        </a:p>
      </dgm:t>
    </dgm:pt>
    <dgm:pt modelId="{6CA403E0-0D8D-4BE2-B336-EB8D2B722962}">
      <dgm:prSet phldrT="[Teksti]" custT="1"/>
      <dgm:spPr/>
      <dgm:t>
        <a:bodyPr/>
        <a:lstStyle/>
        <a:p>
          <a:r>
            <a:rPr lang="fi-FI" sz="1800" b="1" dirty="0"/>
            <a:t>3. Terveydenhuollon toimien vaikuttavuus heikkenee </a:t>
          </a:r>
          <a:r>
            <a:rPr lang="fi-FI" sz="1800" dirty="0"/>
            <a:t>– käytetään lääkintää ongelmiin, joita ei sillä ratkaista, hoidon sivuvaikutukset lisääntyvät</a:t>
          </a:r>
        </a:p>
      </dgm:t>
    </dgm:pt>
    <dgm:pt modelId="{F2C1FC58-06AC-4EFF-8C10-93078671C09B}" type="parTrans" cxnId="{12FC0F69-8C21-454D-873D-B1B11960E169}">
      <dgm:prSet/>
      <dgm:spPr/>
      <dgm:t>
        <a:bodyPr/>
        <a:lstStyle/>
        <a:p>
          <a:endParaRPr lang="fi-FI"/>
        </a:p>
      </dgm:t>
    </dgm:pt>
    <dgm:pt modelId="{59E7CFC1-B5ED-41FC-BA26-0B2749AD30E4}" type="sibTrans" cxnId="{12FC0F69-8C21-454D-873D-B1B11960E169}">
      <dgm:prSet/>
      <dgm:spPr/>
      <dgm:t>
        <a:bodyPr/>
        <a:lstStyle/>
        <a:p>
          <a:endParaRPr lang="fi-FI"/>
        </a:p>
      </dgm:t>
    </dgm:pt>
    <dgm:pt modelId="{67D4C135-BAE3-4BD6-829F-E04B8D9375C6}">
      <dgm:prSet phldrT="[Teksti]" custT="1"/>
      <dgm:spPr/>
      <dgm:t>
        <a:bodyPr/>
        <a:lstStyle/>
        <a:p>
          <a:r>
            <a:rPr lang="fi-FI" sz="1800" b="1" dirty="0"/>
            <a:t>2. ”Sairastavuus” lisääntyy </a:t>
          </a:r>
          <a:r>
            <a:rPr lang="fi-FI" sz="1800" dirty="0"/>
            <a:t>– vaikka väestön terveydentila ei muutu, hoidetaan ”terveitä” </a:t>
          </a:r>
        </a:p>
      </dgm:t>
    </dgm:pt>
    <dgm:pt modelId="{09B26B95-E08E-4692-AF16-3B669BD737B0}" type="parTrans" cxnId="{1FE80115-86EB-4541-B288-8FB6254CB672}">
      <dgm:prSet/>
      <dgm:spPr/>
      <dgm:t>
        <a:bodyPr/>
        <a:lstStyle/>
        <a:p>
          <a:endParaRPr lang="fi-FI"/>
        </a:p>
      </dgm:t>
    </dgm:pt>
    <dgm:pt modelId="{BBF0B9CF-08F6-44B8-BD4D-EB68112DB104}" type="sibTrans" cxnId="{1FE80115-86EB-4541-B288-8FB6254CB672}">
      <dgm:prSet/>
      <dgm:spPr/>
      <dgm:t>
        <a:bodyPr/>
        <a:lstStyle/>
        <a:p>
          <a:endParaRPr lang="fi-FI"/>
        </a:p>
      </dgm:t>
    </dgm:pt>
    <dgm:pt modelId="{A445FC26-65F1-4D10-BB84-AFF8EFA0CD2F}">
      <dgm:prSet phldrT="[Teksti]" custT="1"/>
      <dgm:spPr/>
      <dgm:t>
        <a:bodyPr/>
        <a:lstStyle/>
        <a:p>
          <a:r>
            <a:rPr lang="fi-FI" sz="1800" b="1" dirty="0"/>
            <a:t>4. Terveydenhuollon kustannukset kasvavat</a:t>
          </a:r>
          <a:r>
            <a:rPr lang="fi-FI" sz="1800" dirty="0"/>
            <a:t>– ilman hyötyjä, asiakasvirta kasvaa, lääkäreiden työpanosta turhaan, priorisoinnin tarve kasvaa</a:t>
          </a:r>
        </a:p>
      </dgm:t>
    </dgm:pt>
    <dgm:pt modelId="{58457F86-B3DA-4F95-9458-BF7CDC5C475C}" type="parTrans" cxnId="{DC62738C-0FDD-414C-B328-4878E1082CE9}">
      <dgm:prSet/>
      <dgm:spPr/>
      <dgm:t>
        <a:bodyPr/>
        <a:lstStyle/>
        <a:p>
          <a:endParaRPr lang="fi-FI"/>
        </a:p>
      </dgm:t>
    </dgm:pt>
    <dgm:pt modelId="{A861D787-301A-40A7-8FB4-8C9C41C9947C}" type="sibTrans" cxnId="{DC62738C-0FDD-414C-B328-4878E1082CE9}">
      <dgm:prSet/>
      <dgm:spPr/>
      <dgm:t>
        <a:bodyPr/>
        <a:lstStyle/>
        <a:p>
          <a:endParaRPr lang="fi-FI"/>
        </a:p>
      </dgm:t>
    </dgm:pt>
    <dgm:pt modelId="{949739A0-BDA5-494F-8F6B-64D5379CEECB}">
      <dgm:prSet phldrT="[Teksti]" custT="1"/>
      <dgm:spPr/>
      <dgm:t>
        <a:bodyPr/>
        <a:lstStyle/>
        <a:p>
          <a:r>
            <a:rPr lang="fi-FI" sz="1800" b="1" dirty="0"/>
            <a:t>5. Asiantuntijavalta lisääntyy ja teknologia tekee mahdottomasta mahdollista </a:t>
          </a:r>
          <a:r>
            <a:rPr lang="fi-FI" sz="1800" dirty="0"/>
            <a:t>– vastuunotto heikkenee, geenien manipulointi, kloonaus, design-vauvat, life-</a:t>
          </a:r>
          <a:r>
            <a:rPr lang="fi-FI" sz="1800" dirty="0" err="1"/>
            <a:t>style</a:t>
          </a:r>
          <a:r>
            <a:rPr lang="fi-FI" sz="1800" dirty="0"/>
            <a:t>-kirurgia, </a:t>
          </a:r>
          <a:r>
            <a:rPr lang="fi-FI" sz="1800" dirty="0" err="1"/>
            <a:t>healthismi</a:t>
          </a:r>
          <a:r>
            <a:rPr lang="fi-FI" sz="1800" dirty="0"/>
            <a:t> (vrt. uskonto) </a:t>
          </a:r>
        </a:p>
      </dgm:t>
    </dgm:pt>
    <dgm:pt modelId="{938A2053-CE90-4264-9E22-93003C015526}" type="parTrans" cxnId="{C2A75962-A63B-4113-AE05-17D2CD8E6FC6}">
      <dgm:prSet/>
      <dgm:spPr/>
      <dgm:t>
        <a:bodyPr/>
        <a:lstStyle/>
        <a:p>
          <a:endParaRPr lang="fi-FI"/>
        </a:p>
      </dgm:t>
    </dgm:pt>
    <dgm:pt modelId="{E0AE6251-B4C7-4ADC-834C-9A97D4FDC678}" type="sibTrans" cxnId="{C2A75962-A63B-4113-AE05-17D2CD8E6FC6}">
      <dgm:prSet/>
      <dgm:spPr/>
      <dgm:t>
        <a:bodyPr/>
        <a:lstStyle/>
        <a:p>
          <a:endParaRPr lang="fi-FI"/>
        </a:p>
      </dgm:t>
    </dgm:pt>
    <dgm:pt modelId="{8D92D9D3-15FB-4451-9404-F0DEB1E12160}">
      <dgm:prSet phldrT="[Teksti]" custT="1"/>
      <dgm:spPr/>
      <dgm:t>
        <a:bodyPr/>
        <a:lstStyle/>
        <a:p>
          <a:r>
            <a:rPr lang="fi-FI" sz="1800" b="1" dirty="0"/>
            <a:t>6. Toisaalta myös uusia keinoja itsehoitoon </a:t>
          </a:r>
          <a:r>
            <a:rPr lang="fi-FI" sz="1800" dirty="0"/>
            <a:t>– terveys on kauppatavaraa, potilas on oikeuksistaan kiinni pitävä, terveyshyödykkeitä kuluttava asiakas</a:t>
          </a:r>
        </a:p>
      </dgm:t>
    </dgm:pt>
    <dgm:pt modelId="{715BDB77-790A-4030-93B3-17C2663AA5EB}" type="parTrans" cxnId="{5123F883-4E1F-483D-8830-748A4771380F}">
      <dgm:prSet/>
      <dgm:spPr/>
      <dgm:t>
        <a:bodyPr/>
        <a:lstStyle/>
        <a:p>
          <a:endParaRPr lang="fi-FI"/>
        </a:p>
      </dgm:t>
    </dgm:pt>
    <dgm:pt modelId="{272DDCE1-85E3-45B7-ACCC-6C93BC28ABE4}" type="sibTrans" cxnId="{5123F883-4E1F-483D-8830-748A4771380F}">
      <dgm:prSet/>
      <dgm:spPr/>
      <dgm:t>
        <a:bodyPr/>
        <a:lstStyle/>
        <a:p>
          <a:endParaRPr lang="fi-FI"/>
        </a:p>
      </dgm:t>
    </dgm:pt>
    <dgm:pt modelId="{00D55E86-B0A8-40B0-B1EE-A208A4C2C557}">
      <dgm:prSet phldrT="[Teksti]"/>
      <dgm:spPr/>
      <dgm:t>
        <a:bodyPr/>
        <a:lstStyle/>
        <a:p>
          <a:endParaRPr lang="fi-FI" dirty="0"/>
        </a:p>
      </dgm:t>
    </dgm:pt>
    <dgm:pt modelId="{9CA09229-A20E-47C7-BAB5-7542A0420E84}" type="parTrans" cxnId="{31F16087-7F13-4677-9726-4E7BA0C2408B}">
      <dgm:prSet/>
      <dgm:spPr/>
      <dgm:t>
        <a:bodyPr/>
        <a:lstStyle/>
        <a:p>
          <a:endParaRPr lang="fi-FI"/>
        </a:p>
      </dgm:t>
    </dgm:pt>
    <dgm:pt modelId="{50DBD4F3-53E6-47D3-9748-14B1EA6C6F14}" type="sibTrans" cxnId="{31F16087-7F13-4677-9726-4E7BA0C2408B}">
      <dgm:prSet/>
      <dgm:spPr/>
      <dgm:t>
        <a:bodyPr/>
        <a:lstStyle/>
        <a:p>
          <a:endParaRPr lang="fi-FI"/>
        </a:p>
      </dgm:t>
    </dgm:pt>
    <dgm:pt modelId="{A780741F-6978-4CBF-9B02-4524DB492071}" type="pres">
      <dgm:prSet presAssocID="{79B641A1-8FCE-4DB5-8854-678060E46D1E}" presName="Name0" presStyleCnt="0">
        <dgm:presLayoutVars>
          <dgm:chMax val="7"/>
          <dgm:chPref val="7"/>
          <dgm:dir/>
        </dgm:presLayoutVars>
      </dgm:prSet>
      <dgm:spPr/>
    </dgm:pt>
    <dgm:pt modelId="{3E8B2097-F19A-4A7E-A35C-D3FC4F278855}" type="pres">
      <dgm:prSet presAssocID="{79B641A1-8FCE-4DB5-8854-678060E46D1E}" presName="Name1" presStyleCnt="0"/>
      <dgm:spPr/>
    </dgm:pt>
    <dgm:pt modelId="{409086E6-B69D-4B2C-86CA-75B50A4AF0BB}" type="pres">
      <dgm:prSet presAssocID="{79B641A1-8FCE-4DB5-8854-678060E46D1E}" presName="cycle" presStyleCnt="0"/>
      <dgm:spPr/>
    </dgm:pt>
    <dgm:pt modelId="{2377B325-9016-4BFD-92F3-91E8D6B378F0}" type="pres">
      <dgm:prSet presAssocID="{79B641A1-8FCE-4DB5-8854-678060E46D1E}" presName="srcNode" presStyleLbl="node1" presStyleIdx="0" presStyleCnt="7"/>
      <dgm:spPr/>
    </dgm:pt>
    <dgm:pt modelId="{3F3267A5-AEB1-40E4-9D84-E0AF5A6798B7}" type="pres">
      <dgm:prSet presAssocID="{79B641A1-8FCE-4DB5-8854-678060E46D1E}" presName="conn" presStyleLbl="parChTrans1D2" presStyleIdx="0" presStyleCnt="1"/>
      <dgm:spPr/>
    </dgm:pt>
    <dgm:pt modelId="{CAE44F61-C41A-4445-8867-B8C98B33FC40}" type="pres">
      <dgm:prSet presAssocID="{79B641A1-8FCE-4DB5-8854-678060E46D1E}" presName="extraNode" presStyleLbl="node1" presStyleIdx="0" presStyleCnt="7"/>
      <dgm:spPr/>
    </dgm:pt>
    <dgm:pt modelId="{E65394DB-0A36-4E85-BAE2-F68E91E9892E}" type="pres">
      <dgm:prSet presAssocID="{79B641A1-8FCE-4DB5-8854-678060E46D1E}" presName="dstNode" presStyleLbl="node1" presStyleIdx="0" presStyleCnt="7"/>
      <dgm:spPr/>
    </dgm:pt>
    <dgm:pt modelId="{C7ECC299-1403-4BC3-8303-59E88FFC40DD}" type="pres">
      <dgm:prSet presAssocID="{6DDC3687-EE38-4D07-AB39-5EEFB02B5253}" presName="text_1" presStyleLbl="node1" presStyleIdx="0" presStyleCnt="7">
        <dgm:presLayoutVars>
          <dgm:bulletEnabled val="1"/>
        </dgm:presLayoutVars>
      </dgm:prSet>
      <dgm:spPr/>
    </dgm:pt>
    <dgm:pt modelId="{E92D10A9-0CE3-433F-8369-45135AD45C50}" type="pres">
      <dgm:prSet presAssocID="{6DDC3687-EE38-4D07-AB39-5EEFB02B5253}" presName="accent_1" presStyleCnt="0"/>
      <dgm:spPr/>
    </dgm:pt>
    <dgm:pt modelId="{7666BD67-61EA-460B-9AD9-4710B12A8873}" type="pres">
      <dgm:prSet presAssocID="{6DDC3687-EE38-4D07-AB39-5EEFB02B5253}" presName="accentRepeatNode" presStyleLbl="solidFgAcc1" presStyleIdx="0" presStyleCnt="7"/>
      <dgm:spPr/>
    </dgm:pt>
    <dgm:pt modelId="{766B046F-CBC0-4DAD-ACA3-3CF198317EFA}" type="pres">
      <dgm:prSet presAssocID="{BB154C70-4E18-4170-AA05-E8BB21C4659D}" presName="text_2" presStyleLbl="node1" presStyleIdx="1" presStyleCnt="7" custScaleY="134499">
        <dgm:presLayoutVars>
          <dgm:bulletEnabled val="1"/>
        </dgm:presLayoutVars>
      </dgm:prSet>
      <dgm:spPr/>
    </dgm:pt>
    <dgm:pt modelId="{B26D2820-DDDE-4BC3-BFCF-F338C14FA2DD}" type="pres">
      <dgm:prSet presAssocID="{BB154C70-4E18-4170-AA05-E8BB21C4659D}" presName="accent_2" presStyleCnt="0"/>
      <dgm:spPr/>
    </dgm:pt>
    <dgm:pt modelId="{D2650BD3-3DB7-4176-A17D-6D7C634395BF}" type="pres">
      <dgm:prSet presAssocID="{BB154C70-4E18-4170-AA05-E8BB21C4659D}" presName="accentRepeatNode" presStyleLbl="solidFgAcc1" presStyleIdx="1" presStyleCnt="7"/>
      <dgm:spPr/>
    </dgm:pt>
    <dgm:pt modelId="{381FED3E-4030-4659-8F42-9250F20661CE}" type="pres">
      <dgm:prSet presAssocID="{67D4C135-BAE3-4BD6-829F-E04B8D9375C6}" presName="text_3" presStyleLbl="node1" presStyleIdx="2" presStyleCnt="7">
        <dgm:presLayoutVars>
          <dgm:bulletEnabled val="1"/>
        </dgm:presLayoutVars>
      </dgm:prSet>
      <dgm:spPr/>
    </dgm:pt>
    <dgm:pt modelId="{4E10EA90-14D3-4659-99F6-EB3A768F3AEC}" type="pres">
      <dgm:prSet presAssocID="{67D4C135-BAE3-4BD6-829F-E04B8D9375C6}" presName="accent_3" presStyleCnt="0"/>
      <dgm:spPr/>
    </dgm:pt>
    <dgm:pt modelId="{F53F627B-F40D-4A5D-946F-2876247DA91B}" type="pres">
      <dgm:prSet presAssocID="{67D4C135-BAE3-4BD6-829F-E04B8D9375C6}" presName="accentRepeatNode" presStyleLbl="solidFgAcc1" presStyleIdx="2" presStyleCnt="7"/>
      <dgm:spPr/>
    </dgm:pt>
    <dgm:pt modelId="{F494D645-6A6B-4814-8F49-413B14E7B6E1}" type="pres">
      <dgm:prSet presAssocID="{6CA403E0-0D8D-4BE2-B336-EB8D2B722962}" presName="text_4" presStyleLbl="node1" presStyleIdx="3" presStyleCnt="7">
        <dgm:presLayoutVars>
          <dgm:bulletEnabled val="1"/>
        </dgm:presLayoutVars>
      </dgm:prSet>
      <dgm:spPr/>
    </dgm:pt>
    <dgm:pt modelId="{DBA623EC-2637-44B6-97F1-9421520C03FB}" type="pres">
      <dgm:prSet presAssocID="{6CA403E0-0D8D-4BE2-B336-EB8D2B722962}" presName="accent_4" presStyleCnt="0"/>
      <dgm:spPr/>
    </dgm:pt>
    <dgm:pt modelId="{FA1EEED7-41E0-4108-B6D1-B5A93EBD7269}" type="pres">
      <dgm:prSet presAssocID="{6CA403E0-0D8D-4BE2-B336-EB8D2B722962}" presName="accentRepeatNode" presStyleLbl="solidFgAcc1" presStyleIdx="3" presStyleCnt="7"/>
      <dgm:spPr/>
    </dgm:pt>
    <dgm:pt modelId="{E1A618BF-A79E-4943-9DB6-45734BB8C738}" type="pres">
      <dgm:prSet presAssocID="{A445FC26-65F1-4D10-BB84-AFF8EFA0CD2F}" presName="text_5" presStyleLbl="node1" presStyleIdx="4" presStyleCnt="7">
        <dgm:presLayoutVars>
          <dgm:bulletEnabled val="1"/>
        </dgm:presLayoutVars>
      </dgm:prSet>
      <dgm:spPr/>
    </dgm:pt>
    <dgm:pt modelId="{CDCE6798-0506-4E2B-8980-6CEE26EA5246}" type="pres">
      <dgm:prSet presAssocID="{A445FC26-65F1-4D10-BB84-AFF8EFA0CD2F}" presName="accent_5" presStyleCnt="0"/>
      <dgm:spPr/>
    </dgm:pt>
    <dgm:pt modelId="{A2E863E3-373F-43E7-80E9-0A9EEA840543}" type="pres">
      <dgm:prSet presAssocID="{A445FC26-65F1-4D10-BB84-AFF8EFA0CD2F}" presName="accentRepeatNode" presStyleLbl="solidFgAcc1" presStyleIdx="4" presStyleCnt="7"/>
      <dgm:spPr/>
    </dgm:pt>
    <dgm:pt modelId="{77ED2038-ADCD-4FBE-9B38-52055EFB6372}" type="pres">
      <dgm:prSet presAssocID="{949739A0-BDA5-494F-8F6B-64D5379CEECB}" presName="text_6" presStyleLbl="node1" presStyleIdx="5" presStyleCnt="7">
        <dgm:presLayoutVars>
          <dgm:bulletEnabled val="1"/>
        </dgm:presLayoutVars>
      </dgm:prSet>
      <dgm:spPr/>
    </dgm:pt>
    <dgm:pt modelId="{631057B8-13FE-4B2F-BA84-D8477CB8C086}" type="pres">
      <dgm:prSet presAssocID="{949739A0-BDA5-494F-8F6B-64D5379CEECB}" presName="accent_6" presStyleCnt="0"/>
      <dgm:spPr/>
    </dgm:pt>
    <dgm:pt modelId="{39D8E0B2-54CD-4FB6-A5E4-8C294476C514}" type="pres">
      <dgm:prSet presAssocID="{949739A0-BDA5-494F-8F6B-64D5379CEECB}" presName="accentRepeatNode" presStyleLbl="solidFgAcc1" presStyleIdx="5" presStyleCnt="7"/>
      <dgm:spPr/>
    </dgm:pt>
    <dgm:pt modelId="{E4335DC2-8D29-46FF-8DC3-6D6F1AC41721}" type="pres">
      <dgm:prSet presAssocID="{8D92D9D3-15FB-4451-9404-F0DEB1E12160}" presName="text_7" presStyleLbl="node1" presStyleIdx="6" presStyleCnt="7" custLinFactNeighborX="-351" custLinFactNeighborY="-4253">
        <dgm:presLayoutVars>
          <dgm:bulletEnabled val="1"/>
        </dgm:presLayoutVars>
      </dgm:prSet>
      <dgm:spPr/>
    </dgm:pt>
    <dgm:pt modelId="{E59200D8-FB7D-41F0-AD89-1454BD89C6B0}" type="pres">
      <dgm:prSet presAssocID="{8D92D9D3-15FB-4451-9404-F0DEB1E12160}" presName="accent_7" presStyleCnt="0"/>
      <dgm:spPr/>
    </dgm:pt>
    <dgm:pt modelId="{45B7B148-59F2-4079-98E5-9CB91B42C402}" type="pres">
      <dgm:prSet presAssocID="{8D92D9D3-15FB-4451-9404-F0DEB1E12160}" presName="accentRepeatNode" presStyleLbl="solidFgAcc1" presStyleIdx="6" presStyleCnt="7"/>
      <dgm:spPr/>
    </dgm:pt>
  </dgm:ptLst>
  <dgm:cxnLst>
    <dgm:cxn modelId="{CE96A808-A9B9-4C74-915F-21BF13D7A233}" type="presOf" srcId="{A445FC26-65F1-4D10-BB84-AFF8EFA0CD2F}" destId="{E1A618BF-A79E-4943-9DB6-45734BB8C738}" srcOrd="0" destOrd="0" presId="urn:microsoft.com/office/officeart/2008/layout/VerticalCurvedList"/>
    <dgm:cxn modelId="{1FE80115-86EB-4541-B288-8FB6254CB672}" srcId="{79B641A1-8FCE-4DB5-8854-678060E46D1E}" destId="{67D4C135-BAE3-4BD6-829F-E04B8D9375C6}" srcOrd="2" destOrd="0" parTransId="{09B26B95-E08E-4692-AF16-3B669BD737B0}" sibTransId="{BBF0B9CF-08F6-44B8-BD4D-EB68112DB104}"/>
    <dgm:cxn modelId="{BC67D825-297F-479B-9E05-1D8AFB4656CC}" type="presOf" srcId="{6DDC3687-EE38-4D07-AB39-5EEFB02B5253}" destId="{C7ECC299-1403-4BC3-8303-59E88FFC40DD}" srcOrd="0" destOrd="0" presId="urn:microsoft.com/office/officeart/2008/layout/VerticalCurvedList"/>
    <dgm:cxn modelId="{C2A75962-A63B-4113-AE05-17D2CD8E6FC6}" srcId="{79B641A1-8FCE-4DB5-8854-678060E46D1E}" destId="{949739A0-BDA5-494F-8F6B-64D5379CEECB}" srcOrd="5" destOrd="0" parTransId="{938A2053-CE90-4264-9E22-93003C015526}" sibTransId="{E0AE6251-B4C7-4ADC-834C-9A97D4FDC678}"/>
    <dgm:cxn modelId="{12FC0F69-8C21-454D-873D-B1B11960E169}" srcId="{79B641A1-8FCE-4DB5-8854-678060E46D1E}" destId="{6CA403E0-0D8D-4BE2-B336-EB8D2B722962}" srcOrd="3" destOrd="0" parTransId="{F2C1FC58-06AC-4EFF-8C10-93078671C09B}" sibTransId="{59E7CFC1-B5ED-41FC-BA26-0B2749AD30E4}"/>
    <dgm:cxn modelId="{215F127F-FF8E-45DA-8B57-6F16C9722333}" type="presOf" srcId="{79B641A1-8FCE-4DB5-8854-678060E46D1E}" destId="{A780741F-6978-4CBF-9B02-4524DB492071}" srcOrd="0" destOrd="0" presId="urn:microsoft.com/office/officeart/2008/layout/VerticalCurvedList"/>
    <dgm:cxn modelId="{5123F883-4E1F-483D-8830-748A4771380F}" srcId="{79B641A1-8FCE-4DB5-8854-678060E46D1E}" destId="{8D92D9D3-15FB-4451-9404-F0DEB1E12160}" srcOrd="6" destOrd="0" parTransId="{715BDB77-790A-4030-93B3-17C2663AA5EB}" sibTransId="{272DDCE1-85E3-45B7-ACCC-6C93BC28ABE4}"/>
    <dgm:cxn modelId="{31F16087-7F13-4677-9726-4E7BA0C2408B}" srcId="{79B641A1-8FCE-4DB5-8854-678060E46D1E}" destId="{00D55E86-B0A8-40B0-B1EE-A208A4C2C557}" srcOrd="7" destOrd="0" parTransId="{9CA09229-A20E-47C7-BAB5-7542A0420E84}" sibTransId="{50DBD4F3-53E6-47D3-9748-14B1EA6C6F14}"/>
    <dgm:cxn modelId="{DC62738C-0FDD-414C-B328-4878E1082CE9}" srcId="{79B641A1-8FCE-4DB5-8854-678060E46D1E}" destId="{A445FC26-65F1-4D10-BB84-AFF8EFA0CD2F}" srcOrd="4" destOrd="0" parTransId="{58457F86-B3DA-4F95-9458-BF7CDC5C475C}" sibTransId="{A861D787-301A-40A7-8FB4-8C9C41C9947C}"/>
    <dgm:cxn modelId="{713FABA2-B7DA-4061-AF0C-9E7D1753B4BF}" type="presOf" srcId="{67D4C135-BAE3-4BD6-829F-E04B8D9375C6}" destId="{381FED3E-4030-4659-8F42-9250F20661CE}" srcOrd="0" destOrd="0" presId="urn:microsoft.com/office/officeart/2008/layout/VerticalCurvedList"/>
    <dgm:cxn modelId="{962101B8-6133-4311-A156-9CA3E1352BCB}" type="presOf" srcId="{8D92D9D3-15FB-4451-9404-F0DEB1E12160}" destId="{E4335DC2-8D29-46FF-8DC3-6D6F1AC41721}" srcOrd="0" destOrd="0" presId="urn:microsoft.com/office/officeart/2008/layout/VerticalCurvedList"/>
    <dgm:cxn modelId="{2C5DB6CC-1864-4A88-9284-85B33F9B4FD9}" type="presOf" srcId="{6CA403E0-0D8D-4BE2-B336-EB8D2B722962}" destId="{F494D645-6A6B-4814-8F49-413B14E7B6E1}" srcOrd="0" destOrd="0" presId="urn:microsoft.com/office/officeart/2008/layout/VerticalCurvedList"/>
    <dgm:cxn modelId="{E1D37DD4-307C-47FC-A112-4E7F01D5A1C9}" srcId="{79B641A1-8FCE-4DB5-8854-678060E46D1E}" destId="{BB154C70-4E18-4170-AA05-E8BB21C4659D}" srcOrd="1" destOrd="0" parTransId="{1466081B-F3FB-4AEB-A324-A3758CE6E0DD}" sibTransId="{CBE4E117-DC58-4BA5-A95C-B4EDEFB86117}"/>
    <dgm:cxn modelId="{C4EBDAD5-4AF0-41E8-81F8-47AFE8E967A4}" type="presOf" srcId="{BB154C70-4E18-4170-AA05-E8BB21C4659D}" destId="{766B046F-CBC0-4DAD-ACA3-3CF198317EFA}" srcOrd="0" destOrd="0" presId="urn:microsoft.com/office/officeart/2008/layout/VerticalCurvedList"/>
    <dgm:cxn modelId="{3099E4EE-514C-48AC-89E4-1A912BDB3E15}" type="presOf" srcId="{949739A0-BDA5-494F-8F6B-64D5379CEECB}" destId="{77ED2038-ADCD-4FBE-9B38-52055EFB6372}" srcOrd="0" destOrd="0" presId="urn:microsoft.com/office/officeart/2008/layout/VerticalCurvedList"/>
    <dgm:cxn modelId="{14C2B4F1-0E72-4CF6-80F0-8E967AE5039B}" type="presOf" srcId="{CEC37AC6-F8C0-44B9-A4CD-B9028896C05B}" destId="{3F3267A5-AEB1-40E4-9D84-E0AF5A6798B7}" srcOrd="0" destOrd="0" presId="urn:microsoft.com/office/officeart/2008/layout/VerticalCurvedList"/>
    <dgm:cxn modelId="{1F4F39F8-7D45-4BF4-B2A3-2911FD48DEFF}" srcId="{79B641A1-8FCE-4DB5-8854-678060E46D1E}" destId="{6DDC3687-EE38-4D07-AB39-5EEFB02B5253}" srcOrd="0" destOrd="0" parTransId="{41846254-5E8B-41C7-889A-F457D3FE069D}" sibTransId="{CEC37AC6-F8C0-44B9-A4CD-B9028896C05B}"/>
    <dgm:cxn modelId="{1BA1C2F8-BA95-4C74-AC10-8F6E305A734F}" type="presParOf" srcId="{A780741F-6978-4CBF-9B02-4524DB492071}" destId="{3E8B2097-F19A-4A7E-A35C-D3FC4F278855}" srcOrd="0" destOrd="0" presId="urn:microsoft.com/office/officeart/2008/layout/VerticalCurvedList"/>
    <dgm:cxn modelId="{80B2F371-71EE-48C6-B555-8393C616A7C8}" type="presParOf" srcId="{3E8B2097-F19A-4A7E-A35C-D3FC4F278855}" destId="{409086E6-B69D-4B2C-86CA-75B50A4AF0BB}" srcOrd="0" destOrd="0" presId="urn:microsoft.com/office/officeart/2008/layout/VerticalCurvedList"/>
    <dgm:cxn modelId="{8A793AB4-AAEE-4866-9E14-AC2CE03E13AA}" type="presParOf" srcId="{409086E6-B69D-4B2C-86CA-75B50A4AF0BB}" destId="{2377B325-9016-4BFD-92F3-91E8D6B378F0}" srcOrd="0" destOrd="0" presId="urn:microsoft.com/office/officeart/2008/layout/VerticalCurvedList"/>
    <dgm:cxn modelId="{FAE9ED3F-0B1C-45F1-9E35-F5C7DC772084}" type="presParOf" srcId="{409086E6-B69D-4B2C-86CA-75B50A4AF0BB}" destId="{3F3267A5-AEB1-40E4-9D84-E0AF5A6798B7}" srcOrd="1" destOrd="0" presId="urn:microsoft.com/office/officeart/2008/layout/VerticalCurvedList"/>
    <dgm:cxn modelId="{0BCD26E5-7FC7-4833-BA91-B3FB6B6DA53C}" type="presParOf" srcId="{409086E6-B69D-4B2C-86CA-75B50A4AF0BB}" destId="{CAE44F61-C41A-4445-8867-B8C98B33FC40}" srcOrd="2" destOrd="0" presId="urn:microsoft.com/office/officeart/2008/layout/VerticalCurvedList"/>
    <dgm:cxn modelId="{4BA4D9F3-C640-46C9-8B7A-1CF9C14BFE75}" type="presParOf" srcId="{409086E6-B69D-4B2C-86CA-75B50A4AF0BB}" destId="{E65394DB-0A36-4E85-BAE2-F68E91E9892E}" srcOrd="3" destOrd="0" presId="urn:microsoft.com/office/officeart/2008/layout/VerticalCurvedList"/>
    <dgm:cxn modelId="{C2F48CB6-5C8D-4A78-9358-B719F5A3A2F7}" type="presParOf" srcId="{3E8B2097-F19A-4A7E-A35C-D3FC4F278855}" destId="{C7ECC299-1403-4BC3-8303-59E88FFC40DD}" srcOrd="1" destOrd="0" presId="urn:microsoft.com/office/officeart/2008/layout/VerticalCurvedList"/>
    <dgm:cxn modelId="{15E88A60-ADA6-4A17-9E04-0F0FB9A00A62}" type="presParOf" srcId="{3E8B2097-F19A-4A7E-A35C-D3FC4F278855}" destId="{E92D10A9-0CE3-433F-8369-45135AD45C50}" srcOrd="2" destOrd="0" presId="urn:microsoft.com/office/officeart/2008/layout/VerticalCurvedList"/>
    <dgm:cxn modelId="{C832D854-D5FC-4A55-8C5A-D3ADB729C063}" type="presParOf" srcId="{E92D10A9-0CE3-433F-8369-45135AD45C50}" destId="{7666BD67-61EA-460B-9AD9-4710B12A8873}" srcOrd="0" destOrd="0" presId="urn:microsoft.com/office/officeart/2008/layout/VerticalCurvedList"/>
    <dgm:cxn modelId="{AE0B698F-76A6-4F09-A865-4369C2340A86}" type="presParOf" srcId="{3E8B2097-F19A-4A7E-A35C-D3FC4F278855}" destId="{766B046F-CBC0-4DAD-ACA3-3CF198317EFA}" srcOrd="3" destOrd="0" presId="urn:microsoft.com/office/officeart/2008/layout/VerticalCurvedList"/>
    <dgm:cxn modelId="{2BF6C515-5D76-4C8C-BBE0-95665B65BFC8}" type="presParOf" srcId="{3E8B2097-F19A-4A7E-A35C-D3FC4F278855}" destId="{B26D2820-DDDE-4BC3-BFCF-F338C14FA2DD}" srcOrd="4" destOrd="0" presId="urn:microsoft.com/office/officeart/2008/layout/VerticalCurvedList"/>
    <dgm:cxn modelId="{0220FCB0-5620-4801-81D6-2921CD756096}" type="presParOf" srcId="{B26D2820-DDDE-4BC3-BFCF-F338C14FA2DD}" destId="{D2650BD3-3DB7-4176-A17D-6D7C634395BF}" srcOrd="0" destOrd="0" presId="urn:microsoft.com/office/officeart/2008/layout/VerticalCurvedList"/>
    <dgm:cxn modelId="{DE0A31F3-BFCE-4F1A-B321-4D372937E1DE}" type="presParOf" srcId="{3E8B2097-F19A-4A7E-A35C-D3FC4F278855}" destId="{381FED3E-4030-4659-8F42-9250F20661CE}" srcOrd="5" destOrd="0" presId="urn:microsoft.com/office/officeart/2008/layout/VerticalCurvedList"/>
    <dgm:cxn modelId="{483EE487-7549-4676-8611-AFCAAAC38B0E}" type="presParOf" srcId="{3E8B2097-F19A-4A7E-A35C-D3FC4F278855}" destId="{4E10EA90-14D3-4659-99F6-EB3A768F3AEC}" srcOrd="6" destOrd="0" presId="urn:microsoft.com/office/officeart/2008/layout/VerticalCurvedList"/>
    <dgm:cxn modelId="{671FB3AF-ED24-4238-96CD-DCD7096BCFA7}" type="presParOf" srcId="{4E10EA90-14D3-4659-99F6-EB3A768F3AEC}" destId="{F53F627B-F40D-4A5D-946F-2876247DA91B}" srcOrd="0" destOrd="0" presId="urn:microsoft.com/office/officeart/2008/layout/VerticalCurvedList"/>
    <dgm:cxn modelId="{8E2E9F0C-5CC9-4104-903F-E56BCEE77FB3}" type="presParOf" srcId="{3E8B2097-F19A-4A7E-A35C-D3FC4F278855}" destId="{F494D645-6A6B-4814-8F49-413B14E7B6E1}" srcOrd="7" destOrd="0" presId="urn:microsoft.com/office/officeart/2008/layout/VerticalCurvedList"/>
    <dgm:cxn modelId="{5340D15D-AEF3-4539-8F46-75DB6FA50C55}" type="presParOf" srcId="{3E8B2097-F19A-4A7E-A35C-D3FC4F278855}" destId="{DBA623EC-2637-44B6-97F1-9421520C03FB}" srcOrd="8" destOrd="0" presId="urn:microsoft.com/office/officeart/2008/layout/VerticalCurvedList"/>
    <dgm:cxn modelId="{080AD52A-1A32-4147-BD19-1D9CC075CA91}" type="presParOf" srcId="{DBA623EC-2637-44B6-97F1-9421520C03FB}" destId="{FA1EEED7-41E0-4108-B6D1-B5A93EBD7269}" srcOrd="0" destOrd="0" presId="urn:microsoft.com/office/officeart/2008/layout/VerticalCurvedList"/>
    <dgm:cxn modelId="{734533A1-8B97-407A-B56A-2FDEF3A9DD16}" type="presParOf" srcId="{3E8B2097-F19A-4A7E-A35C-D3FC4F278855}" destId="{E1A618BF-A79E-4943-9DB6-45734BB8C738}" srcOrd="9" destOrd="0" presId="urn:microsoft.com/office/officeart/2008/layout/VerticalCurvedList"/>
    <dgm:cxn modelId="{F09F3543-E938-4E85-B261-3A2837FA4C58}" type="presParOf" srcId="{3E8B2097-F19A-4A7E-A35C-D3FC4F278855}" destId="{CDCE6798-0506-4E2B-8980-6CEE26EA5246}" srcOrd="10" destOrd="0" presId="urn:microsoft.com/office/officeart/2008/layout/VerticalCurvedList"/>
    <dgm:cxn modelId="{8056EC67-1BB2-45AC-80B3-AB5ACDC94688}" type="presParOf" srcId="{CDCE6798-0506-4E2B-8980-6CEE26EA5246}" destId="{A2E863E3-373F-43E7-80E9-0A9EEA840543}" srcOrd="0" destOrd="0" presId="urn:microsoft.com/office/officeart/2008/layout/VerticalCurvedList"/>
    <dgm:cxn modelId="{DF062B20-F5A2-4C09-9941-C0ACDEBCAEEB}" type="presParOf" srcId="{3E8B2097-F19A-4A7E-A35C-D3FC4F278855}" destId="{77ED2038-ADCD-4FBE-9B38-52055EFB6372}" srcOrd="11" destOrd="0" presId="urn:microsoft.com/office/officeart/2008/layout/VerticalCurvedList"/>
    <dgm:cxn modelId="{877707F4-E7FC-471F-8772-04B0D8235FB8}" type="presParOf" srcId="{3E8B2097-F19A-4A7E-A35C-D3FC4F278855}" destId="{631057B8-13FE-4B2F-BA84-D8477CB8C086}" srcOrd="12" destOrd="0" presId="urn:microsoft.com/office/officeart/2008/layout/VerticalCurvedList"/>
    <dgm:cxn modelId="{B8CF433E-066E-4B96-8545-A47D37B28CC3}" type="presParOf" srcId="{631057B8-13FE-4B2F-BA84-D8477CB8C086}" destId="{39D8E0B2-54CD-4FB6-A5E4-8C294476C514}" srcOrd="0" destOrd="0" presId="urn:microsoft.com/office/officeart/2008/layout/VerticalCurvedList"/>
    <dgm:cxn modelId="{75C5C4E7-2C78-4DC5-8C52-68498A6C773B}" type="presParOf" srcId="{3E8B2097-F19A-4A7E-A35C-D3FC4F278855}" destId="{E4335DC2-8D29-46FF-8DC3-6D6F1AC41721}" srcOrd="13" destOrd="0" presId="urn:microsoft.com/office/officeart/2008/layout/VerticalCurvedList"/>
    <dgm:cxn modelId="{B02E6E2C-C821-4BED-A799-D49F9782CD5B}" type="presParOf" srcId="{3E8B2097-F19A-4A7E-A35C-D3FC4F278855}" destId="{E59200D8-FB7D-41F0-AD89-1454BD89C6B0}" srcOrd="14" destOrd="0" presId="urn:microsoft.com/office/officeart/2008/layout/VerticalCurvedList"/>
    <dgm:cxn modelId="{26D87739-989E-4C36-9B16-773EB7A3314C}" type="presParOf" srcId="{E59200D8-FB7D-41F0-AD89-1454BD89C6B0}" destId="{45B7B148-59F2-4079-98E5-9CB91B42C402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880E9B-4276-42AA-A23B-0C4C59E09306}">
      <dsp:nvSpPr>
        <dsp:cNvPr id="0" name=""/>
        <dsp:cNvSpPr/>
      </dsp:nvSpPr>
      <dsp:spPr>
        <a:xfrm rot="16200000">
          <a:off x="1287108" y="-1247360"/>
          <a:ext cx="3429000" cy="5923721"/>
        </a:xfrm>
        <a:prstGeom prst="round1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400" b="1" kern="1200" dirty="0"/>
            <a:t>1. Normaaleista ominaisuuksista tehdään sairauksia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/>
            <a:t>- ylipaino, mielialat, ujous, kaljuuntuminen, rypyt, ikääntyminen, ihokarvat, selluliitti…</a:t>
          </a:r>
        </a:p>
      </dsp:txBody>
      <dsp:txXfrm rot="5400000">
        <a:off x="39748" y="0"/>
        <a:ext cx="5923721" cy="2571750"/>
      </dsp:txXfrm>
    </dsp:sp>
    <dsp:sp modelId="{FA41E462-977D-4A2F-9A80-853DD6433441}">
      <dsp:nvSpPr>
        <dsp:cNvPr id="0" name=""/>
        <dsp:cNvSpPr/>
      </dsp:nvSpPr>
      <dsp:spPr>
        <a:xfrm>
          <a:off x="5923721" y="0"/>
          <a:ext cx="5923721" cy="3429000"/>
        </a:xfrm>
        <a:prstGeom prst="round1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400" b="1" kern="1200" dirty="0"/>
            <a:t>2. Ihmisen biologiasta etsitään poikkeavuuksia ja hoidetaan niitä, keksitään diagnosointikriteereitä, nimetään oireyhtymiä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/>
            <a:t>- amalgaamioireyhtymä, seksuaalinen haluttomuus, erektio-ongelmat, krooninen väsymysoireyhtymä, nukahtamisvaikeudet, miesten vaihdevuodet, </a:t>
          </a:r>
          <a:r>
            <a:rPr lang="fi-FI" sz="2000" kern="1200" dirty="0" err="1"/>
            <a:t>dysthymia</a:t>
          </a:r>
          <a:r>
            <a:rPr lang="fi-FI" sz="2000" kern="1200" dirty="0"/>
            <a:t> (hapannaama), häkkitiikerin oireyhtymä …</a:t>
          </a:r>
        </a:p>
      </dsp:txBody>
      <dsp:txXfrm>
        <a:off x="5923721" y="0"/>
        <a:ext cx="5923721" cy="2571750"/>
      </dsp:txXfrm>
    </dsp:sp>
    <dsp:sp modelId="{5B7DE6A9-E1EE-4ABE-9106-A82CC3748B86}">
      <dsp:nvSpPr>
        <dsp:cNvPr id="0" name=""/>
        <dsp:cNvSpPr/>
      </dsp:nvSpPr>
      <dsp:spPr>
        <a:xfrm rot="10800000">
          <a:off x="0" y="3429000"/>
          <a:ext cx="5923721" cy="3429000"/>
        </a:xfrm>
        <a:prstGeom prst="round1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400" b="1" kern="1200" dirty="0"/>
            <a:t>3. Riskeistä ja geneettisistä taipumuksista tehdään sairauksia, sopimuksenvaraiset viitearvot vyörytetään alemmas, tautien uudelleen määrittely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/>
            <a:t>- verenpaine, kolesteroli, </a:t>
          </a:r>
          <a:r>
            <a:rPr lang="fi-FI" sz="2000" kern="1200" dirty="0" err="1"/>
            <a:t>osteopenia</a:t>
          </a:r>
          <a:r>
            <a:rPr lang="fi-FI" sz="2000" kern="1200" dirty="0"/>
            <a:t>, ADHD, masennus, ”kevyt” </a:t>
          </a:r>
          <a:r>
            <a:rPr lang="fi-FI" sz="2000" kern="1200" dirty="0" err="1"/>
            <a:t>Altzheimer</a:t>
          </a:r>
          <a:r>
            <a:rPr lang="fi-FI" sz="2000" kern="1200" dirty="0"/>
            <a:t>, esidiabetes…</a:t>
          </a:r>
        </a:p>
      </dsp:txBody>
      <dsp:txXfrm rot="10800000">
        <a:off x="0" y="4286249"/>
        <a:ext cx="5923721" cy="2571750"/>
      </dsp:txXfrm>
    </dsp:sp>
    <dsp:sp modelId="{79953462-4923-4F9B-9687-7E9BD5F28D3E}">
      <dsp:nvSpPr>
        <dsp:cNvPr id="0" name=""/>
        <dsp:cNvSpPr/>
      </dsp:nvSpPr>
      <dsp:spPr>
        <a:xfrm rot="5400000">
          <a:off x="7171082" y="2181639"/>
          <a:ext cx="3429000" cy="5923721"/>
        </a:xfrm>
        <a:prstGeom prst="round1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400" b="1" kern="1200" dirty="0"/>
            <a:t>4. Terveyden markkinointi, lääketieteen popularisointi, lääkkeiden mainostaminen , lääkefirmojen toiminta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b="0" kern="1200" dirty="0"/>
            <a:t>- kenelle, kenen etua ajatellen?</a:t>
          </a:r>
        </a:p>
      </dsp:txBody>
      <dsp:txXfrm rot="-5400000">
        <a:off x="5923722" y="4286249"/>
        <a:ext cx="5923721" cy="2571750"/>
      </dsp:txXfrm>
    </dsp:sp>
    <dsp:sp modelId="{DE848559-10EA-48F2-85F6-A232CB939887}">
      <dsp:nvSpPr>
        <dsp:cNvPr id="0" name=""/>
        <dsp:cNvSpPr/>
      </dsp:nvSpPr>
      <dsp:spPr>
        <a:xfrm>
          <a:off x="3803355" y="2652708"/>
          <a:ext cx="4161189" cy="1714500"/>
        </a:xfrm>
        <a:prstGeom prst="roundRect">
          <a:avLst/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200" b="1" kern="1200" dirty="0"/>
            <a:t>Medikalisaatio; lääketieteellistyminen</a:t>
          </a:r>
        </a:p>
      </dsp:txBody>
      <dsp:txXfrm>
        <a:off x="3887050" y="2736403"/>
        <a:ext cx="3993799" cy="154711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3267A5-AEB1-40E4-9D84-E0AF5A6798B7}">
      <dsp:nvSpPr>
        <dsp:cNvPr id="0" name=""/>
        <dsp:cNvSpPr/>
      </dsp:nvSpPr>
      <dsp:spPr>
        <a:xfrm>
          <a:off x="-7747655" y="-1184976"/>
          <a:ext cx="9227952" cy="9227952"/>
        </a:xfrm>
        <a:prstGeom prst="blockArc">
          <a:avLst>
            <a:gd name="adj1" fmla="val 18900000"/>
            <a:gd name="adj2" fmla="val 2700000"/>
            <a:gd name="adj3" fmla="val 234"/>
          </a:avLst>
        </a:pr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ECC299-1403-4BC3-8303-59E88FFC40DD}">
      <dsp:nvSpPr>
        <dsp:cNvPr id="0" name=""/>
        <dsp:cNvSpPr/>
      </dsp:nvSpPr>
      <dsp:spPr>
        <a:xfrm>
          <a:off x="481088" y="311764"/>
          <a:ext cx="11314557" cy="62325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4709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400" b="1" kern="1200" dirty="0"/>
            <a:t>Medikalisaation seurauksia</a:t>
          </a:r>
        </a:p>
      </dsp:txBody>
      <dsp:txXfrm>
        <a:off x="481088" y="311764"/>
        <a:ext cx="11314557" cy="623255"/>
      </dsp:txXfrm>
    </dsp:sp>
    <dsp:sp modelId="{7666BD67-61EA-460B-9AD9-4710B12A8873}">
      <dsp:nvSpPr>
        <dsp:cNvPr id="0" name=""/>
        <dsp:cNvSpPr/>
      </dsp:nvSpPr>
      <dsp:spPr>
        <a:xfrm>
          <a:off x="91554" y="233857"/>
          <a:ext cx="779068" cy="77906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66B046F-CBC0-4DAD-ACA3-3CF198317EFA}">
      <dsp:nvSpPr>
        <dsp:cNvPr id="0" name=""/>
        <dsp:cNvSpPr/>
      </dsp:nvSpPr>
      <dsp:spPr>
        <a:xfrm>
          <a:off x="1045502" y="1139687"/>
          <a:ext cx="10750143" cy="83827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4709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b="1" kern="1200" dirty="0"/>
            <a:t>1. Käsitys terveydestä, sairaudesta ja lääketieteestä vääristyy </a:t>
          </a:r>
          <a:r>
            <a:rPr lang="fi-FI" sz="1800" kern="1200" dirty="0"/>
            <a:t>– unelmoidaan superterveydestä, tyytymättömyys, turhat toiveet, riski- ja tautitietoisuus, stressi ja huolestuminen, terveysintoilu, ”terveysterrorismi” kasvaa</a:t>
          </a:r>
        </a:p>
      </dsp:txBody>
      <dsp:txXfrm>
        <a:off x="1045502" y="1139687"/>
        <a:ext cx="10750143" cy="838271"/>
      </dsp:txXfrm>
    </dsp:sp>
    <dsp:sp modelId="{D2650BD3-3DB7-4176-A17D-6D7C634395BF}">
      <dsp:nvSpPr>
        <dsp:cNvPr id="0" name=""/>
        <dsp:cNvSpPr/>
      </dsp:nvSpPr>
      <dsp:spPr>
        <a:xfrm>
          <a:off x="655967" y="1169289"/>
          <a:ext cx="779068" cy="77906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81FED3E-4030-4659-8F42-9250F20661CE}">
      <dsp:nvSpPr>
        <dsp:cNvPr id="0" name=""/>
        <dsp:cNvSpPr/>
      </dsp:nvSpPr>
      <dsp:spPr>
        <a:xfrm>
          <a:off x="1354797" y="2181941"/>
          <a:ext cx="10440847" cy="62325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4709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b="1" kern="1200" dirty="0"/>
            <a:t>2. ”Sairastavuus” lisääntyy </a:t>
          </a:r>
          <a:r>
            <a:rPr lang="fi-FI" sz="1800" kern="1200" dirty="0"/>
            <a:t>– vaikka väestön terveydentila ei muutu, hoidetaan ”terveitä” </a:t>
          </a:r>
        </a:p>
      </dsp:txBody>
      <dsp:txXfrm>
        <a:off x="1354797" y="2181941"/>
        <a:ext cx="10440847" cy="623255"/>
      </dsp:txXfrm>
    </dsp:sp>
    <dsp:sp modelId="{F53F627B-F40D-4A5D-946F-2876247DA91B}">
      <dsp:nvSpPr>
        <dsp:cNvPr id="0" name=""/>
        <dsp:cNvSpPr/>
      </dsp:nvSpPr>
      <dsp:spPr>
        <a:xfrm>
          <a:off x="965263" y="2104034"/>
          <a:ext cx="779068" cy="77906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494D645-6A6B-4814-8F49-413B14E7B6E1}">
      <dsp:nvSpPr>
        <dsp:cNvPr id="0" name=""/>
        <dsp:cNvSpPr/>
      </dsp:nvSpPr>
      <dsp:spPr>
        <a:xfrm>
          <a:off x="1453553" y="3117372"/>
          <a:ext cx="10342092" cy="62325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4709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b="1" kern="1200" dirty="0"/>
            <a:t>3. Terveydenhuollon toimien vaikuttavuus heikkenee </a:t>
          </a:r>
          <a:r>
            <a:rPr lang="fi-FI" sz="1800" kern="1200" dirty="0"/>
            <a:t>– käytetään lääkintää ongelmiin, joita ei sillä ratkaista, hoidon sivuvaikutukset lisääntyvät</a:t>
          </a:r>
        </a:p>
      </dsp:txBody>
      <dsp:txXfrm>
        <a:off x="1453553" y="3117372"/>
        <a:ext cx="10342092" cy="623255"/>
      </dsp:txXfrm>
    </dsp:sp>
    <dsp:sp modelId="{FA1EEED7-41E0-4108-B6D1-B5A93EBD7269}">
      <dsp:nvSpPr>
        <dsp:cNvPr id="0" name=""/>
        <dsp:cNvSpPr/>
      </dsp:nvSpPr>
      <dsp:spPr>
        <a:xfrm>
          <a:off x="1064018" y="3039465"/>
          <a:ext cx="779068" cy="77906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A618BF-A79E-4943-9DB6-45734BB8C738}">
      <dsp:nvSpPr>
        <dsp:cNvPr id="0" name=""/>
        <dsp:cNvSpPr/>
      </dsp:nvSpPr>
      <dsp:spPr>
        <a:xfrm>
          <a:off x="1354797" y="4052803"/>
          <a:ext cx="10440847" cy="62325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4709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b="1" kern="1200" dirty="0"/>
            <a:t>4. Terveydenhuollon kustannukset kasvavat</a:t>
          </a:r>
          <a:r>
            <a:rPr lang="fi-FI" sz="1800" kern="1200" dirty="0"/>
            <a:t>– ilman hyötyjä, asiakasvirta kasvaa, lääkäreiden työpanosta turhaan, priorisoinnin tarve kasvaa</a:t>
          </a:r>
        </a:p>
      </dsp:txBody>
      <dsp:txXfrm>
        <a:off x="1354797" y="4052803"/>
        <a:ext cx="10440847" cy="623255"/>
      </dsp:txXfrm>
    </dsp:sp>
    <dsp:sp modelId="{A2E863E3-373F-43E7-80E9-0A9EEA840543}">
      <dsp:nvSpPr>
        <dsp:cNvPr id="0" name=""/>
        <dsp:cNvSpPr/>
      </dsp:nvSpPr>
      <dsp:spPr>
        <a:xfrm>
          <a:off x="965263" y="3974896"/>
          <a:ext cx="779068" cy="77906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7ED2038-ADCD-4FBE-9B38-52055EFB6372}">
      <dsp:nvSpPr>
        <dsp:cNvPr id="0" name=""/>
        <dsp:cNvSpPr/>
      </dsp:nvSpPr>
      <dsp:spPr>
        <a:xfrm>
          <a:off x="1045502" y="4987549"/>
          <a:ext cx="10750143" cy="62325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4709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b="1" kern="1200" dirty="0"/>
            <a:t>5. Asiantuntijavalta lisääntyy ja teknologia tekee mahdottomasta mahdollista </a:t>
          </a:r>
          <a:r>
            <a:rPr lang="fi-FI" sz="1800" kern="1200" dirty="0"/>
            <a:t>– vastuunotto heikkenee, geenien manipulointi, kloonaus, design-vauvat, life-</a:t>
          </a:r>
          <a:r>
            <a:rPr lang="fi-FI" sz="1800" kern="1200" dirty="0" err="1"/>
            <a:t>style</a:t>
          </a:r>
          <a:r>
            <a:rPr lang="fi-FI" sz="1800" kern="1200" dirty="0"/>
            <a:t>-kirurgia, </a:t>
          </a:r>
          <a:r>
            <a:rPr lang="fi-FI" sz="1800" kern="1200" dirty="0" err="1"/>
            <a:t>healthismi</a:t>
          </a:r>
          <a:r>
            <a:rPr lang="fi-FI" sz="1800" kern="1200" dirty="0"/>
            <a:t> (vrt. uskonto) </a:t>
          </a:r>
        </a:p>
      </dsp:txBody>
      <dsp:txXfrm>
        <a:off x="1045502" y="4987549"/>
        <a:ext cx="10750143" cy="623255"/>
      </dsp:txXfrm>
    </dsp:sp>
    <dsp:sp modelId="{39D8E0B2-54CD-4FB6-A5E4-8C294476C514}">
      <dsp:nvSpPr>
        <dsp:cNvPr id="0" name=""/>
        <dsp:cNvSpPr/>
      </dsp:nvSpPr>
      <dsp:spPr>
        <a:xfrm>
          <a:off x="655967" y="4909642"/>
          <a:ext cx="779068" cy="77906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4335DC2-8D29-46FF-8DC3-6D6F1AC41721}">
      <dsp:nvSpPr>
        <dsp:cNvPr id="0" name=""/>
        <dsp:cNvSpPr/>
      </dsp:nvSpPr>
      <dsp:spPr>
        <a:xfrm>
          <a:off x="441374" y="5896473"/>
          <a:ext cx="11314557" cy="62325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4709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b="1" kern="1200" dirty="0"/>
            <a:t>6. Toisaalta myös uusia keinoja itsehoitoon </a:t>
          </a:r>
          <a:r>
            <a:rPr lang="fi-FI" sz="1800" kern="1200" dirty="0"/>
            <a:t>– terveys on kauppatavaraa, potilas on oikeuksistaan kiinni pitävä, terveyshyödykkeitä kuluttava asiakas</a:t>
          </a:r>
        </a:p>
      </dsp:txBody>
      <dsp:txXfrm>
        <a:off x="441374" y="5896473"/>
        <a:ext cx="11314557" cy="623255"/>
      </dsp:txXfrm>
    </dsp:sp>
    <dsp:sp modelId="{45B7B148-59F2-4079-98E5-9CB91B42C402}">
      <dsp:nvSpPr>
        <dsp:cNvPr id="0" name=""/>
        <dsp:cNvSpPr/>
      </dsp:nvSpPr>
      <dsp:spPr>
        <a:xfrm>
          <a:off x="91554" y="5845073"/>
          <a:ext cx="779068" cy="77906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8DA5AAE-CFDD-4221-B8F2-36627B49CF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C5569F7-0736-4E6E-869B-4C78A1F6FA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CD4A33D-5994-4421-9E9E-5381A226A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A6A56-362E-4A55-AD25-7FAC0ABB13E3}" type="datetimeFigureOut">
              <a:rPr lang="fi-FI" smtClean="0"/>
              <a:t>4.2.2018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93B35B6-EBCE-4E1A-A6DC-92C6510162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DA706E8-C332-4FD5-975E-06BCF0140B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FFDED-A8ED-43AB-BFA9-730396E0EC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7769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DB3C6D-C9D7-448C-8D56-5700FFFAC1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0B75E9B4-DCD4-477B-83CD-24B8F0D1CE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9C7FF85-BE41-4D7D-933D-B181BA8BAA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A6A56-362E-4A55-AD25-7FAC0ABB13E3}" type="datetimeFigureOut">
              <a:rPr lang="fi-FI" smtClean="0"/>
              <a:t>4.2.2018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00C786A-EFDD-49F8-BA12-E84C8D02A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4849DED-89F8-4E36-BA41-F44A8D5642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FFDED-A8ED-43AB-BFA9-730396E0EC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59993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1AC85316-3297-4618-B7A8-BD686B6890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D359D828-AEE6-46C9-8C8D-C494D69270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B19FD42-E719-4CAD-A76F-76FB15275A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A6A56-362E-4A55-AD25-7FAC0ABB13E3}" type="datetimeFigureOut">
              <a:rPr lang="fi-FI" smtClean="0"/>
              <a:t>4.2.2018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4291CFC-82CA-45F0-A806-66E8BD01E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E12B24B-ED32-4A00-A165-579CA5798D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FFDED-A8ED-43AB-BFA9-730396E0EC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89225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C0A9B3B-EF50-4F23-882D-989C984A78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0CE86FB-3DC8-42D6-B3C5-09E7D712CD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EBAED56-6904-4A55-B7E2-53C63B190A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A6A56-362E-4A55-AD25-7FAC0ABB13E3}" type="datetimeFigureOut">
              <a:rPr lang="fi-FI" smtClean="0"/>
              <a:t>4.2.2018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AF3644C-ED28-4298-9889-509E6D3060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84A5AAF-A930-4610-9F4D-DB0930B9B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FFDED-A8ED-43AB-BFA9-730396E0EC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88067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23EE6B6-AE48-4061-ACC6-11458EBCF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0F6EE83-FFD5-40CC-9C3E-2D1569E8E1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6473A69-49FF-4647-8EA2-E87A2EC56A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A6A56-362E-4A55-AD25-7FAC0ABB13E3}" type="datetimeFigureOut">
              <a:rPr lang="fi-FI" smtClean="0"/>
              <a:t>4.2.2018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B39E907-DAA6-435F-AE8F-336E4B9C3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6EFBF62-7B3E-456E-8999-165C0CD077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FFDED-A8ED-43AB-BFA9-730396E0EC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0393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9EA9F99-9919-465F-B6D2-24473B055A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DAD488B-DA1C-4F91-9E7B-E0D38D71D9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1732E52A-BE06-4614-8346-94933B26BC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CB60438-F859-4C17-9CAD-592064F4EF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A6A56-362E-4A55-AD25-7FAC0ABB13E3}" type="datetimeFigureOut">
              <a:rPr lang="fi-FI" smtClean="0"/>
              <a:t>4.2.2018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12AFBB4-7176-42C0-B860-A166A98B1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D669346-8789-4C70-9CDE-34E2FC3E94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FFDED-A8ED-43AB-BFA9-730396E0EC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68191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778C01A-8936-4262-B05A-E3CC33EA3F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D909D7E-77DF-4BFF-9C60-DA3D29DAAD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8744669B-85A5-4028-813C-2B942F7CD6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95B69EC4-7211-47CF-9FCA-A52CE2D261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E0F832E9-0B9D-403A-9593-45B1DB97B9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BE1BA203-12FA-4F3A-8CA4-3A80DEE2EF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A6A56-362E-4A55-AD25-7FAC0ABB13E3}" type="datetimeFigureOut">
              <a:rPr lang="fi-FI" smtClean="0"/>
              <a:t>4.2.2018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1612E7F4-4B63-4B58-A630-69E8E0CF3F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C2B8F685-4344-4A72-9750-A99EE58C7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FFDED-A8ED-43AB-BFA9-730396E0EC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17233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2609250-F9D9-45AD-8B7E-A08CECFD86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57C28FC7-8D57-41DF-9B33-B3BD5A617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A6A56-362E-4A55-AD25-7FAC0ABB13E3}" type="datetimeFigureOut">
              <a:rPr lang="fi-FI" smtClean="0"/>
              <a:t>4.2.2018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B4BE911-E891-4972-B338-16D1C2408C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704E0E4F-7136-467B-BEE6-862E25ADE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FFDED-A8ED-43AB-BFA9-730396E0EC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74048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5F8B9C77-AB65-4535-BDBF-362F8E5A0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A6A56-362E-4A55-AD25-7FAC0ABB13E3}" type="datetimeFigureOut">
              <a:rPr lang="fi-FI" smtClean="0"/>
              <a:t>4.2.2018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CCD221A6-1307-4786-8D8D-EB00CEEDBE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5AB2F1BD-73BA-4B54-80FA-0CC3547156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FFDED-A8ED-43AB-BFA9-730396E0EC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4099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FBCA7CB-D95F-403E-9F87-754635763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E96CF19-45EC-40D0-BF55-D6843447EA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AF5071C-F2BA-4EF5-8542-E5BC647365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6F4A686-4FA7-45EC-8501-2EC4082F6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A6A56-362E-4A55-AD25-7FAC0ABB13E3}" type="datetimeFigureOut">
              <a:rPr lang="fi-FI" smtClean="0"/>
              <a:t>4.2.2018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DE02244-4116-45AB-89E6-924BBCA7CE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686B3F7-FEE6-411D-A93E-50E90D657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FFDED-A8ED-43AB-BFA9-730396E0EC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95347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277792D-D2BA-4E34-A4EB-A3F7C06590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88E16E3F-3899-44FE-A83B-EB570D29EFE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2777DEA4-B5C5-4AF9-B2FB-D1E89C2D71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E9CF6CF-35B2-42D9-9F4F-54F49772F5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A6A56-362E-4A55-AD25-7FAC0ABB13E3}" type="datetimeFigureOut">
              <a:rPr lang="fi-FI" smtClean="0"/>
              <a:t>4.2.2018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800236E-7578-4F01-A8E5-134627175E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73D933D-287F-440F-AF0C-437E6BB65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FFDED-A8ED-43AB-BFA9-730396E0EC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40541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10BA881A-29B4-46E4-8F82-5E8CA3C69F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0665F16-E4DA-4CB8-A489-18EAD45F57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E2D0191-B50E-4F2D-BFB0-A6CC5A7B28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CA6A56-362E-4A55-AD25-7FAC0ABB13E3}" type="datetimeFigureOut">
              <a:rPr lang="fi-FI" smtClean="0"/>
              <a:t>4.2.2018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A8822DE-2703-448E-90BC-5EF4439BEC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7A50EC2-D0B8-45D8-A2EF-64A840E118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FFFDED-A8ED-43AB-BFA9-730396E0EC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96878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>
            <a:extLst>
              <a:ext uri="{FF2B5EF4-FFF2-40B4-BE49-F238E27FC236}">
                <a16:creationId xmlns:a16="http://schemas.microsoft.com/office/drawing/2014/main" id="{7A8808FC-B92C-4405-97F9-6AF5AD76A9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7361695" cy="6908668"/>
          </a:xfrm>
          <a:prstGeom prst="rect">
            <a:avLst/>
          </a:prstGeom>
        </p:spPr>
      </p:pic>
      <p:sp>
        <p:nvSpPr>
          <p:cNvPr id="3" name="Tekstiruutu 2">
            <a:extLst>
              <a:ext uri="{FF2B5EF4-FFF2-40B4-BE49-F238E27FC236}">
                <a16:creationId xmlns:a16="http://schemas.microsoft.com/office/drawing/2014/main" id="{44CA2B8C-5ED1-4A1A-A1EC-3B207666FD4E}"/>
              </a:ext>
            </a:extLst>
          </p:cNvPr>
          <p:cNvSpPr txBox="1"/>
          <p:nvPr/>
        </p:nvSpPr>
        <p:spPr>
          <a:xfrm>
            <a:off x="7540487" y="315013"/>
            <a:ext cx="4651512" cy="6278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600" b="1" dirty="0"/>
              <a:t>Medikalisaatio </a:t>
            </a:r>
          </a:p>
          <a:p>
            <a:r>
              <a:rPr lang="fi-FI" sz="3600" b="1" dirty="0"/>
              <a:t>- terveyteen sairastuminen, aikamme sairaus</a:t>
            </a:r>
          </a:p>
          <a:p>
            <a:endParaRPr lang="fi-FI" dirty="0"/>
          </a:p>
          <a:p>
            <a:r>
              <a:rPr lang="fi-FI" sz="2000" i="1" dirty="0"/>
              <a:t>”Elämä on kuolemaan johtava sairaus, joka tarttuu yhdynnässä”</a:t>
            </a:r>
          </a:p>
          <a:p>
            <a:endParaRPr lang="fi-FI" sz="2000" i="1" dirty="0"/>
          </a:p>
          <a:p>
            <a:r>
              <a:rPr lang="fi-FI" sz="2000" i="1" dirty="0"/>
              <a:t>”Terve on vain sellainen ihminen, jota ei ole tarpeeksi tutkittu”</a:t>
            </a:r>
          </a:p>
          <a:p>
            <a:endParaRPr lang="fi-FI" sz="2000" i="1" dirty="0"/>
          </a:p>
          <a:p>
            <a:r>
              <a:rPr lang="fi-FI" sz="2000" i="1" dirty="0"/>
              <a:t>”Jokainen kuuluu johonkin riskiryhmään”</a:t>
            </a:r>
          </a:p>
          <a:p>
            <a:endParaRPr lang="fi-FI" sz="2000" i="1" dirty="0"/>
          </a:p>
          <a:p>
            <a:r>
              <a:rPr lang="fi-FI" sz="2000" i="1" dirty="0"/>
              <a:t>” Hoidamme yhä kalliimmalla, yhä terveempiä, yhä tyytymättömämpiä ja terveydestään yhä huolestuneempia potilaskuluttajia”</a:t>
            </a:r>
          </a:p>
        </p:txBody>
      </p:sp>
    </p:spTree>
    <p:extLst>
      <p:ext uri="{BB962C8B-B14F-4D97-AF65-F5344CB8AC3E}">
        <p14:creationId xmlns:p14="http://schemas.microsoft.com/office/powerpoint/2010/main" val="603857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0836779-7497-4F6D-ABEC-A5F3DBD0250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5FFB629-DF53-49EE-8915-94D27789C13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  <p:graphicFrame>
        <p:nvGraphicFramePr>
          <p:cNvPr id="4" name="Kaaviokuva 3">
            <a:extLst>
              <a:ext uri="{FF2B5EF4-FFF2-40B4-BE49-F238E27FC236}">
                <a16:creationId xmlns:a16="http://schemas.microsoft.com/office/drawing/2014/main" id="{EC0F9E13-5CD8-4E89-A32A-DBDD9298B97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63208374"/>
              </p:ext>
            </p:extLst>
          </p:nvPr>
        </p:nvGraphicFramePr>
        <p:xfrm>
          <a:off x="212034" y="0"/>
          <a:ext cx="11847443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471748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Kaaviokuva 1">
            <a:extLst>
              <a:ext uri="{FF2B5EF4-FFF2-40B4-BE49-F238E27FC236}">
                <a16:creationId xmlns:a16="http://schemas.microsoft.com/office/drawing/2014/main" id="{7D7F81DF-E0E7-4187-ACA5-9C00A45E709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77143108"/>
              </p:ext>
            </p:extLst>
          </p:nvPr>
        </p:nvGraphicFramePr>
        <p:xfrm>
          <a:off x="212035" y="0"/>
          <a:ext cx="118872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581423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>
            <a:extLst>
              <a:ext uri="{FF2B5EF4-FFF2-40B4-BE49-F238E27FC236}">
                <a16:creationId xmlns:a16="http://schemas.microsoft.com/office/drawing/2014/main" id="{A2C7DAD5-E745-4D69-BF37-3260992AA3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123196" cy="6858000"/>
          </a:xfrm>
          <a:prstGeom prst="rect">
            <a:avLst/>
          </a:prstGeom>
        </p:spPr>
      </p:pic>
      <p:sp>
        <p:nvSpPr>
          <p:cNvPr id="3" name="Tekstiruutu 2">
            <a:extLst>
              <a:ext uri="{FF2B5EF4-FFF2-40B4-BE49-F238E27FC236}">
                <a16:creationId xmlns:a16="http://schemas.microsoft.com/office/drawing/2014/main" id="{24AB11D1-DFD3-49FF-AE6D-6CD874C45CD4}"/>
              </a:ext>
            </a:extLst>
          </p:cNvPr>
          <p:cNvSpPr txBox="1"/>
          <p:nvPr/>
        </p:nvSpPr>
        <p:spPr>
          <a:xfrm>
            <a:off x="7123196" y="1"/>
            <a:ext cx="5068803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b="1" dirty="0"/>
              <a:t>Kun lääketeollisuuden rooli kasvaa…</a:t>
            </a:r>
          </a:p>
          <a:p>
            <a:endParaRPr lang="fi-FI" sz="2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b="1" dirty="0"/>
              <a:t>Mainontaa myös terveille </a:t>
            </a:r>
          </a:p>
          <a:p>
            <a:endParaRPr lang="fi-FI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b="1" dirty="0"/>
              <a:t>Mainonnan epäeettisyys </a:t>
            </a:r>
            <a:r>
              <a:rPr lang="fi-FI" dirty="0"/>
              <a:t>– mielikuvat, julkkikset, sairaudentiedostamiskampanjat, testit antavat oireisen leiman, lapset markkinoiden kohteena, esim. </a:t>
            </a:r>
            <a:r>
              <a:rPr lang="fi-FI" dirty="0" err="1"/>
              <a:t>Buranaelefantti</a:t>
            </a:r>
            <a:r>
              <a:rPr lang="fi-FI" dirty="0"/>
              <a:t>, Kuivuus.fi, Erektiovarmuus.fi-sivustot…</a:t>
            </a:r>
          </a:p>
          <a:p>
            <a:endParaRPr lang="fi-FI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b="1" dirty="0"/>
              <a:t>Bisnes, markkinointi ja myynti &gt; &lt; Tutkimus</a:t>
            </a:r>
            <a:r>
              <a:rPr lang="fi-FI" dirty="0"/>
              <a:t>:</a:t>
            </a:r>
          </a:p>
          <a:p>
            <a:pPr marL="285750" indent="-285750">
              <a:buFontTx/>
              <a:buChar char="-"/>
            </a:pPr>
            <a:r>
              <a:rPr lang="fi-FI" dirty="0"/>
              <a:t>Elintapalääkkeiden kehittely, koska niillä on markkinarako</a:t>
            </a:r>
          </a:p>
          <a:p>
            <a:pPr marL="285750" indent="-285750">
              <a:buFontTx/>
              <a:buChar char="-"/>
            </a:pPr>
            <a:r>
              <a:rPr lang="fi-FI" dirty="0"/>
              <a:t>Lääkefirmojen kustantamat luennot lisääntyvät</a:t>
            </a:r>
          </a:p>
          <a:p>
            <a:pPr marL="285750" indent="-285750">
              <a:buFontTx/>
              <a:buChar char="-"/>
            </a:pPr>
            <a:r>
              <a:rPr lang="fi-FI" dirty="0"/>
              <a:t>Uusi ammattikunta on firmat, jotka järjestävät lääkäreiden ja lääketehtaiden tapaamisia</a:t>
            </a:r>
          </a:p>
          <a:p>
            <a:endParaRPr lang="fi-FI" dirty="0"/>
          </a:p>
          <a:p>
            <a:r>
              <a:rPr lang="fi-FI" dirty="0"/>
              <a:t>Vastavoimana </a:t>
            </a:r>
            <a:r>
              <a:rPr lang="fi-FI" b="1" dirty="0"/>
              <a:t>PARAMEDIKALISAATIO;</a:t>
            </a:r>
            <a:r>
              <a:rPr lang="fi-FI" dirty="0"/>
              <a:t> voimakas kritiikki lääkäreitä, lääketiedettä ja terveydenhuoltoa vastaan, asiantuntija- ja teknologiavastaisuus </a:t>
            </a:r>
            <a:r>
              <a:rPr lang="fi-FI" dirty="0">
                <a:sym typeface="Wingdings" panose="05000000000000000000" pitchFamily="2" charset="2"/>
              </a:rPr>
              <a:t> uskomus- ja vaihtoehtohoidot, maagisuus, mystiikka, puoskarointi lisääntyvät???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133899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406</Words>
  <Application>Microsoft Office PowerPoint</Application>
  <PresentationFormat>Laajakuva</PresentationFormat>
  <Paragraphs>38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Wingdings</vt:lpstr>
      <vt:lpstr>Office-teema</vt:lpstr>
      <vt:lpstr>PowerPoint-esitys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Sannaleena Sirola</dc:creator>
  <cp:lastModifiedBy>Sannaleena Sirola</cp:lastModifiedBy>
  <cp:revision>10</cp:revision>
  <cp:lastPrinted>2018-02-04T08:57:14Z</cp:lastPrinted>
  <dcterms:created xsi:type="dcterms:W3CDTF">2018-02-04T08:56:28Z</dcterms:created>
  <dcterms:modified xsi:type="dcterms:W3CDTF">2018-02-04T10:18:24Z</dcterms:modified>
</cp:coreProperties>
</file>