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u Minkkinen" initials="SM" lastIdx="1" clrIdx="0">
    <p:extLst>
      <p:ext uri="{19B8F6BF-5375-455C-9EA6-DF929625EA0E}">
        <p15:presenceInfo xmlns:p15="http://schemas.microsoft.com/office/powerpoint/2012/main" userId="809aea95450261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DD2FA8-CA5C-4403-AC42-D61E139FC712}" v="2" dt="2019-09-17T16:50:39.319"/>
    <p1510:client id="{9F7C13C6-905A-4F2C-B4BA-33F855629048}" v="50" dt="2019-09-16T20:19:32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tu Minkkinen" userId="809aea9545026165" providerId="LiveId" clId="{64DD2FA8-CA5C-4403-AC42-D61E139FC712}"/>
    <pc:docChg chg="modSld">
      <pc:chgData name="Satu Minkkinen" userId="809aea9545026165" providerId="LiveId" clId="{64DD2FA8-CA5C-4403-AC42-D61E139FC712}" dt="2019-09-17T16:50:44.882" v="3" actId="20577"/>
      <pc:docMkLst>
        <pc:docMk/>
      </pc:docMkLst>
      <pc:sldChg chg="modSp">
        <pc:chgData name="Satu Minkkinen" userId="809aea9545026165" providerId="LiveId" clId="{64DD2FA8-CA5C-4403-AC42-D61E139FC712}" dt="2019-09-17T16:50:17.245" v="0" actId="207"/>
        <pc:sldMkLst>
          <pc:docMk/>
          <pc:sldMk cId="1270749236" sldId="257"/>
        </pc:sldMkLst>
        <pc:spChg chg="mod">
          <ac:chgData name="Satu Minkkinen" userId="809aea9545026165" providerId="LiveId" clId="{64DD2FA8-CA5C-4403-AC42-D61E139FC712}" dt="2019-09-17T16:50:17.245" v="0" actId="207"/>
          <ac:spMkLst>
            <pc:docMk/>
            <pc:sldMk cId="1270749236" sldId="257"/>
            <ac:spMk id="3" creationId="{65B2CAD1-45BC-4E60-A88C-C4D4ED0E3307}"/>
          </ac:spMkLst>
        </pc:spChg>
      </pc:sldChg>
      <pc:sldChg chg="modSp">
        <pc:chgData name="Satu Minkkinen" userId="809aea9545026165" providerId="LiveId" clId="{64DD2FA8-CA5C-4403-AC42-D61E139FC712}" dt="2019-09-17T16:50:44.882" v="3" actId="20577"/>
        <pc:sldMkLst>
          <pc:docMk/>
          <pc:sldMk cId="479971225" sldId="261"/>
        </pc:sldMkLst>
        <pc:spChg chg="mod">
          <ac:chgData name="Satu Minkkinen" userId="809aea9545026165" providerId="LiveId" clId="{64DD2FA8-CA5C-4403-AC42-D61E139FC712}" dt="2019-09-17T16:50:44.882" v="3" actId="20577"/>
          <ac:spMkLst>
            <pc:docMk/>
            <pc:sldMk cId="479971225" sldId="261"/>
            <ac:spMk id="4" creationId="{B4550B06-08C9-4667-B1F5-B02472B9A5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281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2609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096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87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053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052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860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80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279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00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59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18.9.2019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464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spoonflower.com/?s=Pillow+tutoria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9A6F2-5F39-49C8-952C-F46A784673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Perustietoa ennen kangaskuosin suunnittelua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ADF0284-AD25-4813-8F77-D839DE6918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02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3716BA48-427C-4732-ACDC-422CDE1CC284}"/>
              </a:ext>
            </a:extLst>
          </p:cNvPr>
          <p:cNvSpPr txBox="1"/>
          <p:nvPr/>
        </p:nvSpPr>
        <p:spPr>
          <a:xfrm>
            <a:off x="609600" y="428178"/>
            <a:ext cx="813886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Kuva tulostetaan kankaalle, kyseessä ei siis ole värjääminen tai painaminen.</a:t>
            </a:r>
          </a:p>
          <a:p>
            <a:endParaRPr lang="fi-FI" sz="2400" dirty="0"/>
          </a:p>
          <a:p>
            <a:r>
              <a:rPr lang="fi-FI" sz="2400" dirty="0"/>
              <a:t>Värien kestoon vaikuttaa mm. kangasmateriaali ja käytetyt väriaineet.</a:t>
            </a:r>
          </a:p>
          <a:p>
            <a:endParaRPr lang="fi-FI" sz="2400" dirty="0"/>
          </a:p>
          <a:p>
            <a:r>
              <a:rPr lang="fi-FI" sz="2400" dirty="0"/>
              <a:t>Värit sulautuvat kankaissa, joten käytä voimakasta kontrastia värien erottamiseksi, vaaleat ohuet viivat sulautuvat tummaan, joten käytä paksumpia viivoja.</a:t>
            </a:r>
          </a:p>
          <a:p>
            <a:endParaRPr lang="fi-FI" sz="2400" dirty="0"/>
          </a:p>
          <a:p>
            <a:r>
              <a:rPr lang="fi-FI" sz="2400" dirty="0"/>
              <a:t>Valkoinen väri voi värjääntyä viereisestä väristä. </a:t>
            </a:r>
          </a:p>
          <a:p>
            <a:endParaRPr lang="fi-FI" sz="2400" dirty="0"/>
          </a:p>
          <a:p>
            <a:r>
              <a:rPr lang="fi-FI" sz="2400" dirty="0"/>
              <a:t>Isot samanväriset alueet eivät välttämättä ole tasavärisiä, riippuen siitä, kuinka paljon kangas imee väriä.</a:t>
            </a:r>
          </a:p>
          <a:p>
            <a:endParaRPr lang="fi-FI" sz="2400" dirty="0"/>
          </a:p>
          <a:p>
            <a:r>
              <a:rPr lang="fi-FI" sz="2400" dirty="0">
                <a:solidFill>
                  <a:srgbClr val="FF0000"/>
                </a:solidFill>
              </a:rPr>
              <a:t>Heljä näyttää näistä muutamia esimerkkejä.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03013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A96C53-93B7-4AAE-806C-C6FC91BD0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Tallentaminen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A34697-ACE4-4C2A-AF1A-B2E776BA0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>
                <a:solidFill>
                  <a:schemeClr val="tx1"/>
                </a:solidFill>
              </a:rPr>
              <a:t>Työskentelyvaiheessa käytetään kuvankäsittelyohjelman omaa tallennusmuotoa, </a:t>
            </a:r>
            <a:r>
              <a:rPr lang="fi-FI" sz="2400" dirty="0" err="1">
                <a:solidFill>
                  <a:schemeClr val="tx1"/>
                </a:solidFill>
              </a:rPr>
              <a:t>Gimpissä</a:t>
            </a:r>
            <a:r>
              <a:rPr lang="fi-FI" sz="2400" dirty="0">
                <a:solidFill>
                  <a:schemeClr val="tx1"/>
                </a:solidFill>
              </a:rPr>
              <a:t> .</a:t>
            </a:r>
            <a:r>
              <a:rPr lang="fi-FI" sz="2400" dirty="0" err="1">
                <a:solidFill>
                  <a:schemeClr val="tx1"/>
                </a:solidFill>
              </a:rPr>
              <a:t>xcf</a:t>
            </a:r>
            <a:r>
              <a:rPr lang="fi-FI" sz="2400" dirty="0">
                <a:solidFill>
                  <a:schemeClr val="tx1"/>
                </a:solidFill>
              </a:rPr>
              <a:t>. Näin kuvassa säilyvät tasot ja sitä on tarvittaessa helppo muuttaa jälkikäteen.</a:t>
            </a:r>
          </a:p>
          <a:p>
            <a:r>
              <a:rPr lang="fi-FI" sz="2400" dirty="0">
                <a:solidFill>
                  <a:schemeClr val="tx1"/>
                </a:solidFill>
              </a:rPr>
              <a:t>Kun kuva saadaan täysin valmiiksi, säilytetään .</a:t>
            </a:r>
            <a:r>
              <a:rPr lang="fi-FI" sz="2400" dirty="0" err="1">
                <a:solidFill>
                  <a:schemeClr val="tx1"/>
                </a:solidFill>
              </a:rPr>
              <a:t>xcf</a:t>
            </a:r>
            <a:r>
              <a:rPr lang="fi-FI" sz="2400" dirty="0">
                <a:solidFill>
                  <a:schemeClr val="tx1"/>
                </a:solidFill>
              </a:rPr>
              <a:t> tallennus ja kuva </a:t>
            </a:r>
            <a:r>
              <a:rPr lang="fi-FI" sz="2400" b="1" dirty="0">
                <a:solidFill>
                  <a:schemeClr val="tx1"/>
                </a:solidFill>
              </a:rPr>
              <a:t>viedään</a:t>
            </a:r>
            <a:r>
              <a:rPr lang="fi-FI" sz="2400" dirty="0">
                <a:solidFill>
                  <a:schemeClr val="tx1"/>
                </a:solidFill>
              </a:rPr>
              <a:t> varsinaiseen lopulliseen tallennusmuotoon.</a:t>
            </a:r>
          </a:p>
          <a:p>
            <a:r>
              <a:rPr lang="fi-FI" sz="2400" dirty="0" err="1">
                <a:solidFill>
                  <a:schemeClr val="tx1"/>
                </a:solidFill>
              </a:rPr>
              <a:t>Digitulostuspalveluyritys</a:t>
            </a:r>
            <a:r>
              <a:rPr lang="fi-FI" sz="2400" dirty="0">
                <a:solidFill>
                  <a:schemeClr val="tx1"/>
                </a:solidFill>
              </a:rPr>
              <a:t> määrittelee, missä tallennusmuodossa valmiin kuvan on oltava. </a:t>
            </a:r>
            <a:r>
              <a:rPr lang="fi-FI" sz="2400" dirty="0" err="1">
                <a:solidFill>
                  <a:schemeClr val="tx1"/>
                </a:solidFill>
              </a:rPr>
              <a:t>Spoonflowerilla</a:t>
            </a:r>
            <a:r>
              <a:rPr lang="fi-FI" sz="2400" dirty="0">
                <a:solidFill>
                  <a:schemeClr val="tx1"/>
                </a:solidFill>
              </a:rPr>
              <a:t> .jpg.</a:t>
            </a:r>
          </a:p>
        </p:txBody>
      </p:sp>
    </p:spTree>
    <p:extLst>
      <p:ext uri="{BB962C8B-B14F-4D97-AF65-F5344CB8AC3E}">
        <p14:creationId xmlns:p14="http://schemas.microsoft.com/office/powerpoint/2010/main" val="5287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38F34E-C3EB-43ED-B8A2-999C14F43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Bittikarttagrafiikka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B2CAD1-45BC-4E60-A88C-C4D4ED0E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Valokuva on bittikarttagrafiikkaa, jolloin kuva koostuu jopa miljoonista kuvapisteistä eli pikseleistä </a:t>
            </a:r>
            <a:r>
              <a:rPr lang="fi-FI" sz="2400" dirty="0">
                <a:solidFill>
                  <a:srgbClr val="FF0000"/>
                </a:solidFill>
              </a:rPr>
              <a:t>(esimerkkikuvana </a:t>
            </a:r>
            <a:r>
              <a:rPr lang="fi-FI" sz="2400" dirty="0" err="1">
                <a:solidFill>
                  <a:srgbClr val="FF0000"/>
                </a:solidFill>
              </a:rPr>
              <a:t>FransHals</a:t>
            </a:r>
            <a:r>
              <a:rPr lang="fi-FI" sz="2400" dirty="0">
                <a:solidFill>
                  <a:srgbClr val="FF0000"/>
                </a:solidFill>
              </a:rPr>
              <a:t>)</a:t>
            </a:r>
            <a:r>
              <a:rPr lang="fi-FI" sz="2400" dirty="0"/>
              <a:t>. Pikselin lyhennys on </a:t>
            </a:r>
            <a:r>
              <a:rPr lang="fi-FI" sz="2400" dirty="0" err="1"/>
              <a:t>px</a:t>
            </a:r>
            <a:r>
              <a:rPr lang="fi-FI" sz="2400" dirty="0"/>
              <a:t>.</a:t>
            </a:r>
          </a:p>
          <a:p>
            <a:r>
              <a:rPr lang="fi-FI" sz="2400" dirty="0"/>
              <a:t>Jokainen pikseli ilmoittaa neliönmuotoisen alueen väriarvon. </a:t>
            </a:r>
          </a:p>
          <a:p>
            <a:r>
              <a:rPr lang="fi-FI" sz="2400" dirty="0"/>
              <a:t>Pikselien pitää olla niin pieniä, että yksittäistä pikseliä ei voi erottaa normaalilta katseluetäisyydeltä. </a:t>
            </a:r>
          </a:p>
          <a:p>
            <a:r>
              <a:rPr lang="fi-FI" sz="2400" dirty="0"/>
              <a:t>Mitä useampia pikseleitä kuvassa on, sitä tarkempi kuva on ja sitä suurempana sitä voidaan käyttää joko näytöltä tarkasteltuna tai tulostettuna.</a:t>
            </a:r>
          </a:p>
        </p:txBody>
      </p:sp>
    </p:spTree>
    <p:extLst>
      <p:ext uri="{BB962C8B-B14F-4D97-AF65-F5344CB8AC3E}">
        <p14:creationId xmlns:p14="http://schemas.microsoft.com/office/powerpoint/2010/main" val="127074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FD9F949E-9828-449A-B19B-54FFAE4DFB69}"/>
              </a:ext>
            </a:extLst>
          </p:cNvPr>
          <p:cNvSpPr txBox="1"/>
          <p:nvPr/>
        </p:nvSpPr>
        <p:spPr>
          <a:xfrm>
            <a:off x="611560" y="620688"/>
            <a:ext cx="8136903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Jokainen pikseli voi saada tietyn määrän värejä. Kuvatiedostoja käsitellään yleensä RGB-väritilassa (</a:t>
            </a:r>
            <a:r>
              <a:rPr lang="fi-FI" sz="2400" dirty="0" err="1"/>
              <a:t>red</a:t>
            </a:r>
            <a:r>
              <a:rPr lang="fi-FI" sz="2400" dirty="0"/>
              <a:t>, </a:t>
            </a:r>
            <a:r>
              <a:rPr lang="fi-FI" sz="2400" dirty="0" err="1"/>
              <a:t>green</a:t>
            </a:r>
            <a:r>
              <a:rPr lang="fi-FI" sz="2400" dirty="0"/>
              <a:t>, </a:t>
            </a:r>
            <a:r>
              <a:rPr lang="fi-FI" sz="2400" dirty="0" err="1"/>
              <a:t>blue</a:t>
            </a:r>
            <a:r>
              <a:rPr lang="fi-FI" sz="2400" dirty="0"/>
              <a:t>), jolloin kuva muodostuu näistä kolmesta värikanavasta. Näytöllä havaittava väri syntyy näiden värien yhteisvaikutuksesta.</a:t>
            </a:r>
          </a:p>
          <a:p>
            <a:endParaRPr lang="fi-FI" sz="2000" dirty="0"/>
          </a:p>
          <a:p>
            <a:r>
              <a:rPr lang="fi-FI" sz="2400" dirty="0"/>
              <a:t>RGB-väritilaa käyttävät mm. televisiot, näytöt, videoprojektorit, skannerit ja digitaalikamerat. RGB-kuva on kätevä käsitellä. Se on käyttökelpoinen kun kuva on tarkoitus näyttää näytöllä.</a:t>
            </a:r>
            <a:endParaRPr lang="fi-FI" sz="2000" dirty="0"/>
          </a:p>
          <a:p>
            <a:endParaRPr lang="fi-FI" sz="2000" dirty="0"/>
          </a:p>
          <a:p>
            <a:r>
              <a:rPr lang="fi-FI" sz="2400" dirty="0"/>
              <a:t>24-bittisessä täysvärikuvassa pikselin kutakin pääväriä kohti on käytettävissä 256 erilaista kirkkausarvoa.  Näin kuvan jokaisessa kuvapisteessä voidaan ilmaista 256x256x256=16,7 miljoonaa erilaista väriä. 24-bittisen kuvan tallennusformaatti on yleensä JPEG.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074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4F0EBA53-3C3B-497E-980E-EAAEB08FC6F1}"/>
              </a:ext>
            </a:extLst>
          </p:cNvPr>
          <p:cNvSpPr txBox="1"/>
          <p:nvPr/>
        </p:nvSpPr>
        <p:spPr>
          <a:xfrm>
            <a:off x="611560" y="404664"/>
            <a:ext cx="813690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CMYK-värimuotoa (</a:t>
            </a:r>
            <a:r>
              <a:rPr lang="fi-FI" sz="2400" dirty="0" err="1"/>
              <a:t>Cyan</a:t>
            </a:r>
            <a:r>
              <a:rPr lang="fi-FI" sz="2400" dirty="0"/>
              <a:t>, </a:t>
            </a:r>
            <a:r>
              <a:rPr lang="fi-FI" sz="2400" dirty="0" err="1"/>
              <a:t>Magenta</a:t>
            </a:r>
            <a:r>
              <a:rPr lang="fi-FI" sz="2400" dirty="0"/>
              <a:t>, </a:t>
            </a:r>
            <a:r>
              <a:rPr lang="fi-FI" sz="2400" dirty="0" err="1"/>
              <a:t>Yellow</a:t>
            </a:r>
            <a:r>
              <a:rPr lang="fi-FI" sz="2400" dirty="0"/>
              <a:t> ja Key eli avainväri musta) käytetään yleensä painotuotteissa, mutta viime vuosien aikana RGB-kuvat ovat yleistyneet myös painopuolella. Tämä taas johtuu siitä, että nykyään monet painopuolen ohjelmat osaavat muuttaa automaattisesti RGB-kuvat CMYK-muotoon.</a:t>
            </a:r>
          </a:p>
          <a:p>
            <a:endParaRPr lang="fi-FI" sz="2400" dirty="0"/>
          </a:p>
          <a:p>
            <a:r>
              <a:rPr lang="fi-FI" sz="2400" dirty="0"/>
              <a:t>RGB-kuva on tiedostokooltaan n. 25 % pienempi kuin CMYK-kuva. Lisäksi RGB-kuva voi sisältää enemmän värisävyjä, kuin CMYK-kuva ja se voidaan tarvittaessa lopuksi muuttaa muihin väritiloihin.</a:t>
            </a:r>
          </a:p>
          <a:p>
            <a:endParaRPr lang="fi-FI" sz="2400" dirty="0"/>
          </a:p>
          <a:p>
            <a:r>
              <a:rPr lang="fi-FI" sz="2400" dirty="0"/>
              <a:t>Tällä kurssilla kangastilaukset on alustavasti suunniteltu tehtäväksi Spoonflower.com sivun kautta. Heidän omien ohjeiden mukaan kuvan tulee olla RGB-väritilassa. </a:t>
            </a:r>
            <a:r>
              <a:rPr lang="fi-FI" sz="2400" u="sng" dirty="0"/>
              <a:t>RGB-värit saattavat näyttää näytöllä eriväriseltä kuin valmiissa tulosteessa</a:t>
            </a:r>
            <a:r>
              <a:rPr lang="fi-FI" sz="2400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558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CB04BE-4129-45DC-AA3D-70FFD32BC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Resoluutio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F68B30-2EC3-40A5-88A3-60D86FB90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91578"/>
          </a:xfrm>
        </p:spPr>
        <p:txBody>
          <a:bodyPr>
            <a:normAutofit/>
          </a:bodyPr>
          <a:lstStyle/>
          <a:p>
            <a:r>
              <a:rPr lang="fi-FI" sz="2400" dirty="0">
                <a:solidFill>
                  <a:schemeClr val="tx1"/>
                </a:solidFill>
              </a:rPr>
              <a:t>Kuvan resoluutio tarkoittaa erottelutarkkuutta eli kuinka monta pikseliä on tietyllä alueella.</a:t>
            </a:r>
          </a:p>
          <a:p>
            <a:r>
              <a:rPr lang="fi-FI" sz="2400" dirty="0">
                <a:solidFill>
                  <a:schemeClr val="tx1"/>
                </a:solidFill>
              </a:rPr>
              <a:t>Kuvan resoluutio määritellään digikamerassa </a:t>
            </a:r>
            <a:r>
              <a:rPr lang="fi-FI" sz="2400" u="sng" dirty="0">
                <a:solidFill>
                  <a:schemeClr val="tx1"/>
                </a:solidFill>
              </a:rPr>
              <a:t>ennen</a:t>
            </a:r>
            <a:r>
              <a:rPr lang="fi-FI" sz="2400" dirty="0">
                <a:solidFill>
                  <a:schemeClr val="tx1"/>
                </a:solidFill>
              </a:rPr>
              <a:t> kuvanottoa ja skannerissa </a:t>
            </a:r>
            <a:r>
              <a:rPr lang="fi-FI" sz="2400" u="sng" dirty="0">
                <a:solidFill>
                  <a:schemeClr val="tx1"/>
                </a:solidFill>
              </a:rPr>
              <a:t>ennen</a:t>
            </a:r>
            <a:r>
              <a:rPr lang="fi-FI" sz="2400" dirty="0">
                <a:solidFill>
                  <a:schemeClr val="tx1"/>
                </a:solidFill>
              </a:rPr>
              <a:t> skannausta.</a:t>
            </a:r>
          </a:p>
          <a:p>
            <a:pPr lvl="1"/>
            <a:r>
              <a:rPr lang="fi-FI" sz="2400" dirty="0">
                <a:solidFill>
                  <a:schemeClr val="tx1"/>
                </a:solidFill>
              </a:rPr>
              <a:t>Älypuhelimesta ei välttämättä löydy työkalua resoluution muuttamiseksi.</a:t>
            </a:r>
          </a:p>
          <a:p>
            <a:pPr lvl="1"/>
            <a:r>
              <a:rPr lang="fi-FI" sz="2400" dirty="0">
                <a:solidFill>
                  <a:schemeClr val="tx1"/>
                </a:solidFill>
              </a:rPr>
              <a:t>Resoluutiota voidaan jälkikäteen suurentaa kuvankäsittelyohjelmassa, mutta se ei lisää kuvan tarkkuutta. Se joko venyttää olemassa olevia pikseleitä tai jakaa ne osiin, mikä yleensä huonontaa painolaatua.</a:t>
            </a:r>
          </a:p>
        </p:txBody>
      </p:sp>
    </p:spTree>
    <p:extLst>
      <p:ext uri="{BB962C8B-B14F-4D97-AF65-F5344CB8AC3E}">
        <p14:creationId xmlns:p14="http://schemas.microsoft.com/office/powerpoint/2010/main" val="221361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B4550B06-08C9-4667-B1F5-B02472B9A59E}"/>
              </a:ext>
            </a:extLst>
          </p:cNvPr>
          <p:cNvSpPr txBox="1"/>
          <p:nvPr/>
        </p:nvSpPr>
        <p:spPr>
          <a:xfrm>
            <a:off x="755576" y="620688"/>
            <a:ext cx="7632848" cy="5096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Resoluutio ilmaistaan termillä </a:t>
            </a:r>
            <a:r>
              <a:rPr lang="fi-FI" sz="2400" dirty="0" err="1"/>
              <a:t>ppi</a:t>
            </a:r>
            <a:r>
              <a:rPr lang="fi-FI" sz="2400" dirty="0"/>
              <a:t> = </a:t>
            </a:r>
            <a:r>
              <a:rPr lang="fi-FI" sz="2400" dirty="0" err="1"/>
              <a:t>pixels</a:t>
            </a:r>
            <a:r>
              <a:rPr lang="fi-FI" sz="2400" dirty="0"/>
              <a:t> per </a:t>
            </a:r>
            <a:r>
              <a:rPr lang="fi-FI" sz="2400" dirty="0" err="1"/>
              <a:t>inch</a:t>
            </a:r>
            <a:r>
              <a:rPr lang="fi-FI" sz="2400" dirty="0"/>
              <a:t> eli kuinka monta pikseliä mahtuu yhden tuuman </a:t>
            </a:r>
            <a:r>
              <a:rPr lang="fi-FI" sz="2400" dirty="0" smtClean="0"/>
              <a:t>(2,54 cm) matkalle</a:t>
            </a:r>
            <a:endParaRPr lang="fi-FI" sz="2400" dirty="0"/>
          </a:p>
          <a:p>
            <a:pPr marL="384048" lvl="1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</a:pPr>
            <a:r>
              <a:rPr lang="fi-FI" sz="2400" dirty="0"/>
              <a:t>Tietokoneen näytölle riittää resoluutioksi 72 </a:t>
            </a:r>
            <a:r>
              <a:rPr lang="fi-FI" sz="2400" dirty="0" err="1"/>
              <a:t>ppi</a:t>
            </a:r>
            <a:r>
              <a:rPr lang="fi-FI" sz="2400" dirty="0"/>
              <a:t>, joskus käytetään myös resoluutiota 96 </a:t>
            </a:r>
            <a:r>
              <a:rPr lang="fi-FI" sz="2400" dirty="0" err="1"/>
              <a:t>ppi</a:t>
            </a:r>
            <a:r>
              <a:rPr lang="fi-FI" sz="2400" dirty="0"/>
              <a:t>. Jos kuvan resoluutiota ei muuteta esim. blogia varten, sivut latautuvat liian hitaasti </a:t>
            </a:r>
            <a:r>
              <a:rPr lang="fi-FI" sz="2400" dirty="0">
                <a:solidFill>
                  <a:srgbClr val="FF0000"/>
                </a:solidFill>
              </a:rPr>
              <a:t>(esimerkkikuvina harmaakurjenpolvet)</a:t>
            </a:r>
            <a:r>
              <a:rPr lang="fi-FI" sz="2400" dirty="0"/>
              <a:t>.</a:t>
            </a:r>
          </a:p>
          <a:p>
            <a:pPr lvl="1"/>
            <a:endParaRPr lang="fi-FI" sz="2200" dirty="0"/>
          </a:p>
          <a:p>
            <a:r>
              <a:rPr lang="fi-FI" sz="2400" dirty="0"/>
              <a:t>Painossa ja monissa lukulaitteissa erottelutarkkuus kerrotaan termillä </a:t>
            </a:r>
            <a:r>
              <a:rPr lang="fi-FI" sz="2400" dirty="0" err="1"/>
              <a:t>dpi</a:t>
            </a:r>
            <a:r>
              <a:rPr lang="fi-FI" sz="2400" dirty="0"/>
              <a:t> = </a:t>
            </a:r>
            <a:r>
              <a:rPr lang="fi-FI" sz="2400" dirty="0" err="1"/>
              <a:t>dots</a:t>
            </a:r>
            <a:r>
              <a:rPr lang="fi-FI" sz="2400" dirty="0"/>
              <a:t> per </a:t>
            </a:r>
            <a:r>
              <a:rPr lang="fi-FI" sz="2400" dirty="0" err="1"/>
              <a:t>inch</a:t>
            </a:r>
            <a:endParaRPr lang="fi-FI" sz="2400" dirty="0"/>
          </a:p>
          <a:p>
            <a:pPr marL="384048" lvl="1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</a:pPr>
            <a:r>
              <a:rPr lang="fi-FI" sz="2400" dirty="0"/>
              <a:t>Painotuotteissa, esim. julisteissa, resoluution tulisi olla 300 </a:t>
            </a:r>
            <a:r>
              <a:rPr lang="fi-FI" sz="2400" dirty="0" err="1"/>
              <a:t>dpi</a:t>
            </a:r>
            <a:endParaRPr lang="fi-FI" sz="2400" dirty="0"/>
          </a:p>
          <a:p>
            <a:pPr lvl="1"/>
            <a:endParaRPr lang="fi-FI" sz="2200" dirty="0"/>
          </a:p>
          <a:p>
            <a:r>
              <a:rPr lang="fi-FI" sz="2400" dirty="0" err="1"/>
              <a:t>Spoonflowerin</a:t>
            </a:r>
            <a:r>
              <a:rPr lang="fi-FI" sz="2400" dirty="0"/>
              <a:t> ohjeiden mukaan </a:t>
            </a:r>
            <a:r>
              <a:rPr lang="fi-FI" sz="2400" dirty="0" err="1"/>
              <a:t>dpi</a:t>
            </a:r>
            <a:r>
              <a:rPr lang="fi-FI" sz="2400" dirty="0"/>
              <a:t> tulee olla 150</a:t>
            </a:r>
          </a:p>
        </p:txBody>
      </p:sp>
    </p:spTree>
    <p:extLst>
      <p:ext uri="{BB962C8B-B14F-4D97-AF65-F5344CB8AC3E}">
        <p14:creationId xmlns:p14="http://schemas.microsoft.com/office/powerpoint/2010/main" val="47997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226852-DC0A-4A44-B729-BF0623BBD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Kuvan koko: näyttökoko, tiedostokoko, fyysinen koko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57CCA6-697C-4A7D-AA0F-DF68AD960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63586"/>
          </a:xfrm>
        </p:spPr>
        <p:txBody>
          <a:bodyPr>
            <a:normAutofit fontScale="92500" lnSpcReduction="10000"/>
          </a:bodyPr>
          <a:lstStyle/>
          <a:p>
            <a:r>
              <a:rPr lang="fi-FI" sz="2600" dirty="0"/>
              <a:t>Kuvan </a:t>
            </a:r>
            <a:r>
              <a:rPr lang="fi-FI" sz="2600" b="1" dirty="0"/>
              <a:t>koko näytöllä </a:t>
            </a:r>
            <a:r>
              <a:rPr lang="fi-FI" sz="2600" dirty="0"/>
              <a:t>mitataan pikseleinä. Esim. 800 x 450 pikselin kuvassa on leveyssuunnassa vieretysten 800 pikseliä ja pystysuunnassa 450 pikseliä. Myös näytön koko ilmoitetaan pikseleinä, esim. 1920 x 1080.</a:t>
            </a:r>
          </a:p>
          <a:p>
            <a:r>
              <a:rPr lang="fi-FI" sz="2600" dirty="0"/>
              <a:t>Kuvan </a:t>
            </a:r>
            <a:r>
              <a:rPr lang="fi-FI" sz="2600" b="1" dirty="0"/>
              <a:t>tiedostokoko</a:t>
            </a:r>
            <a:r>
              <a:rPr lang="fi-FI" sz="2600" dirty="0"/>
              <a:t> tarkoittaa kuvatiedoston kiintolevyltä viemää tilaa ja se ilmoitetaan yleensä megatavuina (Mt). Mitä enemmän pikseleitä, sitä suurempi tiedosto. </a:t>
            </a:r>
          </a:p>
          <a:p>
            <a:r>
              <a:rPr lang="fi-FI" sz="2600" dirty="0"/>
              <a:t>Kuvan </a:t>
            </a:r>
            <a:r>
              <a:rPr lang="fi-FI" sz="2600" b="1" dirty="0"/>
              <a:t>fyysinen koko </a:t>
            </a:r>
            <a:r>
              <a:rPr lang="fi-FI" sz="2600" dirty="0"/>
              <a:t>kertoo, kuinka iso kuva on tuumissa tai senteissä mitattuna. </a:t>
            </a:r>
          </a:p>
          <a:p>
            <a:pPr lvl="1"/>
            <a:r>
              <a:rPr lang="fi-FI" dirty="0"/>
              <a:t>Myös kuvasuhde vaikuttaa kuvan kokoon. Suurimmassa osaa </a:t>
            </a:r>
            <a:r>
              <a:rPr lang="fi-FI" b="1" dirty="0"/>
              <a:t>digikameroista</a:t>
            </a:r>
            <a:r>
              <a:rPr lang="fi-FI" dirty="0"/>
              <a:t> kuvasuhde on 3:4, jolloin kuvakoot ovat 10x13, 11x15, 13x17 ja 20x27 cm. </a:t>
            </a:r>
            <a:r>
              <a:rPr lang="fi-FI" b="1" dirty="0"/>
              <a:t>Järjestelmäkameroissa</a:t>
            </a:r>
            <a:r>
              <a:rPr lang="fi-FI" dirty="0"/>
              <a:t> mittasuhde on 2:3, jolloin kuvakoot ovat 10x15, 11x17, 13x19 tai 20x30 cm. Joissakin </a:t>
            </a:r>
            <a:r>
              <a:rPr lang="fi-FI" b="1" dirty="0"/>
              <a:t>puhelimen kameroissa </a:t>
            </a:r>
            <a:r>
              <a:rPr lang="fi-FI" dirty="0"/>
              <a:t>on mahdollista valita 16:9 laajakulmasuhde, jolloin kuvakoko on 10 x 18 cm. 16:9-asetuksella otettuihin valokuviin tulostuu 11-, 13- ja 20-koossa valkoiset reunat.</a:t>
            </a:r>
          </a:p>
        </p:txBody>
      </p:sp>
    </p:spTree>
    <p:extLst>
      <p:ext uri="{BB962C8B-B14F-4D97-AF65-F5344CB8AC3E}">
        <p14:creationId xmlns:p14="http://schemas.microsoft.com/office/powerpoint/2010/main" val="168439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67F70-8A74-42EC-A3DF-6FB1A1288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yhdestä oman valokuvani koosta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B1D787-B54A-48CA-88BD-138DDBCD7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91578"/>
          </a:xfrm>
        </p:spPr>
        <p:txBody>
          <a:bodyPr>
            <a:normAutofit fontScale="92500" lnSpcReduction="10000"/>
          </a:bodyPr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sz="2600" dirty="0">
                <a:solidFill>
                  <a:schemeClr val="tx1"/>
                </a:solidFill>
              </a:rPr>
              <a:t>Omassa älypuhelimessani en ole löytänyt työkalua resoluution parantamiseksi, eli tällä hetkellä kaikki kuvani ovat resoluutioltaan 72, vaikka </a:t>
            </a:r>
            <a:r>
              <a:rPr lang="fi-FI" sz="2600" dirty="0" err="1">
                <a:solidFill>
                  <a:schemeClr val="tx1"/>
                </a:solidFill>
              </a:rPr>
              <a:t>Spoonflowerin</a:t>
            </a:r>
            <a:r>
              <a:rPr lang="fi-FI" sz="2600" dirty="0">
                <a:solidFill>
                  <a:schemeClr val="tx1"/>
                </a:solidFill>
              </a:rPr>
              <a:t> kankaisiin sen pitää olla 150. Joudun omien kuvien kohdalla siis suurentamaan resoluutiota, vaikka se ei paranna kuvan laatua.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19" name="Tekstiruutu 2">
            <a:extLst>
              <a:ext uri="{FF2B5EF4-FFF2-40B4-BE49-F238E27FC236}">
                <a16:creationId xmlns:a16="http://schemas.microsoft.com/office/drawing/2014/main" id="{15E01D96-FA92-418D-90AA-6FA80C024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904" y="1988839"/>
            <a:ext cx="3737438" cy="2043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Muokattu blogiin sopivaksi</a:t>
            </a: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800 x 450 </a:t>
            </a:r>
            <a:r>
              <a:rPr lang="fi-FI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px</a:t>
            </a: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kuvan näyttökokoa on muutettu blogia varten. Kuvan leveys 800 </a:t>
            </a:r>
            <a:r>
              <a:rPr lang="fi-FI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px</a:t>
            </a: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määräytynyt blogin leveyden sekä blogin ylläpitäjän mielen mukaan. Näyttökoon muutoksen</a:t>
            </a: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takia kuvan fyysinen koko ja tiedostokoko muuttuvat pienemmäksi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 x 15 cm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72 </a:t>
            </a:r>
            <a:r>
              <a:rPr lang="fi-FI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379 </a:t>
            </a:r>
            <a:r>
              <a:rPr lang="fi-FI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</a:t>
            </a: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kstiruutu 2">
            <a:extLst>
              <a:ext uri="{FF2B5EF4-FFF2-40B4-BE49-F238E27FC236}">
                <a16:creationId xmlns:a16="http://schemas.microsoft.com/office/drawing/2014/main" id="{32EF8C62-6C9B-43F3-BA77-6B9889BE2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146" y="2438665"/>
            <a:ext cx="1643633" cy="11417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Alkuperäinen valokuva</a:t>
            </a: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5344 x 3088 </a:t>
            </a:r>
            <a:r>
              <a:rPr lang="fi-FI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px</a:t>
            </a: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188 x 106 cm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72 </a:t>
            </a:r>
            <a:r>
              <a:rPr lang="fi-FI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ppi</a:t>
            </a: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8,57 Mt</a:t>
            </a:r>
          </a:p>
        </p:txBody>
      </p:sp>
      <p:cxnSp>
        <p:nvCxnSpPr>
          <p:cNvPr id="21" name="Suora nuoliyhdysviiva 20">
            <a:extLst>
              <a:ext uri="{FF2B5EF4-FFF2-40B4-BE49-F238E27FC236}">
                <a16:creationId xmlns:a16="http://schemas.microsoft.com/office/drawing/2014/main" id="{842FDF5D-2F8C-430D-958A-F575B95A4381}"/>
              </a:ext>
            </a:extLst>
          </p:cNvPr>
          <p:cNvCxnSpPr>
            <a:cxnSpLocks/>
          </p:cNvCxnSpPr>
          <p:nvPr/>
        </p:nvCxnSpPr>
        <p:spPr>
          <a:xfrm flipV="1">
            <a:off x="3088779" y="2885071"/>
            <a:ext cx="619125" cy="45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27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CB5FBE-1A41-4EF7-BB6C-C662057F2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Muuta huomioitavaa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F59F04-8FAA-46D8-9E02-FDEAB5DB0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>
                <a:solidFill>
                  <a:schemeClr val="tx1"/>
                </a:solidFill>
              </a:rPr>
              <a:t>Tarkista resoluutio, se kertoo kuinka ison kuvan voit saada kuvastasi.</a:t>
            </a:r>
          </a:p>
          <a:p>
            <a:r>
              <a:rPr lang="fi-FI" sz="2400" dirty="0">
                <a:solidFill>
                  <a:schemeClr val="tx1"/>
                </a:solidFill>
              </a:rPr>
              <a:t>Älä laita reunoille mitään tärkeää, osa reunoista jää kuitenkin pois, huomioi suunnittelussa saumanvarat ja kutistumisvara, yritä asemoida kuva niin, ettei jää ylimääräistä kangasta</a:t>
            </a:r>
          </a:p>
          <a:p>
            <a:r>
              <a:rPr lang="fi-FI" sz="2400" dirty="0">
                <a:solidFill>
                  <a:schemeClr val="tx1"/>
                </a:solidFill>
              </a:rPr>
              <a:t>Kuva peilataan ja monistetaan eli tehdään kuosi. Tässä pitää huomioida kuvion jatkuvuus, ettei kuvio katkea hassusti.</a:t>
            </a:r>
          </a:p>
          <a:p>
            <a:r>
              <a:rPr lang="fi-FI" sz="2400" dirty="0">
                <a:solidFill>
                  <a:schemeClr val="tx1"/>
                </a:solidFill>
                <a:hlinkClick r:id="rId2"/>
              </a:rPr>
              <a:t>Esimerkkivideo</a:t>
            </a:r>
            <a:r>
              <a:rPr lang="fi-FI" sz="2400" dirty="0">
                <a:solidFill>
                  <a:schemeClr val="tx1"/>
                </a:solidFill>
              </a:rPr>
              <a:t> tyynyliinasta.</a:t>
            </a:r>
          </a:p>
        </p:txBody>
      </p:sp>
    </p:spTree>
    <p:extLst>
      <p:ext uri="{BB962C8B-B14F-4D97-AF65-F5344CB8AC3E}">
        <p14:creationId xmlns:p14="http://schemas.microsoft.com/office/powerpoint/2010/main" val="335509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</TotalTime>
  <Words>839</Words>
  <Application>Microsoft Office PowerPoint</Application>
  <PresentationFormat>Näytössä katseltava diaesitys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Times New Roman</vt:lpstr>
      <vt:lpstr>Retro</vt:lpstr>
      <vt:lpstr>Perustietoa ennen kangaskuosin suunnittelua</vt:lpstr>
      <vt:lpstr>Bittikarttagrafiikka</vt:lpstr>
      <vt:lpstr>PowerPoint-esitys</vt:lpstr>
      <vt:lpstr>PowerPoint-esitys</vt:lpstr>
      <vt:lpstr>Resoluutio</vt:lpstr>
      <vt:lpstr>PowerPoint-esitys</vt:lpstr>
      <vt:lpstr>Kuvan koko: näyttökoko, tiedostokoko, fyysinen koko </vt:lpstr>
      <vt:lpstr>Esimerkki yhdestä oman valokuvani koosta</vt:lpstr>
      <vt:lpstr>Muuta huomioitavaa</vt:lpstr>
      <vt:lpstr>PowerPoint-esitys</vt:lpstr>
      <vt:lpstr>Tallentaminen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Perustietoa ennen kangaskuosin suunnittelua</dc:title>
  <dc:creator>Satu Minkkinen</dc:creator>
  <cp:lastModifiedBy>Minkkinen Satu</cp:lastModifiedBy>
  <cp:revision>5</cp:revision>
  <dcterms:created xsi:type="dcterms:W3CDTF">2019-09-16T17:26:34Z</dcterms:created>
  <dcterms:modified xsi:type="dcterms:W3CDTF">2019-09-18T13:02:13Z</dcterms:modified>
</cp:coreProperties>
</file>