
<file path=[Content_Types].xml><?xml version="1.0" encoding="utf-8"?>
<Types xmlns="http://schemas.openxmlformats.org/package/2006/content-types">
  <Default Extension="jpeg" ContentType="image/jpeg"/>
  <Default Extension="JPG" ContentType="image/.jpg"/>
  <Default Extension="wmf" ContentType="image/x-w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dia/image1.svg" ContentType="image/svg+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6" r:id="rId3"/>
    <p:sldId id="270" r:id="rId4"/>
    <p:sldId id="271" r:id="rId5"/>
    <p:sldId id="272" r:id="rId6"/>
    <p:sldId id="273" r:id="rId7"/>
    <p:sldId id="274" r:id="rId8"/>
    <p:sldId id="275" r:id="rId9"/>
    <p:sldId id="276" r:id="rId10"/>
    <p:sldId id="277" r:id="rId11"/>
    <p:sldId id="278" r:id="rId12"/>
    <p:sldId id="279" r:id="rId13"/>
    <p:sldId id="281" r:id="rId14"/>
    <p:sldId id="283" r:id="rId15"/>
    <p:sldId id="286" r:id="rId16"/>
    <p:sldId id="287" r:id="rId17"/>
    <p:sldId id="285" r:id="rId18"/>
  </p:sldIdLst>
  <p:sldSz cx="7560945" cy="10693400"/>
  <p:notesSz cx="6858000" cy="9144000"/>
  <p:defaultTextStyle>
    <a:defPPr>
      <a:defRPr lang="sv-SE"/>
    </a:defPPr>
    <a:lvl1pPr algn="l" defTabSz="497840" rtl="0" fontAlgn="base">
      <a:spcBef>
        <a:spcPct val="0"/>
      </a:spcBef>
      <a:spcAft>
        <a:spcPct val="0"/>
      </a:spcAft>
      <a:defRPr sz="2600" kern="1200">
        <a:solidFill>
          <a:schemeClr val="tx1"/>
        </a:solidFill>
        <a:latin typeface="Arial" panose="020B0604020202020204" pitchFamily="34" charset="0"/>
        <a:ea typeface="MS PGothic" panose="020B0600070205080204" pitchFamily="34" charset="-128"/>
        <a:cs typeface="+mn-cs"/>
      </a:defRPr>
    </a:lvl1pPr>
    <a:lvl2pPr marL="497840" algn="l" defTabSz="497840" rtl="0" fontAlgn="base">
      <a:spcBef>
        <a:spcPct val="0"/>
      </a:spcBef>
      <a:spcAft>
        <a:spcPct val="0"/>
      </a:spcAft>
      <a:defRPr sz="2600" kern="1200">
        <a:solidFill>
          <a:schemeClr val="tx1"/>
        </a:solidFill>
        <a:latin typeface="Arial" panose="020B0604020202020204" pitchFamily="34" charset="0"/>
        <a:ea typeface="MS PGothic" panose="020B0600070205080204" pitchFamily="34" charset="-128"/>
        <a:cs typeface="+mn-cs"/>
      </a:defRPr>
    </a:lvl2pPr>
    <a:lvl3pPr marL="995680" algn="l" defTabSz="497840" rtl="0" fontAlgn="base">
      <a:spcBef>
        <a:spcPct val="0"/>
      </a:spcBef>
      <a:spcAft>
        <a:spcPct val="0"/>
      </a:spcAft>
      <a:defRPr sz="2600" kern="1200">
        <a:solidFill>
          <a:schemeClr val="tx1"/>
        </a:solidFill>
        <a:latin typeface="Arial" panose="020B0604020202020204" pitchFamily="34" charset="0"/>
        <a:ea typeface="MS PGothic" panose="020B0600070205080204" pitchFamily="34" charset="-128"/>
        <a:cs typeface="+mn-cs"/>
      </a:defRPr>
    </a:lvl3pPr>
    <a:lvl4pPr marL="1493520" algn="l" defTabSz="497840" rtl="0" fontAlgn="base">
      <a:spcBef>
        <a:spcPct val="0"/>
      </a:spcBef>
      <a:spcAft>
        <a:spcPct val="0"/>
      </a:spcAft>
      <a:defRPr sz="2600" kern="1200">
        <a:solidFill>
          <a:schemeClr val="tx1"/>
        </a:solidFill>
        <a:latin typeface="Arial" panose="020B0604020202020204" pitchFamily="34" charset="0"/>
        <a:ea typeface="MS PGothic" panose="020B0600070205080204" pitchFamily="34" charset="-128"/>
        <a:cs typeface="+mn-cs"/>
      </a:defRPr>
    </a:lvl4pPr>
    <a:lvl5pPr marL="1991360" algn="l" defTabSz="497840" rtl="0" fontAlgn="base">
      <a:spcBef>
        <a:spcPct val="0"/>
      </a:spcBef>
      <a:spcAft>
        <a:spcPct val="0"/>
      </a:spcAft>
      <a:defRPr sz="2600" kern="1200">
        <a:solidFill>
          <a:schemeClr val="tx1"/>
        </a:solidFill>
        <a:latin typeface="Arial" panose="020B0604020202020204" pitchFamily="34" charset="0"/>
        <a:ea typeface="MS PGothic" panose="020B0600070205080204" pitchFamily="34" charset="-128"/>
        <a:cs typeface="+mn-cs"/>
      </a:defRPr>
    </a:lvl5pPr>
    <a:lvl6pPr marL="2489200" algn="l" defTabSz="995680" rtl="0" eaLnBrk="1" latinLnBrk="0" hangingPunct="1">
      <a:defRPr sz="2600" kern="1200">
        <a:solidFill>
          <a:schemeClr val="tx1"/>
        </a:solidFill>
        <a:latin typeface="Arial" panose="020B0604020202020204" pitchFamily="34" charset="0"/>
        <a:ea typeface="MS PGothic" panose="020B0600070205080204" pitchFamily="34" charset="-128"/>
        <a:cs typeface="+mn-cs"/>
      </a:defRPr>
    </a:lvl6pPr>
    <a:lvl7pPr marL="2987040" algn="l" defTabSz="995680" rtl="0" eaLnBrk="1" latinLnBrk="0" hangingPunct="1">
      <a:defRPr sz="2600" kern="1200">
        <a:solidFill>
          <a:schemeClr val="tx1"/>
        </a:solidFill>
        <a:latin typeface="Arial" panose="020B0604020202020204" pitchFamily="34" charset="0"/>
        <a:ea typeface="MS PGothic" panose="020B0600070205080204" pitchFamily="34" charset="-128"/>
        <a:cs typeface="+mn-cs"/>
      </a:defRPr>
    </a:lvl7pPr>
    <a:lvl8pPr marL="3484880" algn="l" defTabSz="995680" rtl="0" eaLnBrk="1" latinLnBrk="0" hangingPunct="1">
      <a:defRPr sz="2600" kern="1200">
        <a:solidFill>
          <a:schemeClr val="tx1"/>
        </a:solidFill>
        <a:latin typeface="Arial" panose="020B0604020202020204" pitchFamily="34" charset="0"/>
        <a:ea typeface="MS PGothic" panose="020B0600070205080204" pitchFamily="34" charset="-128"/>
        <a:cs typeface="+mn-cs"/>
      </a:defRPr>
    </a:lvl8pPr>
    <a:lvl9pPr marL="3982720" algn="l" defTabSz="995680" rtl="0" eaLnBrk="1" latinLnBrk="0" hangingPunct="1">
      <a:defRPr sz="2600" kern="1200">
        <a:solidFill>
          <a:schemeClr val="tx1"/>
        </a:solidFill>
        <a:latin typeface="Arial" panose="020B0604020202020204" pitchFamily="34" charset="0"/>
        <a:ea typeface="MS PGothic" panose="020B0600070205080204"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81B810"/>
    <a:srgbClr val="E2007A"/>
    <a:srgbClr val="74BF43"/>
    <a:srgbClr val="008457"/>
    <a:srgbClr val="DD7443"/>
    <a:srgbClr val="226A31"/>
    <a:srgbClr val="E85113"/>
    <a:srgbClr val="00B3DA"/>
    <a:srgbClr val="E9C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0" d="100"/>
          <a:sy n="40" d="100"/>
        </p:scale>
        <p:origin x="2236" y="56"/>
      </p:cViewPr>
      <p:guideLst>
        <p:guide orient="horz" pos="3316"/>
        <p:guide pos="222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hja_fi">
    <p:spTree>
      <p:nvGrpSpPr>
        <p:cNvPr id="1" name=""/>
        <p:cNvGrpSpPr/>
        <p:nvPr/>
      </p:nvGrpSpPr>
      <p:grpSpPr>
        <a:xfrm>
          <a:off x="0" y="0"/>
          <a:ext cx="0" cy="0"/>
          <a:chOff x="0" y="0"/>
          <a:chExt cx="0" cy="0"/>
        </a:xfrm>
      </p:grpSpPr>
      <p:sp>
        <p:nvSpPr>
          <p:cNvPr id="2" name="Otsikko 1"/>
          <p:cNvSpPr>
            <a:spLocks noGrp="1"/>
          </p:cNvSpPr>
          <p:nvPr userDrawn="1">
            <p:ph type="title" hasCustomPrompt="1"/>
          </p:nvPr>
        </p:nvSpPr>
        <p:spPr>
          <a:xfrm>
            <a:off x="720631" y="1323200"/>
            <a:ext cx="6120000" cy="495108"/>
          </a:xfrm>
          <a:prstGeom prst="rect">
            <a:avLst/>
          </a:prstGeom>
          <a:solidFill>
            <a:schemeClr val="accent4"/>
          </a:solidFill>
        </p:spPr>
        <p:txBody>
          <a:bodyPr wrap="square" lIns="144000" tIns="108000" rIns="108000" bIns="108000" anchor="ctr" anchorCtr="0">
            <a:spAutoFit/>
          </a:bodyPr>
          <a:lstStyle>
            <a:lvl1pPr>
              <a:lnSpc>
                <a:spcPct val="100000"/>
              </a:lnSpc>
              <a:defRPr sz="1800">
                <a:solidFill>
                  <a:schemeClr val="bg1"/>
                </a:solidFill>
                <a:latin typeface="+mj-lt"/>
              </a:defRPr>
            </a:lvl1pPr>
          </a:lstStyle>
          <a:p>
            <a:r>
              <a:rPr lang="fi-FI"/>
              <a:t>Muokkaa </a:t>
            </a:r>
            <a:r>
              <a:rPr lang="fi-FI" err="1"/>
              <a:t>perustyyl</a:t>
            </a:r>
            <a:r>
              <a:rPr lang="fi-FI"/>
              <a:t>. </a:t>
            </a:r>
            <a:r>
              <a:rPr lang="fi-FI" err="1"/>
              <a:t>napsautt</a:t>
            </a:r>
            <a:r>
              <a:rPr lang="fi-FI"/>
              <a:t>.</a:t>
            </a:r>
            <a:endParaRPr lang="fi-FI"/>
          </a:p>
        </p:txBody>
      </p:sp>
      <p:sp>
        <p:nvSpPr>
          <p:cNvPr id="3" name="Sisällön paikkamerkki 2"/>
          <p:cNvSpPr>
            <a:spLocks noGrp="1"/>
          </p:cNvSpPr>
          <p:nvPr userDrawn="1">
            <p:ph idx="1" hasCustomPrompt="1"/>
          </p:nvPr>
        </p:nvSpPr>
        <p:spPr>
          <a:xfrm>
            <a:off x="720631" y="2041227"/>
            <a:ext cx="6120000" cy="7337921"/>
          </a:xfrm>
        </p:spPr>
        <p:txBody>
          <a:bodyPr lIns="0" tIns="0" rIns="0" bIns="0">
            <a:normAutofit/>
          </a:bodyPr>
          <a:lstStyle>
            <a:lvl1pPr marL="0" indent="0">
              <a:lnSpc>
                <a:spcPct val="100000"/>
              </a:lnSpc>
              <a:spcBef>
                <a:spcPts val="0"/>
              </a:spcBef>
              <a:buNone/>
              <a:defRPr sz="1200" baseline="0"/>
            </a:lvl1pPr>
            <a:lvl2pPr>
              <a:lnSpc>
                <a:spcPct val="100000"/>
              </a:lnSpc>
              <a:defRPr sz="1200" baseline="0"/>
            </a:lvl2pPr>
            <a:lvl3pPr>
              <a:lnSpc>
                <a:spcPct val="100000"/>
              </a:lnSpc>
              <a:defRPr sz="1200" baseline="0"/>
            </a:lvl3pPr>
            <a:lvl4pPr>
              <a:lnSpc>
                <a:spcPct val="100000"/>
              </a:lnSpc>
              <a:defRPr sz="1200" baseline="0"/>
            </a:lvl4pPr>
            <a:lvl5pPr>
              <a:lnSpc>
                <a:spcPct val="100000"/>
              </a:lnSpc>
              <a:defRPr sz="1200" baseline="0"/>
            </a:lvl5pPr>
          </a:lstStyle>
          <a:p>
            <a:pPr lvl="0"/>
            <a:r>
              <a:rPr lang="fi-FI"/>
              <a:t>Muokkaa tekstin perustyylejä napsauttamalla</a:t>
            </a:r>
            <a:endParaRPr lang="fi-FI"/>
          </a:p>
        </p:txBody>
      </p:sp>
      <p:sp>
        <p:nvSpPr>
          <p:cNvPr id="6" name="Tekstiruutu 5"/>
          <p:cNvSpPr txBox="1"/>
          <p:nvPr userDrawn="1"/>
        </p:nvSpPr>
        <p:spPr>
          <a:xfrm>
            <a:off x="1671175" y="410667"/>
            <a:ext cx="4218912" cy="677108"/>
          </a:xfrm>
          <a:prstGeom prst="rect">
            <a:avLst/>
          </a:prstGeom>
          <a:noFill/>
        </p:spPr>
        <p:txBody>
          <a:bodyPr wrap="square" lIns="0" tIns="0" rIns="0" bIns="0" rtlCol="0">
            <a:spAutoFit/>
          </a:bodyPr>
          <a:lstStyle/>
          <a:p>
            <a:pPr marL="0" marR="0" lvl="0" indent="0" algn="ctr" defTabSz="497840" rtl="0" eaLnBrk="1" fontAlgn="base" latinLnBrk="0" hangingPunct="1">
              <a:lnSpc>
                <a:spcPct val="100000"/>
              </a:lnSpc>
              <a:spcBef>
                <a:spcPct val="0"/>
              </a:spcBef>
              <a:spcAft>
                <a:spcPct val="0"/>
              </a:spcAft>
              <a:buClrTx/>
              <a:buSzTx/>
              <a:buFontTx/>
              <a:buNone/>
              <a:defRPr/>
            </a:pPr>
            <a:r>
              <a:rPr lang="fi-FI" sz="4400">
                <a:solidFill>
                  <a:schemeClr val="accent4"/>
                </a:solidFill>
                <a:latin typeface="+mj-lt"/>
              </a:rPr>
              <a:t>Innovaatioleiri</a:t>
            </a:r>
            <a:endParaRPr lang="fi-FI" sz="4400">
              <a:solidFill>
                <a:schemeClr val="accent4"/>
              </a:solidFill>
              <a:latin typeface="+mj-lt"/>
            </a:endParaRPr>
          </a:p>
        </p:txBody>
      </p:sp>
      <p:sp>
        <p:nvSpPr>
          <p:cNvPr id="33" name="Tekstiruutu 32"/>
          <p:cNvSpPr txBox="1"/>
          <p:nvPr userDrawn="1"/>
        </p:nvSpPr>
        <p:spPr>
          <a:xfrm>
            <a:off x="850473" y="10067456"/>
            <a:ext cx="5860316" cy="338554"/>
          </a:xfrm>
          <a:prstGeom prst="rect">
            <a:avLst/>
          </a:prstGeom>
          <a:noFill/>
        </p:spPr>
        <p:txBody>
          <a:bodyPr wrap="square" rtlCol="0">
            <a:spAutoFit/>
          </a:bodyPr>
          <a:lstStyle/>
          <a:p>
            <a:pPr algn="ctr"/>
            <a:r>
              <a:rPr lang="fi-FI" sz="800"/>
              <a:t>Yrittäjyys-, työelämä- ja taloustaitoja – tekemällä oppien. </a:t>
            </a:r>
            <a:endParaRPr lang="fi-FI" sz="800"/>
          </a:p>
          <a:p>
            <a:pPr algn="ctr"/>
            <a:r>
              <a:rPr lang="fi-FI" sz="800"/>
              <a:t>Lisätietoja nuoriyrittajyys.fi.</a:t>
            </a:r>
            <a:endParaRPr lang="fi-FI" sz="800"/>
          </a:p>
        </p:txBody>
      </p:sp>
      <p:pic>
        <p:nvPicPr>
          <p:cNvPr id="35" name="Kuva 3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33766" y="9689906"/>
            <a:ext cx="1893730" cy="337314"/>
          </a:xfrm>
          <a:prstGeom prst="rect">
            <a:avLst/>
          </a:prstGeom>
        </p:spPr>
      </p:pic>
      <p:grpSp>
        <p:nvGrpSpPr>
          <p:cNvPr id="36" name="Group 4"/>
          <p:cNvGrpSpPr/>
          <p:nvPr userDrawn="1"/>
        </p:nvGrpSpPr>
        <p:grpSpPr bwMode="auto">
          <a:xfrm>
            <a:off x="0" y="10513400"/>
            <a:ext cx="7560000" cy="180000"/>
            <a:chOff x="0" y="4121"/>
            <a:chExt cx="7680" cy="199"/>
          </a:xfrm>
        </p:grpSpPr>
        <p:sp>
          <p:nvSpPr>
            <p:cNvPr id="37" name="AutoShape 3"/>
            <p:cNvSpPr>
              <a:spLocks noChangeAspect="1" noChangeArrowheads="1" noTextEdit="1"/>
            </p:cNvSpPr>
            <p:nvPr userDrawn="1"/>
          </p:nvSpPr>
          <p:spPr bwMode="auto">
            <a:xfrm>
              <a:off x="0" y="4121"/>
              <a:ext cx="768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38" name="Rectangle 5"/>
            <p:cNvSpPr>
              <a:spLocks noChangeArrowheads="1"/>
            </p:cNvSpPr>
            <p:nvPr userDrawn="1"/>
          </p:nvSpPr>
          <p:spPr bwMode="auto">
            <a:xfrm>
              <a:off x="4573" y="4121"/>
              <a:ext cx="3107" cy="199"/>
            </a:xfrm>
            <a:prstGeom prst="rect">
              <a:avLst/>
            </a:prstGeom>
            <a:solidFill>
              <a:srgbClr val="FD820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3" name="Rectangle 6"/>
            <p:cNvSpPr>
              <a:spLocks noChangeArrowheads="1"/>
            </p:cNvSpPr>
            <p:nvPr userDrawn="1"/>
          </p:nvSpPr>
          <p:spPr bwMode="auto">
            <a:xfrm>
              <a:off x="0" y="4121"/>
              <a:ext cx="898" cy="199"/>
            </a:xfrm>
            <a:prstGeom prst="rect">
              <a:avLst/>
            </a:prstGeom>
            <a:solidFill>
              <a:srgbClr val="F1612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6" name="Rectangle 7"/>
            <p:cNvSpPr>
              <a:spLocks noChangeArrowheads="1"/>
            </p:cNvSpPr>
            <p:nvPr userDrawn="1"/>
          </p:nvSpPr>
          <p:spPr bwMode="auto">
            <a:xfrm>
              <a:off x="898" y="4121"/>
              <a:ext cx="457" cy="199"/>
            </a:xfrm>
            <a:prstGeom prst="rect">
              <a:avLst/>
            </a:prstGeom>
            <a:solidFill>
              <a:srgbClr val="D0DF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7" name="Rectangle 8"/>
            <p:cNvSpPr>
              <a:spLocks noChangeArrowheads="1"/>
            </p:cNvSpPr>
            <p:nvPr userDrawn="1"/>
          </p:nvSpPr>
          <p:spPr bwMode="auto">
            <a:xfrm>
              <a:off x="1357" y="4121"/>
              <a:ext cx="1068" cy="199"/>
            </a:xfrm>
            <a:prstGeom prst="rect">
              <a:avLst/>
            </a:prstGeom>
            <a:solidFill>
              <a:srgbClr val="82C5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8" name="Rectangle 9"/>
            <p:cNvSpPr>
              <a:spLocks noChangeArrowheads="1"/>
            </p:cNvSpPr>
            <p:nvPr userDrawn="1"/>
          </p:nvSpPr>
          <p:spPr bwMode="auto">
            <a:xfrm>
              <a:off x="2424" y="4121"/>
              <a:ext cx="473" cy="199"/>
            </a:xfrm>
            <a:prstGeom prst="rect">
              <a:avLst/>
            </a:prstGeom>
            <a:solidFill>
              <a:srgbClr val="FDB61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9" name="Rectangle 10"/>
            <p:cNvSpPr>
              <a:spLocks noChangeArrowheads="1"/>
            </p:cNvSpPr>
            <p:nvPr userDrawn="1"/>
          </p:nvSpPr>
          <p:spPr bwMode="auto">
            <a:xfrm>
              <a:off x="2896" y="4121"/>
              <a:ext cx="1259" cy="199"/>
            </a:xfrm>
            <a:prstGeom prst="rect">
              <a:avLst/>
            </a:prstGeom>
            <a:solidFill>
              <a:srgbClr val="1DB46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50" name="Rectangle 11"/>
            <p:cNvSpPr>
              <a:spLocks noChangeArrowheads="1"/>
            </p:cNvSpPr>
            <p:nvPr userDrawn="1"/>
          </p:nvSpPr>
          <p:spPr bwMode="auto">
            <a:xfrm>
              <a:off x="4154" y="4121"/>
              <a:ext cx="428" cy="199"/>
            </a:xfrm>
            <a:prstGeom prst="rect">
              <a:avLst/>
            </a:prstGeom>
            <a:solidFill>
              <a:srgbClr val="D0DF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520700" y="712788"/>
            <a:ext cx="2438400" cy="2495550"/>
          </a:xfrm>
        </p:spPr>
        <p:txBody>
          <a:bodyPr anchor="b"/>
          <a:lstStyle>
            <a:lvl1pPr>
              <a:defRPr sz="3200"/>
            </a:lvl1pPr>
          </a:lstStyle>
          <a:p>
            <a:r>
              <a:rPr lang="fi-FI"/>
              <a:t>Muokkaa perustyyl. napsautt.</a:t>
            </a:r>
            <a:endParaRPr lang="fi-FI"/>
          </a:p>
        </p:txBody>
      </p:sp>
      <p:sp>
        <p:nvSpPr>
          <p:cNvPr id="3" name="Kuvan paikkamerkki 2"/>
          <p:cNvSpPr>
            <a:spLocks noGrp="1"/>
          </p:cNvSpPr>
          <p:nvPr>
            <p:ph type="pic" idx="1"/>
          </p:nvPr>
        </p:nvSpPr>
        <p:spPr>
          <a:xfrm>
            <a:off x="3214688" y="1539875"/>
            <a:ext cx="3827462" cy="75993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hasCustomPrompt="1"/>
          </p:nvPr>
        </p:nvSpPr>
        <p:spPr>
          <a:xfrm>
            <a:off x="520700" y="3208338"/>
            <a:ext cx="2438400" cy="59436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endParaRPr lang="fi-FI"/>
          </a:p>
        </p:txBody>
      </p:sp>
      <p:sp>
        <p:nvSpPr>
          <p:cNvPr id="5" name="Päivämäärän paikkamerkki 4"/>
          <p:cNvSpPr>
            <a:spLocks noGrp="1"/>
          </p:cNvSpPr>
          <p:nvPr>
            <p:ph type="dt" sz="half" idx="10"/>
          </p:nvPr>
        </p:nvSpPr>
        <p:spPr/>
        <p:txBody>
          <a:bodyPr/>
          <a:lstStyle/>
          <a:p>
            <a:fld id="{54A59B05-0642-4AA2-A58C-2915AB4F5A74}" type="datetimeFigureOut">
              <a:rPr lang="fi-FI" smtClean="0"/>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p>
            <a:r>
              <a:rPr lang="fi-FI"/>
              <a:t>Muokkaa perustyyl. napsautt.</a:t>
            </a:r>
            <a:endParaRPr lang="fi-FI"/>
          </a:p>
        </p:txBody>
      </p:sp>
      <p:sp>
        <p:nvSpPr>
          <p:cNvPr id="3" name="Pystysuoran tekstin paikkamerkki 2"/>
          <p:cNvSpPr>
            <a:spLocks noGrp="1"/>
          </p:cNvSpPr>
          <p:nvPr>
            <p:ph type="body" orient="vert" idx="1" hasCustomPrompt="1"/>
          </p:nvPr>
        </p:nvSpPr>
        <p:spPr/>
        <p:txBody>
          <a:bodyPr vert="eaVert"/>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4" name="Päivämäärän paikkamerkki 3"/>
          <p:cNvSpPr>
            <a:spLocks noGrp="1"/>
          </p:cNvSpPr>
          <p:nvPr>
            <p:ph type="dt" sz="half" idx="10"/>
          </p:nvPr>
        </p:nvSpPr>
        <p:spPr/>
        <p:txBody>
          <a:bodyPr/>
          <a:lstStyle/>
          <a:p>
            <a:fld id="{54A59B05-0642-4AA2-A58C-2915AB4F5A74}" type="datetimeFigureOut">
              <a:rPr lang="fi-FI" smtClean="0"/>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hasCustomPrompt="1"/>
          </p:nvPr>
        </p:nvSpPr>
        <p:spPr>
          <a:xfrm>
            <a:off x="5411788" y="569913"/>
            <a:ext cx="1630362" cy="9061450"/>
          </a:xfrm>
        </p:spPr>
        <p:txBody>
          <a:bodyPr vert="eaVert"/>
          <a:lstStyle/>
          <a:p>
            <a:r>
              <a:rPr lang="fi-FI"/>
              <a:t>Muokkaa perustyyl. napsautt.</a:t>
            </a:r>
            <a:endParaRPr lang="fi-FI"/>
          </a:p>
        </p:txBody>
      </p:sp>
      <p:sp>
        <p:nvSpPr>
          <p:cNvPr id="3" name="Pystysuoran tekstin paikkamerkki 2"/>
          <p:cNvSpPr>
            <a:spLocks noGrp="1"/>
          </p:cNvSpPr>
          <p:nvPr>
            <p:ph type="body" orient="vert" idx="1" hasCustomPrompt="1"/>
          </p:nvPr>
        </p:nvSpPr>
        <p:spPr>
          <a:xfrm>
            <a:off x="519113" y="569913"/>
            <a:ext cx="4740275" cy="9061450"/>
          </a:xfrm>
        </p:spPr>
        <p:txBody>
          <a:bodyPr vert="eaVert"/>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4" name="Päivämäärän paikkamerkki 3"/>
          <p:cNvSpPr>
            <a:spLocks noGrp="1"/>
          </p:cNvSpPr>
          <p:nvPr>
            <p:ph type="dt" sz="half" idx="10"/>
          </p:nvPr>
        </p:nvSpPr>
        <p:spPr/>
        <p:txBody>
          <a:bodyPr/>
          <a:lstStyle/>
          <a:p>
            <a:fld id="{54A59B05-0642-4AA2-A58C-2915AB4F5A74}" type="datetimeFigureOut">
              <a:rPr lang="fi-FI" smtClean="0"/>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ohja_sve">
    <p:spTree>
      <p:nvGrpSpPr>
        <p:cNvPr id="1" name=""/>
        <p:cNvGrpSpPr/>
        <p:nvPr/>
      </p:nvGrpSpPr>
      <p:grpSpPr>
        <a:xfrm>
          <a:off x="0" y="0"/>
          <a:ext cx="0" cy="0"/>
          <a:chOff x="0" y="0"/>
          <a:chExt cx="0" cy="0"/>
        </a:xfrm>
      </p:grpSpPr>
      <p:sp>
        <p:nvSpPr>
          <p:cNvPr id="2" name="Otsikko 1"/>
          <p:cNvSpPr>
            <a:spLocks noGrp="1"/>
          </p:cNvSpPr>
          <p:nvPr userDrawn="1">
            <p:ph type="title" hasCustomPrompt="1"/>
          </p:nvPr>
        </p:nvSpPr>
        <p:spPr>
          <a:xfrm>
            <a:off x="720631" y="1323200"/>
            <a:ext cx="6120000" cy="495108"/>
          </a:xfrm>
          <a:prstGeom prst="rect">
            <a:avLst/>
          </a:prstGeom>
          <a:solidFill>
            <a:schemeClr val="accent4"/>
          </a:solidFill>
        </p:spPr>
        <p:txBody>
          <a:bodyPr wrap="square" lIns="144000" tIns="108000" rIns="108000" bIns="108000" anchor="ctr" anchorCtr="0">
            <a:spAutoFit/>
          </a:bodyPr>
          <a:lstStyle>
            <a:lvl1pPr>
              <a:lnSpc>
                <a:spcPct val="100000"/>
              </a:lnSpc>
              <a:defRPr sz="1800">
                <a:solidFill>
                  <a:schemeClr val="bg1"/>
                </a:solidFill>
                <a:latin typeface="+mj-lt"/>
              </a:defRPr>
            </a:lvl1pPr>
          </a:lstStyle>
          <a:p>
            <a:r>
              <a:rPr lang="fi-FI"/>
              <a:t>Muokkaa </a:t>
            </a:r>
            <a:r>
              <a:rPr lang="fi-FI" err="1"/>
              <a:t>perustyyl</a:t>
            </a:r>
            <a:r>
              <a:rPr lang="fi-FI"/>
              <a:t>. </a:t>
            </a:r>
            <a:r>
              <a:rPr lang="fi-FI" err="1"/>
              <a:t>napsautt</a:t>
            </a:r>
            <a:r>
              <a:rPr lang="fi-FI"/>
              <a:t>.</a:t>
            </a:r>
            <a:endParaRPr lang="fi-FI"/>
          </a:p>
        </p:txBody>
      </p:sp>
      <p:sp>
        <p:nvSpPr>
          <p:cNvPr id="3" name="Sisällön paikkamerkki 2"/>
          <p:cNvSpPr>
            <a:spLocks noGrp="1"/>
          </p:cNvSpPr>
          <p:nvPr userDrawn="1">
            <p:ph idx="1" hasCustomPrompt="1"/>
          </p:nvPr>
        </p:nvSpPr>
        <p:spPr>
          <a:xfrm>
            <a:off x="720631" y="2041227"/>
            <a:ext cx="6120000" cy="7337921"/>
          </a:xfrm>
        </p:spPr>
        <p:txBody>
          <a:bodyPr lIns="0" tIns="0" rIns="0" bIns="0">
            <a:normAutofit/>
          </a:bodyPr>
          <a:lstStyle>
            <a:lvl1pPr marL="0" indent="0">
              <a:lnSpc>
                <a:spcPct val="100000"/>
              </a:lnSpc>
              <a:spcBef>
                <a:spcPts val="0"/>
              </a:spcBef>
              <a:buNone/>
              <a:defRPr sz="1200" baseline="0"/>
            </a:lvl1pPr>
            <a:lvl2pPr>
              <a:lnSpc>
                <a:spcPct val="100000"/>
              </a:lnSpc>
              <a:defRPr sz="1200" baseline="0"/>
            </a:lvl2pPr>
            <a:lvl3pPr>
              <a:lnSpc>
                <a:spcPct val="100000"/>
              </a:lnSpc>
              <a:defRPr sz="1200" baseline="0"/>
            </a:lvl3pPr>
            <a:lvl4pPr>
              <a:lnSpc>
                <a:spcPct val="100000"/>
              </a:lnSpc>
              <a:defRPr sz="1200" baseline="0"/>
            </a:lvl4pPr>
            <a:lvl5pPr>
              <a:lnSpc>
                <a:spcPct val="100000"/>
              </a:lnSpc>
              <a:defRPr sz="1200" baseline="0"/>
            </a:lvl5pPr>
          </a:lstStyle>
          <a:p>
            <a:pPr lvl="0"/>
            <a:r>
              <a:rPr lang="fi-FI"/>
              <a:t>Muokkaa tekstin perustyylejä napsauttamalla</a:t>
            </a:r>
            <a:endParaRPr lang="fi-FI"/>
          </a:p>
        </p:txBody>
      </p:sp>
      <p:sp>
        <p:nvSpPr>
          <p:cNvPr id="6" name="Tekstiruutu 5"/>
          <p:cNvSpPr txBox="1"/>
          <p:nvPr userDrawn="1"/>
        </p:nvSpPr>
        <p:spPr>
          <a:xfrm>
            <a:off x="1105723" y="410667"/>
            <a:ext cx="5349816" cy="677108"/>
          </a:xfrm>
          <a:prstGeom prst="rect">
            <a:avLst/>
          </a:prstGeom>
          <a:noFill/>
        </p:spPr>
        <p:txBody>
          <a:bodyPr wrap="square" lIns="0" tIns="0" rIns="0" bIns="0" rtlCol="0">
            <a:spAutoFit/>
          </a:bodyPr>
          <a:lstStyle/>
          <a:p>
            <a:pPr marL="0" marR="0" lvl="0" indent="0" algn="ctr" defTabSz="497840" rtl="0" eaLnBrk="1" fontAlgn="base" latinLnBrk="0" hangingPunct="1">
              <a:lnSpc>
                <a:spcPct val="100000"/>
              </a:lnSpc>
              <a:spcBef>
                <a:spcPct val="0"/>
              </a:spcBef>
              <a:spcAft>
                <a:spcPct val="0"/>
              </a:spcAft>
              <a:buClrTx/>
              <a:buSzTx/>
              <a:buFontTx/>
              <a:buNone/>
              <a:defRPr/>
            </a:pPr>
            <a:r>
              <a:rPr lang="fi-FI" sz="4400" err="1">
                <a:solidFill>
                  <a:schemeClr val="accent4"/>
                </a:solidFill>
                <a:latin typeface="+mj-lt"/>
              </a:rPr>
              <a:t>Innovationsläger</a:t>
            </a:r>
            <a:endParaRPr lang="fi-FI" sz="4400">
              <a:solidFill>
                <a:schemeClr val="accent4"/>
              </a:solidFill>
              <a:latin typeface="+mj-lt"/>
            </a:endParaRPr>
          </a:p>
        </p:txBody>
      </p:sp>
      <p:sp>
        <p:nvSpPr>
          <p:cNvPr id="33" name="Tekstiruutu 32"/>
          <p:cNvSpPr txBox="1"/>
          <p:nvPr userDrawn="1"/>
        </p:nvSpPr>
        <p:spPr>
          <a:xfrm>
            <a:off x="850473" y="10067456"/>
            <a:ext cx="5860316" cy="338554"/>
          </a:xfrm>
          <a:prstGeom prst="rect">
            <a:avLst/>
          </a:prstGeom>
          <a:noFill/>
        </p:spPr>
        <p:txBody>
          <a:bodyPr wrap="square" rtlCol="0">
            <a:spAutoFit/>
          </a:bodyPr>
          <a:lstStyle/>
          <a:p>
            <a:pPr algn="ctr"/>
            <a:r>
              <a:rPr lang="sv-SE" sz="800"/>
              <a:t>Företagsamhet, arbetslivsfärdigheter och ekonomikunskap – att lära genom att göra.</a:t>
            </a:r>
            <a:endParaRPr lang="sv-SE" sz="800"/>
          </a:p>
          <a:p>
            <a:pPr algn="ctr"/>
            <a:r>
              <a:rPr lang="sv-SE" sz="800"/>
              <a:t>Tilläggsuppgifter: ungforetagsamhet.fi</a:t>
            </a:r>
            <a:endParaRPr lang="fi-FI" sz="800"/>
          </a:p>
        </p:txBody>
      </p:sp>
      <p:pic>
        <p:nvPicPr>
          <p:cNvPr id="35" name="Kuva 3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33766" y="9689906"/>
            <a:ext cx="1893730" cy="337314"/>
          </a:xfrm>
          <a:prstGeom prst="rect">
            <a:avLst/>
          </a:prstGeom>
        </p:spPr>
      </p:pic>
      <p:grpSp>
        <p:nvGrpSpPr>
          <p:cNvPr id="36" name="Group 4"/>
          <p:cNvGrpSpPr/>
          <p:nvPr userDrawn="1"/>
        </p:nvGrpSpPr>
        <p:grpSpPr bwMode="auto">
          <a:xfrm>
            <a:off x="0" y="10513400"/>
            <a:ext cx="7560000" cy="180000"/>
            <a:chOff x="0" y="4121"/>
            <a:chExt cx="7680" cy="199"/>
          </a:xfrm>
        </p:grpSpPr>
        <p:sp>
          <p:nvSpPr>
            <p:cNvPr id="37" name="AutoShape 3"/>
            <p:cNvSpPr>
              <a:spLocks noChangeAspect="1" noChangeArrowheads="1" noTextEdit="1"/>
            </p:cNvSpPr>
            <p:nvPr userDrawn="1"/>
          </p:nvSpPr>
          <p:spPr bwMode="auto">
            <a:xfrm>
              <a:off x="0" y="4121"/>
              <a:ext cx="768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38" name="Rectangle 5"/>
            <p:cNvSpPr>
              <a:spLocks noChangeArrowheads="1"/>
            </p:cNvSpPr>
            <p:nvPr userDrawn="1"/>
          </p:nvSpPr>
          <p:spPr bwMode="auto">
            <a:xfrm>
              <a:off x="4573" y="4121"/>
              <a:ext cx="3107" cy="199"/>
            </a:xfrm>
            <a:prstGeom prst="rect">
              <a:avLst/>
            </a:prstGeom>
            <a:solidFill>
              <a:srgbClr val="FD820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3" name="Rectangle 6"/>
            <p:cNvSpPr>
              <a:spLocks noChangeArrowheads="1"/>
            </p:cNvSpPr>
            <p:nvPr userDrawn="1"/>
          </p:nvSpPr>
          <p:spPr bwMode="auto">
            <a:xfrm>
              <a:off x="0" y="4121"/>
              <a:ext cx="898" cy="199"/>
            </a:xfrm>
            <a:prstGeom prst="rect">
              <a:avLst/>
            </a:prstGeom>
            <a:solidFill>
              <a:srgbClr val="F1612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6" name="Rectangle 7"/>
            <p:cNvSpPr>
              <a:spLocks noChangeArrowheads="1"/>
            </p:cNvSpPr>
            <p:nvPr userDrawn="1"/>
          </p:nvSpPr>
          <p:spPr bwMode="auto">
            <a:xfrm>
              <a:off x="898" y="4121"/>
              <a:ext cx="457" cy="199"/>
            </a:xfrm>
            <a:prstGeom prst="rect">
              <a:avLst/>
            </a:prstGeom>
            <a:solidFill>
              <a:srgbClr val="D0DF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7" name="Rectangle 8"/>
            <p:cNvSpPr>
              <a:spLocks noChangeArrowheads="1"/>
            </p:cNvSpPr>
            <p:nvPr userDrawn="1"/>
          </p:nvSpPr>
          <p:spPr bwMode="auto">
            <a:xfrm>
              <a:off x="1357" y="4121"/>
              <a:ext cx="1068" cy="199"/>
            </a:xfrm>
            <a:prstGeom prst="rect">
              <a:avLst/>
            </a:prstGeom>
            <a:solidFill>
              <a:srgbClr val="82C5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8" name="Rectangle 9"/>
            <p:cNvSpPr>
              <a:spLocks noChangeArrowheads="1"/>
            </p:cNvSpPr>
            <p:nvPr userDrawn="1"/>
          </p:nvSpPr>
          <p:spPr bwMode="auto">
            <a:xfrm>
              <a:off x="2424" y="4121"/>
              <a:ext cx="473" cy="199"/>
            </a:xfrm>
            <a:prstGeom prst="rect">
              <a:avLst/>
            </a:prstGeom>
            <a:solidFill>
              <a:srgbClr val="FDB61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9" name="Rectangle 10"/>
            <p:cNvSpPr>
              <a:spLocks noChangeArrowheads="1"/>
            </p:cNvSpPr>
            <p:nvPr userDrawn="1"/>
          </p:nvSpPr>
          <p:spPr bwMode="auto">
            <a:xfrm>
              <a:off x="2896" y="4121"/>
              <a:ext cx="1259" cy="199"/>
            </a:xfrm>
            <a:prstGeom prst="rect">
              <a:avLst/>
            </a:prstGeom>
            <a:solidFill>
              <a:srgbClr val="1DB46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50" name="Rectangle 11"/>
            <p:cNvSpPr>
              <a:spLocks noChangeArrowheads="1"/>
            </p:cNvSpPr>
            <p:nvPr userDrawn="1"/>
          </p:nvSpPr>
          <p:spPr bwMode="auto">
            <a:xfrm>
              <a:off x="4154" y="4121"/>
              <a:ext cx="428" cy="199"/>
            </a:xfrm>
            <a:prstGeom prst="rect">
              <a:avLst/>
            </a:prstGeom>
            <a:solidFill>
              <a:srgbClr val="D0DF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ohja_Eng">
    <p:spTree>
      <p:nvGrpSpPr>
        <p:cNvPr id="1" name=""/>
        <p:cNvGrpSpPr/>
        <p:nvPr/>
      </p:nvGrpSpPr>
      <p:grpSpPr>
        <a:xfrm>
          <a:off x="0" y="0"/>
          <a:ext cx="0" cy="0"/>
          <a:chOff x="0" y="0"/>
          <a:chExt cx="0" cy="0"/>
        </a:xfrm>
      </p:grpSpPr>
      <p:sp>
        <p:nvSpPr>
          <p:cNvPr id="2" name="Otsikko 1"/>
          <p:cNvSpPr>
            <a:spLocks noGrp="1"/>
          </p:cNvSpPr>
          <p:nvPr userDrawn="1">
            <p:ph type="title" hasCustomPrompt="1"/>
          </p:nvPr>
        </p:nvSpPr>
        <p:spPr>
          <a:xfrm>
            <a:off x="720631" y="1323200"/>
            <a:ext cx="6120000" cy="495108"/>
          </a:xfrm>
          <a:prstGeom prst="rect">
            <a:avLst/>
          </a:prstGeom>
          <a:solidFill>
            <a:schemeClr val="accent4"/>
          </a:solidFill>
        </p:spPr>
        <p:txBody>
          <a:bodyPr wrap="square" lIns="144000" tIns="108000" rIns="108000" bIns="108000" anchor="ctr" anchorCtr="0">
            <a:spAutoFit/>
          </a:bodyPr>
          <a:lstStyle>
            <a:lvl1pPr>
              <a:lnSpc>
                <a:spcPct val="100000"/>
              </a:lnSpc>
              <a:defRPr sz="1800">
                <a:solidFill>
                  <a:schemeClr val="bg1"/>
                </a:solidFill>
                <a:latin typeface="+mj-lt"/>
              </a:defRPr>
            </a:lvl1pPr>
          </a:lstStyle>
          <a:p>
            <a:r>
              <a:rPr lang="fi-FI"/>
              <a:t>Muokkaa </a:t>
            </a:r>
            <a:r>
              <a:rPr lang="fi-FI" err="1"/>
              <a:t>perustyyl</a:t>
            </a:r>
            <a:r>
              <a:rPr lang="fi-FI"/>
              <a:t>. </a:t>
            </a:r>
            <a:r>
              <a:rPr lang="fi-FI" err="1"/>
              <a:t>napsautt</a:t>
            </a:r>
            <a:r>
              <a:rPr lang="fi-FI"/>
              <a:t>.</a:t>
            </a:r>
            <a:endParaRPr lang="fi-FI"/>
          </a:p>
        </p:txBody>
      </p:sp>
      <p:sp>
        <p:nvSpPr>
          <p:cNvPr id="3" name="Sisällön paikkamerkki 2"/>
          <p:cNvSpPr>
            <a:spLocks noGrp="1"/>
          </p:cNvSpPr>
          <p:nvPr userDrawn="1">
            <p:ph idx="1" hasCustomPrompt="1"/>
          </p:nvPr>
        </p:nvSpPr>
        <p:spPr>
          <a:xfrm>
            <a:off x="720631" y="2041227"/>
            <a:ext cx="6120000" cy="7337921"/>
          </a:xfrm>
        </p:spPr>
        <p:txBody>
          <a:bodyPr lIns="0" tIns="0" rIns="0" bIns="0">
            <a:normAutofit/>
          </a:bodyPr>
          <a:lstStyle>
            <a:lvl1pPr marL="0" indent="0">
              <a:lnSpc>
                <a:spcPct val="100000"/>
              </a:lnSpc>
              <a:spcBef>
                <a:spcPts val="0"/>
              </a:spcBef>
              <a:buNone/>
              <a:defRPr sz="1200" baseline="0"/>
            </a:lvl1pPr>
            <a:lvl2pPr>
              <a:lnSpc>
                <a:spcPct val="100000"/>
              </a:lnSpc>
              <a:defRPr sz="1200" baseline="0"/>
            </a:lvl2pPr>
            <a:lvl3pPr>
              <a:lnSpc>
                <a:spcPct val="100000"/>
              </a:lnSpc>
              <a:defRPr sz="1200" baseline="0"/>
            </a:lvl3pPr>
            <a:lvl4pPr>
              <a:lnSpc>
                <a:spcPct val="100000"/>
              </a:lnSpc>
              <a:defRPr sz="1200" baseline="0"/>
            </a:lvl4pPr>
            <a:lvl5pPr>
              <a:lnSpc>
                <a:spcPct val="100000"/>
              </a:lnSpc>
              <a:defRPr sz="1200" baseline="0"/>
            </a:lvl5pPr>
          </a:lstStyle>
          <a:p>
            <a:pPr lvl="0"/>
            <a:r>
              <a:rPr lang="fi-FI"/>
              <a:t>Muokkaa tekstin perustyylejä napsauttamalla</a:t>
            </a:r>
            <a:endParaRPr lang="fi-FI"/>
          </a:p>
        </p:txBody>
      </p:sp>
      <p:sp>
        <p:nvSpPr>
          <p:cNvPr id="6" name="Tekstiruutu 5"/>
          <p:cNvSpPr txBox="1"/>
          <p:nvPr userDrawn="1"/>
        </p:nvSpPr>
        <p:spPr>
          <a:xfrm>
            <a:off x="1105723" y="410667"/>
            <a:ext cx="5349816" cy="677108"/>
          </a:xfrm>
          <a:prstGeom prst="rect">
            <a:avLst/>
          </a:prstGeom>
          <a:noFill/>
        </p:spPr>
        <p:txBody>
          <a:bodyPr wrap="square" lIns="0" tIns="0" rIns="0" bIns="0" rtlCol="0">
            <a:spAutoFit/>
          </a:bodyPr>
          <a:lstStyle/>
          <a:p>
            <a:pPr marL="0" marR="0" lvl="0" indent="0" algn="ctr" defTabSz="497840" rtl="0" eaLnBrk="1" fontAlgn="base" latinLnBrk="0" hangingPunct="1">
              <a:lnSpc>
                <a:spcPct val="100000"/>
              </a:lnSpc>
              <a:spcBef>
                <a:spcPct val="0"/>
              </a:spcBef>
              <a:spcAft>
                <a:spcPct val="0"/>
              </a:spcAft>
              <a:buClrTx/>
              <a:buSzTx/>
              <a:buFontTx/>
              <a:buNone/>
              <a:defRPr/>
            </a:pPr>
            <a:r>
              <a:rPr lang="fi-FI" sz="4400">
                <a:solidFill>
                  <a:schemeClr val="accent4"/>
                </a:solidFill>
                <a:latin typeface="+mj-lt"/>
              </a:rPr>
              <a:t>Innovation Camp</a:t>
            </a:r>
            <a:endParaRPr lang="fi-FI" sz="4400">
              <a:solidFill>
                <a:schemeClr val="accent4"/>
              </a:solidFill>
              <a:latin typeface="+mj-lt"/>
            </a:endParaRPr>
          </a:p>
        </p:txBody>
      </p:sp>
      <p:sp>
        <p:nvSpPr>
          <p:cNvPr id="33" name="Tekstiruutu 32"/>
          <p:cNvSpPr txBox="1"/>
          <p:nvPr userDrawn="1"/>
        </p:nvSpPr>
        <p:spPr>
          <a:xfrm>
            <a:off x="850473" y="10067456"/>
            <a:ext cx="5860316" cy="338554"/>
          </a:xfrm>
          <a:prstGeom prst="rect">
            <a:avLst/>
          </a:prstGeom>
          <a:noFill/>
        </p:spPr>
        <p:txBody>
          <a:bodyPr wrap="square" rtlCol="0">
            <a:spAutoFit/>
          </a:bodyPr>
          <a:lstStyle/>
          <a:p>
            <a:pPr algn="ctr"/>
            <a:r>
              <a:rPr lang="en-US" sz="800"/>
              <a:t>Entrepreneurship, work readiness and financial literacy – learning by doing.</a:t>
            </a:r>
            <a:endParaRPr lang="en-US" sz="800"/>
          </a:p>
          <a:p>
            <a:pPr algn="ctr"/>
            <a:r>
              <a:rPr lang="en-US" sz="800"/>
              <a:t>More information: nuoriyrittajyys.fi.</a:t>
            </a:r>
            <a:endParaRPr lang="fi-FI" sz="800"/>
          </a:p>
        </p:txBody>
      </p:sp>
      <p:pic>
        <p:nvPicPr>
          <p:cNvPr id="35" name="Kuva 3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33766" y="9689906"/>
            <a:ext cx="1893730" cy="337314"/>
          </a:xfrm>
          <a:prstGeom prst="rect">
            <a:avLst/>
          </a:prstGeom>
        </p:spPr>
      </p:pic>
      <p:grpSp>
        <p:nvGrpSpPr>
          <p:cNvPr id="36" name="Group 4"/>
          <p:cNvGrpSpPr/>
          <p:nvPr userDrawn="1"/>
        </p:nvGrpSpPr>
        <p:grpSpPr bwMode="auto">
          <a:xfrm>
            <a:off x="0" y="10513400"/>
            <a:ext cx="7560000" cy="180000"/>
            <a:chOff x="0" y="4121"/>
            <a:chExt cx="7680" cy="199"/>
          </a:xfrm>
        </p:grpSpPr>
        <p:sp>
          <p:nvSpPr>
            <p:cNvPr id="37" name="AutoShape 3"/>
            <p:cNvSpPr>
              <a:spLocks noChangeAspect="1" noChangeArrowheads="1" noTextEdit="1"/>
            </p:cNvSpPr>
            <p:nvPr userDrawn="1"/>
          </p:nvSpPr>
          <p:spPr bwMode="auto">
            <a:xfrm>
              <a:off x="0" y="4121"/>
              <a:ext cx="768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38" name="Rectangle 5"/>
            <p:cNvSpPr>
              <a:spLocks noChangeArrowheads="1"/>
            </p:cNvSpPr>
            <p:nvPr userDrawn="1"/>
          </p:nvSpPr>
          <p:spPr bwMode="auto">
            <a:xfrm>
              <a:off x="4573" y="4121"/>
              <a:ext cx="3107" cy="199"/>
            </a:xfrm>
            <a:prstGeom prst="rect">
              <a:avLst/>
            </a:prstGeom>
            <a:solidFill>
              <a:srgbClr val="FD820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3" name="Rectangle 6"/>
            <p:cNvSpPr>
              <a:spLocks noChangeArrowheads="1"/>
            </p:cNvSpPr>
            <p:nvPr userDrawn="1"/>
          </p:nvSpPr>
          <p:spPr bwMode="auto">
            <a:xfrm>
              <a:off x="0" y="4121"/>
              <a:ext cx="898" cy="199"/>
            </a:xfrm>
            <a:prstGeom prst="rect">
              <a:avLst/>
            </a:prstGeom>
            <a:solidFill>
              <a:srgbClr val="F1612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6" name="Rectangle 7"/>
            <p:cNvSpPr>
              <a:spLocks noChangeArrowheads="1"/>
            </p:cNvSpPr>
            <p:nvPr userDrawn="1"/>
          </p:nvSpPr>
          <p:spPr bwMode="auto">
            <a:xfrm>
              <a:off x="898" y="4121"/>
              <a:ext cx="457" cy="199"/>
            </a:xfrm>
            <a:prstGeom prst="rect">
              <a:avLst/>
            </a:prstGeom>
            <a:solidFill>
              <a:srgbClr val="D0DF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7" name="Rectangle 8"/>
            <p:cNvSpPr>
              <a:spLocks noChangeArrowheads="1"/>
            </p:cNvSpPr>
            <p:nvPr userDrawn="1"/>
          </p:nvSpPr>
          <p:spPr bwMode="auto">
            <a:xfrm>
              <a:off x="1357" y="4121"/>
              <a:ext cx="1068" cy="199"/>
            </a:xfrm>
            <a:prstGeom prst="rect">
              <a:avLst/>
            </a:prstGeom>
            <a:solidFill>
              <a:srgbClr val="82C5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8" name="Rectangle 9"/>
            <p:cNvSpPr>
              <a:spLocks noChangeArrowheads="1"/>
            </p:cNvSpPr>
            <p:nvPr userDrawn="1"/>
          </p:nvSpPr>
          <p:spPr bwMode="auto">
            <a:xfrm>
              <a:off x="2424" y="4121"/>
              <a:ext cx="473" cy="199"/>
            </a:xfrm>
            <a:prstGeom prst="rect">
              <a:avLst/>
            </a:prstGeom>
            <a:solidFill>
              <a:srgbClr val="FDB61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9" name="Rectangle 10"/>
            <p:cNvSpPr>
              <a:spLocks noChangeArrowheads="1"/>
            </p:cNvSpPr>
            <p:nvPr userDrawn="1"/>
          </p:nvSpPr>
          <p:spPr bwMode="auto">
            <a:xfrm>
              <a:off x="2896" y="4121"/>
              <a:ext cx="1259" cy="199"/>
            </a:xfrm>
            <a:prstGeom prst="rect">
              <a:avLst/>
            </a:prstGeom>
            <a:solidFill>
              <a:srgbClr val="1DB46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50" name="Rectangle 11"/>
            <p:cNvSpPr>
              <a:spLocks noChangeArrowheads="1"/>
            </p:cNvSpPr>
            <p:nvPr userDrawn="1"/>
          </p:nvSpPr>
          <p:spPr bwMode="auto">
            <a:xfrm>
              <a:off x="4154" y="4121"/>
              <a:ext cx="428" cy="199"/>
            </a:xfrm>
            <a:prstGeom prst="rect">
              <a:avLst/>
            </a:prstGeom>
            <a:solidFill>
              <a:srgbClr val="D0DF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515938" y="2665413"/>
            <a:ext cx="6521450" cy="4448175"/>
          </a:xfrm>
        </p:spPr>
        <p:txBody>
          <a:bodyPr anchor="b"/>
          <a:lstStyle>
            <a:lvl1pPr>
              <a:defRPr sz="6000"/>
            </a:lvl1pPr>
          </a:lstStyle>
          <a:p>
            <a:r>
              <a:rPr lang="fi-FI"/>
              <a:t>Muokkaa perustyyl. napsautt.</a:t>
            </a:r>
            <a:endParaRPr lang="fi-FI"/>
          </a:p>
        </p:txBody>
      </p:sp>
      <p:sp>
        <p:nvSpPr>
          <p:cNvPr id="3" name="Tekstin paikkamerkki 2"/>
          <p:cNvSpPr>
            <a:spLocks noGrp="1"/>
          </p:cNvSpPr>
          <p:nvPr>
            <p:ph type="body" idx="1" hasCustomPrompt="1"/>
          </p:nvPr>
        </p:nvSpPr>
        <p:spPr>
          <a:xfrm>
            <a:off x="515938" y="7156450"/>
            <a:ext cx="6521450" cy="233838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endParaRPr lang="fi-FI"/>
          </a:p>
        </p:txBody>
      </p:sp>
      <p:sp>
        <p:nvSpPr>
          <p:cNvPr id="4" name="Päivämäärän paikkamerkki 3"/>
          <p:cNvSpPr>
            <a:spLocks noGrp="1"/>
          </p:cNvSpPr>
          <p:nvPr>
            <p:ph type="dt" sz="half" idx="10"/>
          </p:nvPr>
        </p:nvSpPr>
        <p:spPr/>
        <p:txBody>
          <a:bodyPr/>
          <a:lstStyle/>
          <a:p>
            <a:fld id="{54A59B05-0642-4AA2-A58C-2915AB4F5A74}" type="datetimeFigureOut">
              <a:rPr lang="fi-FI" smtClean="0"/>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p>
            <a:r>
              <a:rPr lang="fi-FI"/>
              <a:t>Muokkaa perustyyl. napsautt.</a:t>
            </a:r>
            <a:endParaRPr lang="fi-FI"/>
          </a:p>
        </p:txBody>
      </p:sp>
      <p:sp>
        <p:nvSpPr>
          <p:cNvPr id="3" name="Sisällön paikkamerkki 2"/>
          <p:cNvSpPr>
            <a:spLocks noGrp="1"/>
          </p:cNvSpPr>
          <p:nvPr>
            <p:ph sz="half" idx="1" hasCustomPrompt="1"/>
          </p:nvPr>
        </p:nvSpPr>
        <p:spPr>
          <a:xfrm>
            <a:off x="519113" y="2846388"/>
            <a:ext cx="3184525" cy="6784975"/>
          </a:xfrm>
        </p:spPr>
        <p:txBody>
          <a:body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4" name="Sisällön paikkamerkki 3"/>
          <p:cNvSpPr>
            <a:spLocks noGrp="1"/>
          </p:cNvSpPr>
          <p:nvPr>
            <p:ph sz="half" idx="2" hasCustomPrompt="1"/>
          </p:nvPr>
        </p:nvSpPr>
        <p:spPr>
          <a:xfrm>
            <a:off x="3856038" y="2846388"/>
            <a:ext cx="3186112" cy="6784975"/>
          </a:xfrm>
        </p:spPr>
        <p:txBody>
          <a:body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5" name="Päivämäärän paikkamerkki 4"/>
          <p:cNvSpPr>
            <a:spLocks noGrp="1"/>
          </p:cNvSpPr>
          <p:nvPr>
            <p:ph type="dt" sz="half" idx="10"/>
          </p:nvPr>
        </p:nvSpPr>
        <p:spPr/>
        <p:txBody>
          <a:bodyPr/>
          <a:lstStyle/>
          <a:p>
            <a:fld id="{54A59B05-0642-4AA2-A58C-2915AB4F5A74}" type="datetimeFigureOut">
              <a:rPr lang="fi-FI" smtClean="0"/>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520700" y="569913"/>
            <a:ext cx="6521450" cy="2066925"/>
          </a:xfrm>
        </p:spPr>
        <p:txBody>
          <a:bodyPr/>
          <a:lstStyle/>
          <a:p>
            <a:r>
              <a:rPr lang="fi-FI"/>
              <a:t>Muokkaa perustyyl. napsautt.</a:t>
            </a:r>
            <a:endParaRPr lang="fi-FI"/>
          </a:p>
        </p:txBody>
      </p:sp>
      <p:sp>
        <p:nvSpPr>
          <p:cNvPr id="3" name="Tekstin paikkamerkki 2"/>
          <p:cNvSpPr>
            <a:spLocks noGrp="1"/>
          </p:cNvSpPr>
          <p:nvPr>
            <p:ph type="body" idx="1" hasCustomPrompt="1"/>
          </p:nvPr>
        </p:nvSpPr>
        <p:spPr>
          <a:xfrm>
            <a:off x="520700" y="2620963"/>
            <a:ext cx="3198813" cy="1285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endParaRPr lang="fi-FI"/>
          </a:p>
        </p:txBody>
      </p:sp>
      <p:sp>
        <p:nvSpPr>
          <p:cNvPr id="4" name="Sisällön paikkamerkki 3"/>
          <p:cNvSpPr>
            <a:spLocks noGrp="1"/>
          </p:cNvSpPr>
          <p:nvPr>
            <p:ph sz="half" idx="2" hasCustomPrompt="1"/>
          </p:nvPr>
        </p:nvSpPr>
        <p:spPr>
          <a:xfrm>
            <a:off x="520700" y="3906838"/>
            <a:ext cx="3198813" cy="5745162"/>
          </a:xfrm>
        </p:spPr>
        <p:txBody>
          <a:body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5" name="Tekstin paikkamerkki 4"/>
          <p:cNvSpPr>
            <a:spLocks noGrp="1"/>
          </p:cNvSpPr>
          <p:nvPr>
            <p:ph type="body" sz="quarter" idx="3" hasCustomPrompt="1"/>
          </p:nvPr>
        </p:nvSpPr>
        <p:spPr>
          <a:xfrm>
            <a:off x="3827463" y="2620963"/>
            <a:ext cx="3214687" cy="1285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endParaRPr lang="fi-FI"/>
          </a:p>
        </p:txBody>
      </p:sp>
      <p:sp>
        <p:nvSpPr>
          <p:cNvPr id="6" name="Sisällön paikkamerkki 5"/>
          <p:cNvSpPr>
            <a:spLocks noGrp="1"/>
          </p:cNvSpPr>
          <p:nvPr>
            <p:ph sz="quarter" idx="4" hasCustomPrompt="1"/>
          </p:nvPr>
        </p:nvSpPr>
        <p:spPr>
          <a:xfrm>
            <a:off x="3827463" y="3906838"/>
            <a:ext cx="3214687" cy="5745162"/>
          </a:xfrm>
        </p:spPr>
        <p:txBody>
          <a:body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7" name="Päivämäärän paikkamerkki 6"/>
          <p:cNvSpPr>
            <a:spLocks noGrp="1"/>
          </p:cNvSpPr>
          <p:nvPr>
            <p:ph type="dt" sz="half" idx="10"/>
          </p:nvPr>
        </p:nvSpPr>
        <p:spPr/>
        <p:txBody>
          <a:bodyPr/>
          <a:lstStyle/>
          <a:p>
            <a:fld id="{54A59B05-0642-4AA2-A58C-2915AB4F5A74}" type="datetimeFigureOut">
              <a:rPr lang="fi-FI" smtClean="0"/>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p>
            <a:r>
              <a:rPr lang="fi-FI"/>
              <a:t>Muokkaa perustyyl. napsautt.</a:t>
            </a:r>
            <a:endParaRPr lang="fi-FI"/>
          </a:p>
        </p:txBody>
      </p:sp>
      <p:sp>
        <p:nvSpPr>
          <p:cNvPr id="3" name="Päivämäärän paikkamerkki 2"/>
          <p:cNvSpPr>
            <a:spLocks noGrp="1"/>
          </p:cNvSpPr>
          <p:nvPr>
            <p:ph type="dt" sz="half" idx="10"/>
          </p:nvPr>
        </p:nvSpPr>
        <p:spPr/>
        <p:txBody>
          <a:bodyPr/>
          <a:lstStyle/>
          <a:p>
            <a:fld id="{54A59B05-0642-4AA2-A58C-2915AB4F5A74}" type="datetimeFigureOut">
              <a:rPr lang="fi-FI" smtClean="0"/>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54A59B05-0642-4AA2-A58C-2915AB4F5A74}" type="datetimeFigureOut">
              <a:rPr lang="fi-FI" smtClean="0"/>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520700" y="712788"/>
            <a:ext cx="2438400" cy="2495550"/>
          </a:xfrm>
        </p:spPr>
        <p:txBody>
          <a:bodyPr anchor="b"/>
          <a:lstStyle>
            <a:lvl1pPr>
              <a:defRPr sz="3200"/>
            </a:lvl1pPr>
          </a:lstStyle>
          <a:p>
            <a:r>
              <a:rPr lang="fi-FI"/>
              <a:t>Muokkaa perustyyl. napsautt.</a:t>
            </a:r>
            <a:endParaRPr lang="fi-FI"/>
          </a:p>
        </p:txBody>
      </p:sp>
      <p:sp>
        <p:nvSpPr>
          <p:cNvPr id="3" name="Sisällön paikkamerkki 2"/>
          <p:cNvSpPr>
            <a:spLocks noGrp="1"/>
          </p:cNvSpPr>
          <p:nvPr>
            <p:ph idx="1" hasCustomPrompt="1"/>
          </p:nvPr>
        </p:nvSpPr>
        <p:spPr>
          <a:xfrm>
            <a:off x="3214688" y="1539875"/>
            <a:ext cx="3827462" cy="7599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4" name="Tekstin paikkamerkki 3"/>
          <p:cNvSpPr>
            <a:spLocks noGrp="1"/>
          </p:cNvSpPr>
          <p:nvPr>
            <p:ph type="body" sz="half" idx="2" hasCustomPrompt="1"/>
          </p:nvPr>
        </p:nvSpPr>
        <p:spPr>
          <a:xfrm>
            <a:off x="520700" y="3208338"/>
            <a:ext cx="2438400" cy="59436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endParaRPr lang="fi-FI"/>
          </a:p>
        </p:txBody>
      </p:sp>
      <p:sp>
        <p:nvSpPr>
          <p:cNvPr id="5" name="Päivämäärän paikkamerkki 4"/>
          <p:cNvSpPr>
            <a:spLocks noGrp="1"/>
          </p:cNvSpPr>
          <p:nvPr>
            <p:ph type="dt" sz="half" idx="10"/>
          </p:nvPr>
        </p:nvSpPr>
        <p:spPr/>
        <p:txBody>
          <a:bodyPr/>
          <a:lstStyle/>
          <a:p>
            <a:fld id="{54A59B05-0642-4AA2-A58C-2915AB4F5A74}" type="datetimeFigureOut">
              <a:rPr lang="fi-FI" smtClean="0"/>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519113" y="569913"/>
            <a:ext cx="6523037" cy="2066925"/>
          </a:xfrm>
          <a:prstGeom prst="rect">
            <a:avLst/>
          </a:prstGeom>
        </p:spPr>
        <p:txBody>
          <a:bodyPr vert="horz" lIns="91440" tIns="45720" rIns="91440" bIns="45720" rtlCol="0" anchor="ctr">
            <a:normAutofit/>
          </a:bodyPr>
          <a:lstStyle/>
          <a:p>
            <a:r>
              <a:rPr lang="fi-FI"/>
              <a:t>Muokkaa perustyyl. napsautt.</a:t>
            </a:r>
            <a:endParaRPr lang="fi-FI"/>
          </a:p>
        </p:txBody>
      </p:sp>
      <p:sp>
        <p:nvSpPr>
          <p:cNvPr id="3" name="Tekstin paikkamerkki 2"/>
          <p:cNvSpPr>
            <a:spLocks noGrp="1"/>
          </p:cNvSpPr>
          <p:nvPr>
            <p:ph type="body" idx="1"/>
          </p:nvPr>
        </p:nvSpPr>
        <p:spPr>
          <a:xfrm>
            <a:off x="519113" y="2846388"/>
            <a:ext cx="6523037" cy="6784975"/>
          </a:xfrm>
          <a:prstGeom prst="rect">
            <a:avLst/>
          </a:prstGeom>
        </p:spPr>
        <p:txBody>
          <a:bodyPr vert="horz" lIns="91440" tIns="45720" rIns="91440" bIns="45720" rtlCol="0">
            <a:normAutofit/>
          </a:body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4" name="Päivämäärän paikkamerkki 3"/>
          <p:cNvSpPr>
            <a:spLocks noGrp="1"/>
          </p:cNvSpPr>
          <p:nvPr>
            <p:ph type="dt" sz="half" idx="2"/>
          </p:nvPr>
        </p:nvSpPr>
        <p:spPr>
          <a:xfrm>
            <a:off x="519113" y="9910763"/>
            <a:ext cx="1701800" cy="569912"/>
          </a:xfrm>
          <a:prstGeom prst="rect">
            <a:avLst/>
          </a:prstGeom>
        </p:spPr>
        <p:txBody>
          <a:bodyPr vert="horz" lIns="91440" tIns="45720" rIns="91440" bIns="45720" rtlCol="0" anchor="ctr"/>
          <a:lstStyle>
            <a:lvl1pPr algn="l">
              <a:defRPr sz="1200">
                <a:solidFill>
                  <a:schemeClr val="tx1">
                    <a:tint val="75000"/>
                  </a:schemeClr>
                </a:solidFill>
              </a:defRPr>
            </a:lvl1pPr>
          </a:lstStyle>
          <a:p>
            <a:fld id="{54A59B05-0642-4AA2-A58C-2915AB4F5A74}" type="datetimeFigureOut">
              <a:rPr lang="fi-FI" smtClean="0"/>
            </a:fld>
            <a:endParaRPr lang="fi-FI"/>
          </a:p>
        </p:txBody>
      </p:sp>
      <p:sp>
        <p:nvSpPr>
          <p:cNvPr id="5" name="Alatunnisteen paikkamerkki 4"/>
          <p:cNvSpPr>
            <a:spLocks noGrp="1"/>
          </p:cNvSpPr>
          <p:nvPr>
            <p:ph type="ftr" sz="quarter" idx="3"/>
          </p:nvPr>
        </p:nvSpPr>
        <p:spPr>
          <a:xfrm>
            <a:off x="2505075" y="9910763"/>
            <a:ext cx="2551113" cy="56991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5340350" y="9910763"/>
            <a:ext cx="1701800" cy="569912"/>
          </a:xfrm>
          <a:prstGeom prst="rect">
            <a:avLst/>
          </a:prstGeom>
        </p:spPr>
        <p:txBody>
          <a:bodyPr vert="horz" lIns="91440" tIns="45720" rIns="91440" bIns="45720" rtlCol="0" anchor="ctr"/>
          <a:lstStyle>
            <a:lvl1pPr algn="r">
              <a:defRPr sz="1200">
                <a:solidFill>
                  <a:schemeClr val="tx1">
                    <a:tint val="75000"/>
                  </a:schemeClr>
                </a:solidFill>
              </a:defRPr>
            </a:lvl1pPr>
          </a:lstStyle>
          <a:p>
            <a:fld id="{EE21B854-CD93-4FAB-A38E-31CE759CB32D}" type="slidenum">
              <a:rPr lang="fi-FI" smtClean="0"/>
            </a:fld>
            <a:endParaRPr lang="fi-F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hyperlink" Target="https://uusyrityskeskus.fi/yrityksen-suunnittelu/liiketoimintasuunnitelma/" TargetMode="External"/><Relationship Id="rId1" Type="http://schemas.openxmlformats.org/officeDocument/2006/relationships/hyperlink" Target="https://vuosiyrittajana.fi/wp-content/uploads/2019/07/Liiketoimintasuunnitelma.docx"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1.svg"/><Relationship Id="rId3" Type="http://schemas.openxmlformats.org/officeDocument/2006/relationships/image" Target="../media/image2.png"/><Relationship Id="rId2" Type="http://schemas.openxmlformats.org/officeDocument/2006/relationships/hyperlink" Target="https://youtu.be/QoAOzMTLP5s" TargetMode="External"/><Relationship Id="rId1" Type="http://schemas.openxmlformats.org/officeDocument/2006/relationships/hyperlink" Target="https://youtu.be/pz22U0JfO4A"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20631" y="1242244"/>
            <a:ext cx="5868312" cy="817087"/>
          </a:xfrm>
        </p:spPr>
        <p:txBody>
          <a:bodyPr/>
          <a:lstStyle/>
          <a:p>
            <a:pPr>
              <a:lnSpc>
                <a:spcPct val="107000"/>
              </a:lnSpc>
              <a:spcAft>
                <a:spcPts val="800"/>
              </a:spcAft>
            </a:pPr>
            <a:r>
              <a:rPr lang="fi-FI">
                <a:effectLst/>
                <a:latin typeface="Calibri" panose="020F0502020204030204" pitchFamily="34" charset="0"/>
                <a:ea typeface="Calibri" panose="020F0502020204030204" pitchFamily="34" charset="0"/>
                <a:cs typeface="Times New Roman" panose="02020603050405020304" pitchFamily="18" charset="0"/>
              </a:rPr>
              <a:t>	</a:t>
            </a:r>
            <a:r>
              <a:rPr lang="fi-FI">
                <a:effectLst/>
                <a:ea typeface="Calibri" panose="020F0502020204030204" pitchFamily="34" charset="0"/>
                <a:cs typeface="Times New Roman" panose="02020603050405020304" pitchFamily="18" charset="0"/>
              </a:rPr>
              <a:t>SWOT, </a:t>
            </a:r>
            <a:r>
              <a:rPr lang="fi-FI">
                <a:ea typeface="Calibri" panose="020F0502020204030204" pitchFamily="34" charset="0"/>
                <a:cs typeface="Times New Roman" panose="02020603050405020304" pitchFamily="18" charset="0"/>
              </a:rPr>
              <a:t>E</a:t>
            </a:r>
            <a:r>
              <a:rPr lang="fi-FI">
                <a:effectLst/>
                <a:ea typeface="Calibri" panose="020F0502020204030204" pitchFamily="34" charset="0"/>
                <a:cs typeface="Times New Roman" panose="02020603050405020304" pitchFamily="18" charset="0"/>
              </a:rPr>
              <a:t>NNAKKOTEHTÄVÄN PURKAMINEN	</a:t>
            </a:r>
            <a:r>
              <a:rPr lang="fi-FI">
                <a:effectLst/>
                <a:latin typeface="Calibri" panose="020F0502020204030204" pitchFamily="34" charset="0"/>
                <a:ea typeface="Calibri" panose="020F0502020204030204" pitchFamily="34" charset="0"/>
                <a:cs typeface="Times New Roman" panose="02020603050405020304" pitchFamily="18" charset="0"/>
              </a:rPr>
              <a:t>	</a:t>
            </a:r>
            <a:br>
              <a:rPr lang="fi-FI" sz="1800">
                <a:effectLst/>
                <a:latin typeface="Calibri" panose="020F0502020204030204" pitchFamily="34" charset="0"/>
                <a:ea typeface="Calibri" panose="020F0502020204030204" pitchFamily="34" charset="0"/>
                <a:cs typeface="Times New Roman" panose="02020603050405020304" pitchFamily="18" charset="0"/>
              </a:rPr>
            </a:br>
            <a:endParaRPr lang="fi-FI"/>
          </a:p>
        </p:txBody>
      </p:sp>
      <p:sp>
        <p:nvSpPr>
          <p:cNvPr id="3" name="Sisällön paikkamerkki 2"/>
          <p:cNvSpPr>
            <a:spLocks noGrp="1"/>
          </p:cNvSpPr>
          <p:nvPr>
            <p:ph idx="1"/>
          </p:nvPr>
        </p:nvSpPr>
        <p:spPr/>
        <p:txBody>
          <a:bodyPr>
            <a:normAutofit fontScale="25000" lnSpcReduction="20000"/>
          </a:bodyPr>
          <a:lstStyle/>
          <a:p>
            <a:pPr>
              <a:lnSpc>
                <a:spcPct val="107000"/>
              </a:lnSpc>
              <a:spcAft>
                <a:spcPts val="800"/>
              </a:spcAft>
            </a:pPr>
            <a:r>
              <a:rPr lang="fi-FI" sz="1800" dirty="0">
                <a:effectLst/>
                <a:latin typeface="Calibri" panose="020F0502020204030204" pitchFamily="34" charset="0"/>
                <a:ea typeface="Calibri" panose="020F0502020204030204" pitchFamily="34" charset="0"/>
                <a:cs typeface="Times New Roman" panose="02020603050405020304" pitchFamily="18" charset="0"/>
              </a:rPr>
              <a:t> </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fi-FI" sz="5600" b="1" kern="150" dirty="0">
                <a:solidFill>
                  <a:srgbClr val="F16022"/>
                </a:solidFill>
                <a:effectLst/>
                <a:ea typeface="Times New Roman" panose="02020603050405020304" pitchFamily="18" charset="0"/>
                <a:cs typeface="Calibri" panose="020F0502020204030204" pitchFamily="34" charset="0"/>
              </a:rPr>
              <a:t>Ennakkotehtävä ja sen purkaminen            </a:t>
            </a:r>
            <a:r>
              <a:rPr lang="fi-FI" sz="5600" dirty="0">
                <a:effectLst/>
                <a:ea typeface="Calibri" panose="020F0502020204030204" pitchFamily="34" charset="0"/>
                <a:cs typeface="Times New Roman" panose="02020603050405020304" pitchFamily="18" charset="0"/>
              </a:rPr>
              <a:t>Aika: 30 minuuttia laatimiseen ja 				        purkamiseen</a:t>
            </a:r>
            <a:endParaRPr lang="fi-FI" sz="5600" dirty="0">
              <a:effectLst/>
              <a:ea typeface="Calibri" panose="020F0502020204030204" pitchFamily="34" charset="0"/>
              <a:cs typeface="Times New Roman" panose="02020603050405020304" pitchFamily="18" charset="0"/>
            </a:endParaRPr>
          </a:p>
          <a:p>
            <a:pPr>
              <a:lnSpc>
                <a:spcPct val="106000"/>
              </a:lnSpc>
              <a:spcAft>
                <a:spcPts val="800"/>
              </a:spcAft>
            </a:pPr>
            <a:r>
              <a:rPr lang="fi-FI" sz="4800" b="1" dirty="0">
                <a:effectLst/>
                <a:latin typeface="Calibri" panose="020F0502020204030204" pitchFamily="34" charset="0"/>
                <a:ea typeface="Calibri" panose="020F0502020204030204" pitchFamily="34" charset="0"/>
                <a:cs typeface="Times New Roman" panose="02020603050405020304" pitchFamily="18" charset="0"/>
              </a:rPr>
              <a:t>Tavoitteet: </a:t>
            </a:r>
            <a:endParaRPr lang="fi-FI" sz="4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fi-FI" sz="4800" dirty="0">
                <a:effectLst/>
                <a:latin typeface="Calibri" panose="020F0502020204030204" pitchFamily="34" charset="0"/>
                <a:ea typeface="Calibri" panose="020F0502020204030204" pitchFamily="34" charset="0"/>
                <a:cs typeface="Times New Roman" panose="02020603050405020304" pitchFamily="18" charset="0"/>
              </a:rPr>
              <a:t>Tiimiläiset tutustuvat omiin ja toistensa ominaisuuksiin ja unelmiin. NY-Innovaatioleirillä on tärkeää, että jokainen pääsee käyttämään vahvuuksiaan ja oppii uusia asioita myös itsestään. </a:t>
            </a:r>
            <a:endParaRPr lang="fi-FI" sz="4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fi-FI" sz="4800" b="1" dirty="0">
                <a:effectLst/>
                <a:latin typeface="Calibri" panose="020F0502020204030204" pitchFamily="34" charset="0"/>
                <a:ea typeface="Calibri" panose="020F0502020204030204" pitchFamily="34" charset="0"/>
                <a:cs typeface="Times New Roman" panose="02020603050405020304" pitchFamily="18" charset="0"/>
              </a:rPr>
              <a:t>Toteutus</a:t>
            </a:r>
            <a:r>
              <a:rPr lang="fi-FI" sz="4800" dirty="0">
                <a:effectLst/>
                <a:latin typeface="Calibri" panose="020F0502020204030204" pitchFamily="34" charset="0"/>
                <a:ea typeface="Calibri" panose="020F0502020204030204" pitchFamily="34" charset="0"/>
                <a:cs typeface="Times New Roman" panose="02020603050405020304" pitchFamily="18" charset="0"/>
              </a:rPr>
              <a:t>: </a:t>
            </a:r>
            <a:endParaRPr lang="fi-FI" sz="4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fi-FI" sz="4800" dirty="0">
                <a:effectLst/>
                <a:latin typeface="Calibri" panose="020F0502020204030204" pitchFamily="34" charset="0"/>
                <a:ea typeface="Calibri" panose="020F0502020204030204" pitchFamily="34" charset="0"/>
                <a:cs typeface="Times New Roman" panose="02020603050405020304" pitchFamily="18" charset="0"/>
              </a:rPr>
              <a:t>Vastuuopettaja on lähettänyt tehtävänannon leiriläisille etukäteen. On tärkeää, että jokainen leiriläinen on dokumentoinut oman SWOT-analyysinsa ja on ottanut sen mukaansa Innovaatioleirille. </a:t>
            </a:r>
            <a:endParaRPr lang="fi-FI" sz="4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fi-FI" sz="4800" dirty="0">
                <a:effectLst/>
                <a:latin typeface="Calibri" panose="020F0502020204030204" pitchFamily="34" charset="0"/>
                <a:ea typeface="Calibri" panose="020F0502020204030204" pitchFamily="34" charset="0"/>
                <a:cs typeface="Times New Roman" panose="02020603050405020304" pitchFamily="18" charset="0"/>
              </a:rPr>
              <a:t>Tämä on SWOT-analyysi sinusta itsestäsi; pohdi omia vahvuuksiasi, heikkouksiasi, mahdollisuuksiasi ja niitä uhkia, joita näet.</a:t>
            </a:r>
            <a:endParaRPr lang="fi-FI" sz="4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fi-FI" sz="4800" dirty="0">
                <a:effectLst/>
                <a:latin typeface="Calibri" panose="020F0502020204030204" pitchFamily="34" charset="0"/>
                <a:ea typeface="Calibri" panose="020F0502020204030204" pitchFamily="34" charset="0"/>
                <a:cs typeface="Times New Roman" panose="02020603050405020304" pitchFamily="18" charset="0"/>
              </a:rPr>
              <a:t>SWOT-analyysi = STRENGTHS, WEAKNESSES, OPPORTUNITIES AND THREATS = VAHVUUDET, HEIKKOUDET, MAHDOLLISUUDET JA UHKAT. SWOT-analyysiä voidaan käyttää moneen tarkoitukseen. Tässä sitä käytetään tiimiläisten analysoimiseen, ja sama menetelmä sopii analyysiksi sekä koko yrityksen toiminnan arvioinnissa että yksittäisen tuotteen tai idean kartoituksessa.</a:t>
            </a:r>
            <a:endParaRPr lang="fi-FI" sz="4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fi-FI" sz="4800" dirty="0">
                <a:effectLst/>
                <a:latin typeface="Calibri" panose="020F0502020204030204" pitchFamily="34" charset="0"/>
                <a:ea typeface="Calibri" panose="020F0502020204030204" pitchFamily="34" charset="0"/>
                <a:cs typeface="Times New Roman" panose="02020603050405020304" pitchFamily="18" charset="0"/>
              </a:rPr>
              <a:t>S: Millaisia vahvuuksia minulla on? (esim. olen ahkera, luotettava jne.) </a:t>
            </a:r>
            <a:endParaRPr lang="fi-FI" sz="4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fi-FI" sz="4800" dirty="0">
                <a:effectLst/>
                <a:latin typeface="Calibri" panose="020F0502020204030204" pitchFamily="34" charset="0"/>
                <a:ea typeface="Calibri" panose="020F0502020204030204" pitchFamily="34" charset="0"/>
                <a:cs typeface="Times New Roman" panose="02020603050405020304" pitchFamily="18" charset="0"/>
              </a:rPr>
              <a:t>W: Millaisia heikkouksia minulla on? (esim. pitkästyn helposti, lyhyt pinna jne.) </a:t>
            </a:r>
            <a:endParaRPr lang="fi-FI" sz="4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fi-FI" sz="4800" dirty="0">
                <a:effectLst/>
                <a:latin typeface="Calibri" panose="020F0502020204030204" pitchFamily="34" charset="0"/>
                <a:ea typeface="Calibri" panose="020F0502020204030204" pitchFamily="34" charset="0"/>
                <a:cs typeface="Times New Roman" panose="02020603050405020304" pitchFamily="18" charset="0"/>
              </a:rPr>
              <a:t>O: Millaisia mahdollisuuksia minussa on? (esim. olen innokas oppimaan uutta, haluan tehdä jne.) </a:t>
            </a:r>
            <a:endParaRPr lang="fi-FI" sz="4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fi-FI" sz="4800" dirty="0">
                <a:effectLst/>
                <a:latin typeface="Calibri" panose="020F0502020204030204" pitchFamily="34" charset="0"/>
                <a:ea typeface="Calibri" panose="020F0502020204030204" pitchFamily="34" charset="0"/>
                <a:cs typeface="Times New Roman" panose="02020603050405020304" pitchFamily="18" charset="0"/>
              </a:rPr>
              <a:t>T: Millaisia uhkia näen? (esim. jaksanko työskennellä samassa tiimissä, seisonko varmasti yhteisen ideamme takana jne.) </a:t>
            </a:r>
            <a:endParaRPr lang="fi-FI" sz="4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fi-FI" sz="4800" dirty="0">
                <a:effectLst/>
                <a:latin typeface="Calibri" panose="020F0502020204030204" pitchFamily="34" charset="0"/>
                <a:ea typeface="Calibri" panose="020F0502020204030204" pitchFamily="34" charset="0"/>
                <a:cs typeface="Times New Roman" panose="02020603050405020304" pitchFamily="18" charset="0"/>
              </a:rPr>
              <a:t> </a:t>
            </a:r>
            <a:r>
              <a:rPr lang="fi-FI" sz="4800" b="1" dirty="0">
                <a:effectLst/>
                <a:latin typeface="Calibri" panose="020F0502020204030204" pitchFamily="34" charset="0"/>
                <a:ea typeface="Calibri" panose="020F0502020204030204" pitchFamily="34" charset="0"/>
                <a:cs typeface="Calibri" panose="020F0502020204030204" pitchFamily="34" charset="0"/>
              </a:rPr>
              <a:t>Purkaminen</a:t>
            </a:r>
            <a:endParaRPr lang="fi-FI" sz="4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90000"/>
              </a:lnSpc>
              <a:spcAft>
                <a:spcPts val="800"/>
              </a:spcAft>
            </a:pPr>
            <a:r>
              <a:rPr lang="fi-FI" sz="4800" kern="150" dirty="0">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rPr>
              <a:t>Leiriläiset kertovat 1,5–2,0 minuutin puheenvuorossa jokainen omista vahvuuksistaan, heikkouksistaan, mahdollisuuksistaan ja näkemistään uhkista.  Tämän jälkeen leiriläisistä muodostetaan 4-5 hengen tiimejä. Vastuuopettaja, kapteenit ja tuutorit ohjaavat </a:t>
            </a:r>
            <a:r>
              <a:rPr lang="fi-FI" sz="4800" kern="150" dirty="0" err="1">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rPr>
              <a:t>tiimiytymistä</a:t>
            </a:r>
            <a:r>
              <a:rPr lang="fi-FI" sz="4800" kern="150" dirty="0">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fi-FI" sz="4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fi-FI" sz="4800" dirty="0">
                <a:effectLst/>
                <a:latin typeface="Calibri" panose="020F0502020204030204" pitchFamily="34" charset="0"/>
                <a:ea typeface="Calibri" panose="020F0502020204030204" pitchFamily="34" charset="0"/>
                <a:cs typeface="Calibri" panose="020F0502020204030204" pitchFamily="34" charset="0"/>
              </a:rPr>
              <a:t> </a:t>
            </a:r>
            <a:endParaRPr lang="fi-FI" sz="4800" dirty="0">
              <a:effectLst/>
              <a:latin typeface="Calibri" panose="020F0502020204030204" pitchFamily="34" charset="0"/>
              <a:ea typeface="Calibri" panose="020F0502020204030204" pitchFamily="34" charset="0"/>
              <a:cs typeface="Times New Roman" panose="02020603050405020304" pitchFamily="18" charset="0"/>
            </a:endParaRPr>
          </a:p>
          <a:p>
            <a:pPr marL="4140200" indent="-4140200">
              <a:lnSpc>
                <a:spcPct val="107000"/>
              </a:lnSpc>
              <a:spcAft>
                <a:spcPts val="800"/>
              </a:spcAft>
            </a:pPr>
            <a:r>
              <a:rPr lang="fi-FI" sz="4800" dirty="0">
                <a:effectLst/>
                <a:ea typeface="Calibri" panose="020F0502020204030204" pitchFamily="34" charset="0"/>
                <a:cs typeface="Times New Roman" panose="02020603050405020304" pitchFamily="18" charset="0"/>
              </a:rPr>
              <a:t>	</a:t>
            </a:r>
            <a:r>
              <a:rPr lang="fi-FI" sz="1400" dirty="0">
                <a:effectLst/>
                <a:ea typeface="Calibri" panose="020F0502020204030204" pitchFamily="34" charset="0"/>
                <a:cs typeface="Times New Roman" panose="02020603050405020304" pitchFamily="18" charset="0"/>
              </a:rPr>
              <a:t>a</a:t>
            </a:r>
            <a:r>
              <a:rPr lang="fi-FI" sz="4800" dirty="0">
                <a:effectLst/>
                <a:ea typeface="Calibri" panose="020F0502020204030204" pitchFamily="34" charset="0"/>
                <a:cs typeface="Times New Roman" panose="02020603050405020304" pitchFamily="18" charset="0"/>
              </a:rPr>
              <a:t>				</a:t>
            </a:r>
            <a:endParaRPr lang="fi-FI" sz="4800" dirty="0">
              <a:effectLst/>
              <a:ea typeface="Calibri" panose="020F0502020204030204" pitchFamily="34"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HINNOITTELU</a:t>
            </a:r>
            <a:endParaRPr lang="fi-FI" b="1" dirty="0"/>
          </a:p>
        </p:txBody>
      </p:sp>
      <p:sp>
        <p:nvSpPr>
          <p:cNvPr id="3" name="Sisällön paikkamerkki 2"/>
          <p:cNvSpPr>
            <a:spLocks noGrp="1"/>
          </p:cNvSpPr>
          <p:nvPr>
            <p:ph idx="1"/>
          </p:nvPr>
        </p:nvSpPr>
        <p:spPr/>
        <p:txBody>
          <a:bodyPr>
            <a:normAutofit fontScale="47500" lnSpcReduction="20000"/>
          </a:bodyPr>
          <a:lstStyle/>
          <a:p>
            <a:pPr>
              <a:lnSpc>
                <a:spcPct val="107000"/>
              </a:lnSpc>
              <a:spcAft>
                <a:spcPts val="800"/>
              </a:spcAft>
            </a:pPr>
            <a:r>
              <a:rPr lang="fi-FI" sz="2200" b="1">
                <a:effectLst/>
                <a:latin typeface="Calibri" panose="020F0502020204030204" pitchFamily="34" charset="0"/>
                <a:ea typeface="Calibri" panose="020F0502020204030204" pitchFamily="34" charset="0"/>
                <a:cs typeface="Times New Roman" panose="02020603050405020304" pitchFamily="18" charset="0"/>
              </a:rPr>
              <a:t>Aika					</a:t>
            </a:r>
            <a:r>
              <a:rPr lang="fi-FI" sz="2200">
                <a:effectLst/>
                <a:latin typeface="Calibri" panose="020F0502020204030204" pitchFamily="34" charset="0"/>
                <a:ea typeface="Calibri" panose="020F0502020204030204" pitchFamily="34" charset="0"/>
                <a:cs typeface="Times New Roman" panose="02020603050405020304" pitchFamily="18" charset="0"/>
              </a:rPr>
              <a:t>30 minuuttia</a:t>
            </a:r>
            <a:endParaRPr lang="fi-FI" sz="22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fi-FI" sz="2200" b="1">
              <a:latin typeface="Calibri" panose="020F0502020204030204" pitchFamily="34" charset="0"/>
              <a:ea typeface="Calibri" panose="020F0502020204030204" pitchFamily="34" charset="0"/>
              <a:cs typeface="Times New Roman" panose="02020603050405020304" pitchFamily="18" charset="0"/>
            </a:endParaRPr>
          </a:p>
          <a:p>
            <a:pPr fontAlgn="base">
              <a:spcAft>
                <a:spcPts val="1500"/>
              </a:spcAft>
            </a:pPr>
            <a:r>
              <a:rPr lang="fi-FI" sz="2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Nyt on tiimin aika pohtia tuotteiden hintaa, sillä yrittäjä päättää hinnoittelusta. Asiakas puolestaan päättää, ostaako hän tuotteen tai palvelun. Jos asetatte hinnan korkeaksi, asiakkaat ostavat vähemmän (tai eivät ollenkaan). Liian matala hinta voi johtaa siihen, että tuotteen valmistaminen maksaa enemmän kuin mitä siitä saatu hinta on.</a:t>
            </a:r>
            <a:endParaRPr lang="fi-FI" sz="2200">
              <a:effectLst/>
              <a:latin typeface="Times New Roman" panose="02020603050405020304" pitchFamily="18" charset="0"/>
              <a:ea typeface="Times New Roman" panose="02020603050405020304" pitchFamily="18" charset="0"/>
            </a:endParaRPr>
          </a:p>
          <a:p>
            <a:pPr fontAlgn="base">
              <a:spcAft>
                <a:spcPts val="1500"/>
              </a:spcAft>
            </a:pPr>
            <a:r>
              <a:rPr lang="fi-FI" sz="2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Käytännössä hinta joudutaan asettamaan tasolle, joka on niin korkea, että tuotteen myynti kannattaa, mutta niin alhainen, että asiakkaat haluavat sen maksaa. Tuotteita ei voi myydä valmistuskustannuksia edullisemmin. Hinta on asetettava siten, että yritys saavuttaa taloudelliset ja muut tavoitteensa sekä pärjää kilpailussa.</a:t>
            </a:r>
            <a:endParaRPr lang="fi-FI" sz="2200">
              <a:effectLst/>
              <a:latin typeface="Times New Roman" panose="02020603050405020304" pitchFamily="18" charset="0"/>
              <a:ea typeface="Times New Roman" panose="02020603050405020304" pitchFamily="18" charset="0"/>
            </a:endParaRPr>
          </a:p>
          <a:p>
            <a:pPr fontAlgn="base">
              <a:spcAft>
                <a:spcPts val="1500"/>
              </a:spcAft>
            </a:pPr>
            <a:r>
              <a:rPr lang="fi-FI" sz="2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Kustannuksista voidaan siirtyä kannattavuuslaskentaan ja hinnoitteluun.  Katetuotto kertoo, kuinka paljon voittoa yksi myyty tuote tuottaa. Esimerkiksi jos tuotteen valmistuskustannus on 10€ ja myyntihinta 20€, katetuotto on 10€. Jos katetuotto on alle 0€, ei tuotteita kannata myyntihinnalla valmistaa.</a:t>
            </a:r>
            <a:endParaRPr lang="fi-FI" sz="2200">
              <a:effectLst/>
              <a:latin typeface="Times New Roman" panose="02020603050405020304" pitchFamily="18" charset="0"/>
              <a:ea typeface="Times New Roman" panose="02020603050405020304" pitchFamily="18" charset="0"/>
            </a:endParaRPr>
          </a:p>
          <a:p>
            <a:pPr fontAlgn="base">
              <a:spcAft>
                <a:spcPts val="1500"/>
              </a:spcAft>
            </a:pPr>
            <a:r>
              <a:rPr lang="fi-FI" sz="2200" b="1">
                <a:solidFill>
                  <a:srgbClr val="000000"/>
                </a:solidFill>
                <a:effectLst/>
                <a:latin typeface="Calibri" panose="020F0502020204030204" pitchFamily="34" charset="0"/>
                <a:ea typeface="Times New Roman" panose="02020603050405020304" pitchFamily="18" charset="0"/>
              </a:rPr>
              <a:t>Tavoite</a:t>
            </a:r>
            <a:endParaRPr lang="fi-FI" sz="2200" b="1">
              <a:solidFill>
                <a:srgbClr val="000000"/>
              </a:solidFill>
              <a:effectLst/>
              <a:latin typeface="Calibri" panose="020F0502020204030204" pitchFamily="34" charset="0"/>
              <a:ea typeface="Times New Roman" panose="02020603050405020304" pitchFamily="18" charset="0"/>
            </a:endParaRPr>
          </a:p>
          <a:p>
            <a:pPr fontAlgn="base">
              <a:spcAft>
                <a:spcPts val="1500"/>
              </a:spcAft>
            </a:pPr>
            <a:r>
              <a:rPr lang="fi-FI" sz="2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Tiimi oppii tarkastelemaan kaikkia kustannuksia sekä tuloja. Ottakaa huomioon kaikki mahdolliset kustannukset ja sen jälkeen määrittäkää hinta/hinnat. </a:t>
            </a:r>
            <a:endParaRPr lang="fi-FI" sz="2200">
              <a:latin typeface="Times New Roman" panose="02020603050405020304" pitchFamily="18" charset="0"/>
              <a:ea typeface="Times New Roman" panose="02020603050405020304" pitchFamily="18" charset="0"/>
              <a:cs typeface="Times New Roman" panose="02020603050405020304" pitchFamily="18" charset="0"/>
            </a:endParaRPr>
          </a:p>
          <a:p>
            <a:pPr fontAlgn="base">
              <a:spcAft>
                <a:spcPts val="1500"/>
              </a:spcAft>
            </a:pPr>
            <a:r>
              <a:rPr lang="fi-FI" sz="2200">
                <a:solidFill>
                  <a:srgbClr val="000000"/>
                </a:solidFill>
                <a:effectLst/>
                <a:latin typeface="Calibri" panose="020F0502020204030204" pitchFamily="34" charset="0"/>
                <a:ea typeface="Times New Roman" panose="02020603050405020304" pitchFamily="18" charset="0"/>
              </a:rPr>
              <a:t>Katetta voidaan laskea muuttuvista kustannuksista, jolloin puhutaan myyntikatteesta. Laajemmin katetuotto tarkoittaa myös kiinteiden kustannusten ottamista mukaan laskelmaan.</a:t>
            </a:r>
            <a:endParaRPr lang="fi-FI" sz="2200">
              <a:effectLst/>
              <a:latin typeface="Times New Roman" panose="02020603050405020304" pitchFamily="18" charset="0"/>
              <a:ea typeface="Times New Roman" panose="02020603050405020304" pitchFamily="18" charset="0"/>
            </a:endParaRPr>
          </a:p>
          <a:p>
            <a:pPr fontAlgn="base"/>
            <a:r>
              <a:rPr lang="fi-FI" sz="2200" b="1">
                <a:effectLst/>
                <a:latin typeface="Calibri" panose="020F0502020204030204" pitchFamily="34" charset="0"/>
                <a:ea typeface="Times New Roman" panose="02020603050405020304" pitchFamily="18" charset="0"/>
              </a:rPr>
              <a:t>Esimerkki: </a:t>
            </a:r>
            <a:endParaRPr lang="fi-FI" sz="2200">
              <a:effectLst/>
              <a:latin typeface="Times New Roman" panose="02020603050405020304" pitchFamily="18" charset="0"/>
              <a:ea typeface="Times New Roman" panose="02020603050405020304" pitchFamily="18" charset="0"/>
            </a:endParaRPr>
          </a:p>
          <a:p>
            <a:pPr fontAlgn="base">
              <a:spcAft>
                <a:spcPts val="1500"/>
              </a:spcAft>
            </a:pPr>
            <a:r>
              <a:rPr lang="fi-FI" sz="2200">
                <a:solidFill>
                  <a:srgbClr val="000000"/>
                </a:solidFill>
                <a:effectLst/>
                <a:latin typeface="Montserrat"/>
                <a:ea typeface="Times New Roman" panose="02020603050405020304" pitchFamily="18" charset="0"/>
              </a:rPr>
              <a:t>Tuotteen myyntihinta on 5€ kpl ja muuttuvat kustannukset ovat 2€. Kiinteitä kustannuksia ovat verkkosivut 50€ sekä mainokset tapahtumiin 40€. Kuinka monta kappaletta tuotteita pitää myydä, jotta saavutetaan </a:t>
            </a:r>
            <a:r>
              <a:rPr lang="fi-FI" sz="2200" err="1">
                <a:solidFill>
                  <a:srgbClr val="000000"/>
                </a:solidFill>
                <a:effectLst/>
                <a:latin typeface="Montserrat"/>
                <a:ea typeface="Times New Roman" panose="02020603050405020304" pitchFamily="18" charset="0"/>
              </a:rPr>
              <a:t>break-even</a:t>
            </a:r>
            <a:r>
              <a:rPr lang="fi-FI" sz="2200">
                <a:solidFill>
                  <a:srgbClr val="000000"/>
                </a:solidFill>
                <a:effectLst/>
                <a:latin typeface="Montserrat"/>
                <a:ea typeface="Times New Roman" panose="02020603050405020304" pitchFamily="18" charset="0"/>
              </a:rPr>
              <a:t> </a:t>
            </a:r>
            <a:r>
              <a:rPr lang="fi-FI" sz="2200" err="1">
                <a:solidFill>
                  <a:srgbClr val="000000"/>
                </a:solidFill>
                <a:effectLst/>
                <a:latin typeface="Montserrat"/>
                <a:ea typeface="Times New Roman" panose="02020603050405020304" pitchFamily="18" charset="0"/>
              </a:rPr>
              <a:t>point</a:t>
            </a:r>
            <a:r>
              <a:rPr lang="fi-FI" sz="2200">
                <a:solidFill>
                  <a:srgbClr val="000000"/>
                </a:solidFill>
                <a:effectLst/>
                <a:latin typeface="Montserrat"/>
                <a:ea typeface="Times New Roman" panose="02020603050405020304" pitchFamily="18" charset="0"/>
              </a:rPr>
              <a:t>, eli myyntikatteella saadaan katettua kiinteät kustannukset?</a:t>
            </a:r>
            <a:endParaRPr lang="fi-FI" sz="2200">
              <a:effectLst/>
              <a:latin typeface="Times New Roman" panose="02020603050405020304" pitchFamily="18" charset="0"/>
              <a:ea typeface="Times New Roman" panose="02020603050405020304" pitchFamily="18" charset="0"/>
            </a:endParaRPr>
          </a:p>
          <a:p>
            <a:pPr fontAlgn="base">
              <a:spcAft>
                <a:spcPts val="1500"/>
              </a:spcAft>
            </a:pPr>
            <a:r>
              <a:rPr lang="fi-FI" sz="2200">
                <a:solidFill>
                  <a:srgbClr val="000000"/>
                </a:solidFill>
                <a:effectLst/>
                <a:latin typeface="Montserrat"/>
                <a:ea typeface="Times New Roman" panose="02020603050405020304" pitchFamily="18" charset="0"/>
              </a:rPr>
              <a:t>Myyntihinta 5e</a:t>
            </a:r>
            <a:endParaRPr lang="fi-FI" sz="2200">
              <a:solidFill>
                <a:srgbClr val="000000"/>
              </a:solidFill>
              <a:effectLst/>
              <a:latin typeface="Montserrat"/>
              <a:ea typeface="Times New Roman" panose="02020603050405020304" pitchFamily="18" charset="0"/>
            </a:endParaRPr>
          </a:p>
          <a:p>
            <a:pPr fontAlgn="base">
              <a:spcAft>
                <a:spcPts val="1500"/>
              </a:spcAft>
            </a:pPr>
            <a:r>
              <a:rPr lang="fi-FI" sz="2200">
                <a:solidFill>
                  <a:srgbClr val="000000"/>
                </a:solidFill>
                <a:effectLst/>
                <a:latin typeface="Montserrat"/>
                <a:ea typeface="Times New Roman" panose="02020603050405020304" pitchFamily="18" charset="0"/>
              </a:rPr>
              <a:t>Muuttuvat kustannukset 2e</a:t>
            </a:r>
            <a:endParaRPr lang="fi-FI" sz="2200">
              <a:effectLst/>
              <a:latin typeface="Times New Roman" panose="02020603050405020304" pitchFamily="18" charset="0"/>
              <a:ea typeface="Times New Roman" panose="02020603050405020304" pitchFamily="18" charset="0"/>
            </a:endParaRPr>
          </a:p>
          <a:p>
            <a:pPr fontAlgn="base">
              <a:spcAft>
                <a:spcPts val="1500"/>
              </a:spcAft>
            </a:pPr>
            <a:r>
              <a:rPr lang="fi-FI" sz="2200">
                <a:solidFill>
                  <a:srgbClr val="000000"/>
                </a:solidFill>
                <a:effectLst/>
                <a:latin typeface="Montserrat"/>
                <a:ea typeface="Times New Roman" panose="02020603050405020304" pitchFamily="18" charset="0"/>
              </a:rPr>
              <a:t>Myyntikate 3e</a:t>
            </a:r>
            <a:endParaRPr lang="fi-FI" sz="2200">
              <a:effectLst/>
              <a:latin typeface="Times New Roman" panose="02020603050405020304" pitchFamily="18" charset="0"/>
              <a:ea typeface="Times New Roman" panose="02020603050405020304" pitchFamily="18" charset="0"/>
            </a:endParaRPr>
          </a:p>
          <a:p>
            <a:pPr fontAlgn="base">
              <a:spcAft>
                <a:spcPts val="1500"/>
              </a:spcAft>
            </a:pPr>
            <a:r>
              <a:rPr lang="fi-FI" sz="2200">
                <a:solidFill>
                  <a:srgbClr val="000000"/>
                </a:solidFill>
                <a:effectLst/>
                <a:latin typeface="Montserrat"/>
                <a:ea typeface="Times New Roman" panose="02020603050405020304" pitchFamily="18" charset="0"/>
              </a:rPr>
              <a:t>Kiinteät kustannukset 90e</a:t>
            </a:r>
            <a:endParaRPr lang="fi-FI" sz="2200">
              <a:effectLst/>
              <a:latin typeface="Times New Roman" panose="02020603050405020304" pitchFamily="18" charset="0"/>
              <a:ea typeface="Times New Roman" panose="02020603050405020304" pitchFamily="18" charset="0"/>
            </a:endParaRPr>
          </a:p>
          <a:p>
            <a:pPr fontAlgn="base">
              <a:spcAft>
                <a:spcPts val="1500"/>
              </a:spcAft>
            </a:pPr>
            <a:r>
              <a:rPr lang="fi-FI" sz="2200" b="1">
                <a:solidFill>
                  <a:srgbClr val="000000"/>
                </a:solidFill>
                <a:effectLst/>
                <a:latin typeface="Montserrat"/>
                <a:ea typeface="Times New Roman" panose="02020603050405020304" pitchFamily="18" charset="0"/>
              </a:rPr>
              <a:t>Myytävä 30 kpl</a:t>
            </a:r>
            <a:endParaRPr lang="fi-FI" sz="2200">
              <a:effectLst/>
              <a:latin typeface="Times New Roman" panose="02020603050405020304" pitchFamily="18" charset="0"/>
              <a:ea typeface="Times New Roman" panose="02020603050405020304" pitchFamily="18" charset="0"/>
            </a:endParaRPr>
          </a:p>
          <a:p>
            <a:pPr fontAlgn="base">
              <a:spcAft>
                <a:spcPts val="1500"/>
              </a:spcAft>
            </a:pPr>
            <a:r>
              <a:rPr lang="fi-FI" sz="2200" b="1">
                <a:solidFill>
                  <a:srgbClr val="000000"/>
                </a:solidFill>
                <a:effectLst/>
                <a:latin typeface="Montserrat"/>
                <a:ea typeface="Times New Roman" panose="02020603050405020304" pitchFamily="18" charset="0"/>
              </a:rPr>
              <a:t>Toteutus</a:t>
            </a:r>
            <a:endParaRPr lang="fi-FI" sz="2200">
              <a:effectLst/>
              <a:latin typeface="Times New Roman" panose="02020603050405020304" pitchFamily="18" charset="0"/>
              <a:ea typeface="Times New Roman" panose="02020603050405020304" pitchFamily="18" charset="0"/>
            </a:endParaRPr>
          </a:p>
          <a:p>
            <a:pPr fontAlgn="base">
              <a:spcAft>
                <a:spcPts val="1500"/>
              </a:spcAft>
            </a:pPr>
            <a:r>
              <a:rPr lang="fi-FI" sz="2200">
                <a:solidFill>
                  <a:srgbClr val="000000"/>
                </a:solidFill>
                <a:effectLst/>
                <a:latin typeface="Calibri" panose="020F0502020204030204" pitchFamily="34" charset="0"/>
                <a:ea typeface="Times New Roman" panose="02020603050405020304" pitchFamily="18" charset="0"/>
              </a:rPr>
              <a:t>Laatikaa </a:t>
            </a:r>
            <a:r>
              <a:rPr lang="fi-FI" sz="2200" err="1">
                <a:solidFill>
                  <a:srgbClr val="000000"/>
                </a:solidFill>
                <a:effectLst/>
                <a:latin typeface="Calibri" panose="020F0502020204030204" pitchFamily="34" charset="0"/>
                <a:ea typeface="Times New Roman" panose="02020603050405020304" pitchFamily="18" charset="0"/>
              </a:rPr>
              <a:t>exceliin</a:t>
            </a:r>
            <a:r>
              <a:rPr lang="fi-FI" sz="2200">
                <a:solidFill>
                  <a:srgbClr val="000000"/>
                </a:solidFill>
                <a:effectLst/>
                <a:latin typeface="Calibri" panose="020F0502020204030204" pitchFamily="34" charset="0"/>
                <a:ea typeface="Times New Roman" panose="02020603050405020304" pitchFamily="18" charset="0"/>
              </a:rPr>
              <a:t> tai paperille kaikkien tuotteidenne ja palveluidenne kustannukset, myyntihinta ja haluttu myyntikate. Paljonko tuotetta/palvelua pitäisi myydä?  </a:t>
            </a:r>
            <a:r>
              <a:rPr lang="fi-FI" sz="2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Hinnoitelkaa omat tuotteenne ja palvelunne. </a:t>
            </a:r>
            <a:endParaRPr lang="fi-FI" sz="2200">
              <a:effectLst/>
              <a:latin typeface="Times New Roman" panose="02020603050405020304" pitchFamily="18" charset="0"/>
              <a:ea typeface="Times New Roman" panose="02020603050405020304" pitchFamily="18" charset="0"/>
            </a:endParaRPr>
          </a:p>
          <a:p>
            <a:pPr fontAlgn="base">
              <a:spcAft>
                <a:spcPts val="1500"/>
              </a:spcAft>
            </a:pPr>
            <a:r>
              <a:rPr lang="fi-FI" sz="2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Testatkaa laskemanne hinnan sopivuutta mahdollisten asiakkaiden keskuudessa. Näyttäkää tuote tai palvelun kuvaus toisille leiriläisille. Kysykää heiltä, paljonko he olisivat valmiita maksamaan siitä. Kun saatte vastauksia leiriläisiltä, kertokaa teidän aiemmin laskemanne hinta ja keskustelkaa onko hinta sopiva.</a:t>
            </a:r>
            <a:endParaRPr lang="fi-FI" sz="2200">
              <a:effectLst/>
              <a:latin typeface="Times New Roman" panose="02020603050405020304" pitchFamily="18" charset="0"/>
              <a:ea typeface="Times New Roman" panose="02020603050405020304" pitchFamily="18" charset="0"/>
            </a:endParaRPr>
          </a:p>
          <a:p>
            <a:pPr>
              <a:lnSpc>
                <a:spcPct val="107000"/>
              </a:lnSpc>
              <a:spcAft>
                <a:spcPts val="800"/>
              </a:spcAft>
            </a:pPr>
            <a:r>
              <a:rPr lang="fi-FI" sz="1800">
                <a:effectLst/>
                <a:latin typeface="Calibri" panose="020F0502020204030204" pitchFamily="34" charset="0"/>
                <a:ea typeface="Calibri" panose="020F0502020204030204" pitchFamily="34" charset="0"/>
                <a:cs typeface="Times New Roman" panose="02020603050405020304" pitchFamily="18" charset="0"/>
              </a:rPr>
              <a:t> </a:t>
            </a:r>
            <a:endParaRPr lang="fi-FI"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fi-FI" sz="1500" b="1">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fi-FI" sz="1500" b="1">
              <a:latin typeface="Calibri" panose="020F0502020204030204" pitchFamily="34" charset="0"/>
              <a:ea typeface="Calibri" panose="020F0502020204030204" pitchFamily="34" charset="0"/>
              <a:cs typeface="Times New Roman" panose="02020603050405020304" pitchFamily="18" charset="0"/>
            </a:endParaRPr>
          </a:p>
          <a:p>
            <a:endParaRPr lang="fi-FI"/>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4016" y="975474"/>
            <a:ext cx="6023637" cy="736235"/>
          </a:xfrm>
        </p:spPr>
        <p:txBody>
          <a:bodyPr/>
          <a:lstStyle/>
          <a:p>
            <a:pPr rtl="0" fontAlgn="base"/>
            <a:r>
              <a:rPr lang="fi-FI" sz="1800" b="0" i="0" dirty="0">
                <a:effectLst/>
                <a:latin typeface="Calibri" panose="020F0502020204030204"/>
                <a:cs typeface="Calibri" panose="020F0502020204030204"/>
              </a:rPr>
              <a:t>		</a:t>
            </a:r>
            <a:br>
              <a:rPr lang="fi-FI" sz="1800" b="0" i="0" dirty="0">
                <a:effectLst/>
                <a:latin typeface="Calibri" panose="020F0502020204030204" pitchFamily="34" charset="0"/>
              </a:rPr>
            </a:br>
            <a:r>
              <a:rPr lang="fi-FI" sz="1800" b="1" dirty="0">
                <a:effectLst/>
                <a:ea typeface="Calibri" panose="020F0502020204030204" pitchFamily="34" charset="0"/>
                <a:cs typeface="Times New Roman" panose="02020603050405020304"/>
              </a:rPr>
              <a:t>MARKKINOINNIN SUUNNITTELUA	</a:t>
            </a:r>
            <a:r>
              <a:rPr lang="fi-FI" sz="1800" dirty="0">
                <a:effectLst/>
                <a:latin typeface="Calibri" panose="020F0502020204030204"/>
                <a:ea typeface="Calibri" panose="020F0502020204030204" pitchFamily="34" charset="0"/>
                <a:cs typeface="Times New Roman" panose="02020603050405020304"/>
              </a:rPr>
              <a:t>		</a:t>
            </a:r>
            <a:br>
              <a:rPr lang="fi-FI" sz="1800" dirty="0">
                <a:effectLst/>
                <a:latin typeface="+mj-ea"/>
              </a:rPr>
            </a:br>
            <a:endParaRPr lang="fi-FI"/>
          </a:p>
        </p:txBody>
      </p:sp>
      <p:sp>
        <p:nvSpPr>
          <p:cNvPr id="3" name="Sisällön paikkamerkki 2"/>
          <p:cNvSpPr>
            <a:spLocks noGrp="1"/>
          </p:cNvSpPr>
          <p:nvPr>
            <p:ph idx="1"/>
          </p:nvPr>
        </p:nvSpPr>
        <p:spPr>
          <a:xfrm>
            <a:off x="627474" y="1898985"/>
            <a:ext cx="6321840" cy="7604324"/>
          </a:xfrm>
        </p:spPr>
        <p:txBody>
          <a:bodyPr vert="horz" lIns="0" tIns="0" rIns="0" bIns="0" rtlCol="0" anchor="t">
            <a:normAutofit fontScale="25000" lnSpcReduction="20000"/>
          </a:bodyPr>
          <a:lstStyle/>
          <a:p>
            <a:pPr>
              <a:lnSpc>
                <a:spcPct val="107000"/>
              </a:lnSpc>
              <a:spcAft>
                <a:spcPts val="800"/>
              </a:spcAft>
            </a:pPr>
            <a:r>
              <a:rPr lang="fi-FI" sz="4800" b="1" dirty="0">
                <a:solidFill>
                  <a:srgbClr val="000000"/>
                </a:solidFill>
                <a:effectLst/>
                <a:ea typeface="Calibri" panose="020F0502020204030204" pitchFamily="34" charset="0"/>
                <a:cs typeface="Times New Roman" panose="02020603050405020304"/>
              </a:rPr>
              <a:t>Aika</a:t>
            </a:r>
            <a:r>
              <a:rPr lang="fi-FI" sz="4800" dirty="0">
                <a:solidFill>
                  <a:srgbClr val="000000"/>
                </a:solidFill>
                <a:effectLst/>
                <a:ea typeface="Calibri" panose="020F0502020204030204" pitchFamily="34" charset="0"/>
                <a:cs typeface="Times New Roman" panose="02020603050405020304"/>
              </a:rPr>
              <a:t>					40 minuuttia</a:t>
            </a:r>
            <a:endParaRPr lang="fi-FI" sz="4800" dirty="0">
              <a:solidFill>
                <a:srgbClr val="000000"/>
              </a:solidFill>
              <a:effectLst/>
              <a:ea typeface="Calibri" panose="020F0502020204030204" pitchFamily="34" charset="0"/>
              <a:cs typeface="Times New Roman" panose="02020603050405020304"/>
            </a:endParaRPr>
          </a:p>
          <a:p>
            <a:pPr>
              <a:lnSpc>
                <a:spcPct val="107000"/>
              </a:lnSpc>
              <a:spcAft>
                <a:spcPts val="800"/>
              </a:spcAft>
            </a:pPr>
            <a:r>
              <a:rPr lang="fi-FI" sz="4800" dirty="0">
                <a:solidFill>
                  <a:srgbClr val="000000"/>
                </a:solidFill>
                <a:effectLst/>
                <a:ea typeface="Calibri" panose="020F0502020204030204" pitchFamily="34" charset="0"/>
                <a:cs typeface="Times New Roman" panose="02020603050405020304"/>
              </a:rPr>
              <a:t>Nyt on aika suunnitella ideoimallenne yritykselle markkinointia. Yrityksellänne on nimi, mutta nyt on nimen ja koko yrityksen tunnetuksi aikaansaaminen.</a:t>
            </a:r>
            <a:r>
              <a:rPr lang="fi-FI" sz="4800" dirty="0">
                <a:solidFill>
                  <a:srgbClr val="000000"/>
                </a:solidFill>
                <a:ea typeface="Calibri" panose="020F0502020204030204" pitchFamily="34" charset="0"/>
                <a:cs typeface="Times New Roman" panose="02020603050405020304"/>
              </a:rPr>
              <a:t> </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dirty="0">
                <a:solidFill>
                  <a:srgbClr val="000000"/>
                </a:solidFill>
                <a:effectLst/>
                <a:ea typeface="Calibri" panose="020F0502020204030204" pitchFamily="34" charset="0"/>
                <a:cs typeface="Times New Roman" panose="02020603050405020304"/>
              </a:rPr>
              <a:t>Markkinoinnilla tarkoitetaan myynnin suunnittelua, erilaisten myyntikanavien arviointia, markkinatutkimusten tekemistä ja paljon muuta. Harvoin tuote tai palvelu myy ”itse itsensä”, joten markkinointia tarvitaan. Markkinoinnin keskeinen tavoite on mahdollistaa yrityksen myynnin onnistuminen.</a:t>
            </a:r>
            <a:endParaRPr lang="fi-FI" sz="4800" dirty="0">
              <a:effectLst/>
              <a:ea typeface="Calibri" panose="020F0502020204030204" pitchFamily="34" charset="0"/>
              <a:cs typeface="Times New Roman" panose="02020603050405020304"/>
            </a:endParaRPr>
          </a:p>
          <a:p>
            <a:pPr>
              <a:lnSpc>
                <a:spcPct val="107000"/>
              </a:lnSpc>
              <a:spcAft>
                <a:spcPts val="800"/>
              </a:spcAft>
            </a:pPr>
            <a:r>
              <a:rPr lang="fi-FI" sz="4800" b="1" dirty="0">
                <a:solidFill>
                  <a:srgbClr val="000000"/>
                </a:solidFill>
                <a:effectLst/>
                <a:ea typeface="Calibri" panose="020F0502020204030204" pitchFamily="34" charset="0"/>
                <a:cs typeface="Calibri" panose="020F0502020204030204"/>
              </a:rPr>
              <a:t>Tavoite</a:t>
            </a:r>
            <a:endParaRPr lang="fi-FI" sz="4800" dirty="0">
              <a:effectLst/>
              <a:ea typeface="Calibri" panose="020F0502020204030204" pitchFamily="34" charset="0"/>
              <a:cs typeface="Calibri" panose="020F0502020204030204"/>
            </a:endParaRPr>
          </a:p>
          <a:p>
            <a:pPr>
              <a:lnSpc>
                <a:spcPct val="107000"/>
              </a:lnSpc>
              <a:spcAft>
                <a:spcPts val="800"/>
              </a:spcAft>
            </a:pPr>
            <a:r>
              <a:rPr lang="fi-FI" sz="4800" dirty="0">
                <a:solidFill>
                  <a:srgbClr val="000000"/>
                </a:solidFill>
                <a:effectLst/>
                <a:ea typeface="Calibri" panose="020F0502020204030204" pitchFamily="34" charset="0"/>
                <a:cs typeface="Calibri" panose="020F0502020204030204"/>
              </a:rPr>
              <a:t>Tiimiläiset oppivat ajattelemaan ja laatimaan markkinoinnin toimenpiteitä kohderyhmittäin.</a:t>
            </a:r>
            <a:r>
              <a:rPr lang="fi-FI" sz="4800" dirty="0">
                <a:solidFill>
                  <a:srgbClr val="000000"/>
                </a:solidFill>
                <a:ea typeface="Calibri" panose="020F0502020204030204" pitchFamily="34" charset="0"/>
                <a:cs typeface="Calibri" panose="020F0502020204030204"/>
              </a:rPr>
              <a:t> </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b="1" dirty="0">
                <a:solidFill>
                  <a:srgbClr val="000000"/>
                </a:solidFill>
                <a:effectLst/>
                <a:ea typeface="Calibri" panose="020F0502020204030204" pitchFamily="34" charset="0"/>
                <a:cs typeface="Calibri" panose="020F0502020204030204"/>
              </a:rPr>
              <a:t>Tehtävä:</a:t>
            </a:r>
            <a:endParaRPr lang="fi-FI" sz="4800" dirty="0">
              <a:effectLst/>
              <a:ea typeface="Calibri" panose="020F0502020204030204" pitchFamily="34" charset="0"/>
              <a:cs typeface="Calibri" panose="020F0502020204030204"/>
            </a:endParaRPr>
          </a:p>
          <a:p>
            <a:pPr>
              <a:lnSpc>
                <a:spcPct val="107000"/>
              </a:lnSpc>
              <a:spcAft>
                <a:spcPts val="800"/>
              </a:spcAft>
            </a:pPr>
            <a:r>
              <a:rPr lang="fi-FI" sz="4800" dirty="0">
                <a:solidFill>
                  <a:srgbClr val="000000"/>
                </a:solidFill>
                <a:effectLst/>
                <a:ea typeface="Calibri" panose="020F0502020204030204" pitchFamily="34" charset="0"/>
                <a:cs typeface="Times New Roman" panose="02020603050405020304"/>
              </a:rPr>
              <a:t>Suunnitelkaa digitaalisen markkinoinnin kanavat ja sanomat, joilla kerrotte omasta liikeideastanne kohderyhmille, jotka olette määritelleet joko </a:t>
            </a:r>
            <a:r>
              <a:rPr lang="fi-FI" sz="4800" dirty="0" err="1">
                <a:solidFill>
                  <a:srgbClr val="000000"/>
                </a:solidFill>
                <a:effectLst/>
                <a:ea typeface="Calibri" panose="020F0502020204030204" pitchFamily="34" charset="0"/>
                <a:cs typeface="Times New Roman" panose="02020603050405020304"/>
              </a:rPr>
              <a:t>Busines</a:t>
            </a:r>
            <a:r>
              <a:rPr lang="fi-FI" sz="4800" dirty="0">
                <a:solidFill>
                  <a:srgbClr val="000000"/>
                </a:solidFill>
                <a:effectLst/>
                <a:ea typeface="Calibri" panose="020F0502020204030204" pitchFamily="34" charset="0"/>
                <a:cs typeface="Times New Roman" panose="02020603050405020304"/>
              </a:rPr>
              <a:t> </a:t>
            </a:r>
            <a:r>
              <a:rPr lang="fi-FI" sz="4800" dirty="0" err="1">
                <a:solidFill>
                  <a:srgbClr val="000000"/>
                </a:solidFill>
                <a:effectLst/>
                <a:ea typeface="Calibri" panose="020F0502020204030204" pitchFamily="34" charset="0"/>
                <a:cs typeface="Times New Roman" panose="02020603050405020304"/>
              </a:rPr>
              <a:t>Model</a:t>
            </a:r>
            <a:r>
              <a:rPr lang="fi-FI" sz="4800" dirty="0">
                <a:solidFill>
                  <a:srgbClr val="000000"/>
                </a:solidFill>
                <a:effectLst/>
                <a:ea typeface="Calibri" panose="020F0502020204030204" pitchFamily="34" charset="0"/>
                <a:cs typeface="Times New Roman" panose="02020603050405020304"/>
              </a:rPr>
              <a:t> </a:t>
            </a:r>
            <a:r>
              <a:rPr lang="fi-FI" sz="4800" dirty="0" err="1">
                <a:solidFill>
                  <a:srgbClr val="000000"/>
                </a:solidFill>
                <a:effectLst/>
                <a:ea typeface="Calibri" panose="020F0502020204030204" pitchFamily="34" charset="0"/>
                <a:cs typeface="Times New Roman" panose="02020603050405020304"/>
              </a:rPr>
              <a:t>Canvasissa</a:t>
            </a:r>
            <a:r>
              <a:rPr lang="fi-FI" sz="4800" dirty="0">
                <a:solidFill>
                  <a:srgbClr val="000000"/>
                </a:solidFill>
                <a:effectLst/>
                <a:ea typeface="Calibri" panose="020F0502020204030204" pitchFamily="34" charset="0"/>
                <a:cs typeface="Times New Roman" panose="02020603050405020304"/>
              </a:rPr>
              <a:t> tai Liiketoimintasuunnitelmassa. Kirjoittakaa joko Exceliin tai Wordiin </a:t>
            </a:r>
            <a:r>
              <a:rPr lang="fi-FI" sz="4800" b="1" dirty="0">
                <a:solidFill>
                  <a:srgbClr val="000000"/>
                </a:solidFill>
                <a:effectLst/>
                <a:ea typeface="Calibri" panose="020F0502020204030204" pitchFamily="34" charset="0"/>
                <a:cs typeface="Times New Roman" panose="02020603050405020304"/>
              </a:rPr>
              <a:t>media, kohderyhmä ja tärkein viestinne </a:t>
            </a:r>
            <a:r>
              <a:rPr lang="fi-FI" sz="4800" dirty="0">
                <a:solidFill>
                  <a:srgbClr val="000000"/>
                </a:solidFill>
                <a:effectLst/>
                <a:ea typeface="Calibri" panose="020F0502020204030204" pitchFamily="34" charset="0"/>
                <a:cs typeface="Times New Roman" panose="02020603050405020304"/>
              </a:rPr>
              <a:t>teidän yrityksenne markkinointia varten.</a:t>
            </a:r>
            <a:r>
              <a:rPr lang="fi-FI" sz="4800" dirty="0">
                <a:solidFill>
                  <a:srgbClr val="000000"/>
                </a:solidFill>
                <a:ea typeface="Calibri" panose="020F0502020204030204" pitchFamily="34" charset="0"/>
                <a:cs typeface="Times New Roman" panose="02020603050405020304"/>
              </a:rPr>
              <a:t> </a:t>
            </a:r>
            <a:endParaRPr lang="fi-FI" sz="4800">
              <a:effectLst/>
              <a:ea typeface="Calibri" panose="020F0502020204030204" pitchFamily="34" charset="0"/>
              <a:cs typeface="Times New Roman" panose="02020603050405020304" pitchFamily="18" charset="0"/>
            </a:endParaRPr>
          </a:p>
          <a:p>
            <a:pPr fontAlgn="base">
              <a:lnSpc>
                <a:spcPct val="107000"/>
              </a:lnSpc>
              <a:spcAft>
                <a:spcPts val="800"/>
              </a:spcAft>
            </a:pPr>
            <a:r>
              <a:rPr lang="fi-FI" sz="4800" dirty="0">
                <a:solidFill>
                  <a:srgbClr val="000000"/>
                </a:solidFill>
                <a:effectLst/>
                <a:ea typeface="Times New Roman" panose="02020603050405020304" pitchFamily="18" charset="0"/>
                <a:cs typeface="Calibri" panose="020F0502020204030204"/>
              </a:rPr>
              <a:t>Digitaalinen markkinointi on osa jokaisen yrityksen markkinointisuunnitelmaa. Oli kyse sitten verkkokaupasta tai pienestä parturi-kampaamosta, digimarkkinointia hyödynnetään vähintään jollain tasolla. Milloin käytätte jotain näistä digitaalisen markkinoinnin kanavista vai käytättekö kaikkia? Keitä tavoitatte näitä kanavia käyttäen?</a:t>
            </a:r>
            <a:endParaRPr lang="fi-FI" sz="4800" dirty="0">
              <a:effectLst/>
              <a:ea typeface="Calibri" panose="020F0502020204030204" pitchFamily="34" charset="0"/>
              <a:cs typeface="Calibri" panose="020F0502020204030204"/>
            </a:endParaRPr>
          </a:p>
          <a:p>
            <a:pPr>
              <a:lnSpc>
                <a:spcPct val="107000"/>
              </a:lnSpc>
              <a:spcAft>
                <a:spcPts val="800"/>
              </a:spcAft>
            </a:pPr>
            <a:r>
              <a:rPr lang="fi-FI" sz="4800" dirty="0">
                <a:solidFill>
                  <a:srgbClr val="000000"/>
                </a:solidFill>
                <a:effectLst/>
                <a:ea typeface="Calibri" panose="020F0502020204030204" pitchFamily="34" charset="0"/>
                <a:cs typeface="Calibri" panose="020F0502020204030204"/>
              </a:rPr>
              <a:t> </a:t>
            </a:r>
            <a:r>
              <a:rPr lang="fi-FI" sz="4800" dirty="0">
                <a:solidFill>
                  <a:srgbClr val="000000"/>
                </a:solidFill>
                <a:effectLst/>
                <a:ea typeface="Times New Roman" panose="02020603050405020304" pitchFamily="18" charset="0"/>
                <a:cs typeface="Calibri" panose="020F0502020204030204"/>
              </a:rPr>
              <a:t>Verkkosivut</a:t>
            </a:r>
            <a:endParaRPr lang="fi-FI" sz="4800" dirty="0">
              <a:effectLst/>
              <a:ea typeface="Calibri" panose="020F0502020204030204" pitchFamily="34" charset="0"/>
              <a:cs typeface="Calibri" panose="020F0502020204030204"/>
            </a:endParaRPr>
          </a:p>
          <a:p>
            <a:pPr lvl="0" fontAlgn="base">
              <a:lnSpc>
                <a:spcPct val="107000"/>
              </a:lnSpc>
              <a:spcAft>
                <a:spcPts val="800"/>
              </a:spcAft>
              <a:buSzPts val="1000"/>
              <a:tabLst>
                <a:tab pos="457200" algn="l"/>
              </a:tabLst>
            </a:pPr>
            <a:r>
              <a:rPr lang="fi-FI" sz="4800" dirty="0">
                <a:solidFill>
                  <a:srgbClr val="000000"/>
                </a:solidFill>
                <a:effectLst/>
                <a:ea typeface="Times New Roman" panose="02020603050405020304" pitchFamily="18" charset="0"/>
                <a:cs typeface="Calibri" panose="020F0502020204030204"/>
              </a:rPr>
              <a:t>Hakukoneoptimointi</a:t>
            </a:r>
            <a:endParaRPr lang="fi-FI" sz="4800" dirty="0">
              <a:effectLst/>
              <a:ea typeface="Calibri" panose="020F0502020204030204" pitchFamily="34" charset="0"/>
              <a:cs typeface="Calibri" panose="020F0502020204030204"/>
            </a:endParaRPr>
          </a:p>
          <a:p>
            <a:pPr lvl="0" fontAlgn="base">
              <a:lnSpc>
                <a:spcPct val="107000"/>
              </a:lnSpc>
              <a:spcAft>
                <a:spcPts val="800"/>
              </a:spcAft>
              <a:buSzPts val="1000"/>
              <a:tabLst>
                <a:tab pos="457200" algn="l"/>
              </a:tabLst>
            </a:pPr>
            <a:r>
              <a:rPr lang="fi-FI" sz="4800" dirty="0">
                <a:solidFill>
                  <a:srgbClr val="000000"/>
                </a:solidFill>
                <a:effectLst/>
                <a:ea typeface="Times New Roman" panose="02020603050405020304" pitchFamily="18" charset="0"/>
                <a:cs typeface="Calibri" panose="020F0502020204030204"/>
              </a:rPr>
              <a:t>Hakusanamainonta</a:t>
            </a:r>
            <a:endParaRPr lang="fi-FI" sz="4800" dirty="0">
              <a:effectLst/>
              <a:ea typeface="Calibri" panose="020F0502020204030204" pitchFamily="34" charset="0"/>
              <a:cs typeface="Calibri" panose="020F0502020204030204"/>
            </a:endParaRPr>
          </a:p>
          <a:p>
            <a:pPr lvl="0" fontAlgn="base">
              <a:lnSpc>
                <a:spcPct val="107000"/>
              </a:lnSpc>
              <a:spcAft>
                <a:spcPts val="800"/>
              </a:spcAft>
              <a:buSzPts val="1000"/>
              <a:tabLst>
                <a:tab pos="457200" algn="l"/>
              </a:tabLst>
            </a:pPr>
            <a:r>
              <a:rPr lang="fi-FI" sz="4800" dirty="0">
                <a:solidFill>
                  <a:srgbClr val="000000"/>
                </a:solidFill>
                <a:effectLst/>
                <a:ea typeface="Times New Roman" panose="02020603050405020304" pitchFamily="18" charset="0"/>
                <a:cs typeface="Calibri" panose="020F0502020204030204"/>
              </a:rPr>
              <a:t>Sosiaalisen median mainonta</a:t>
            </a:r>
            <a:endParaRPr lang="fi-FI" sz="4800" dirty="0">
              <a:effectLst/>
              <a:ea typeface="Calibri" panose="020F0502020204030204" pitchFamily="34" charset="0"/>
              <a:cs typeface="Calibri" panose="020F0502020204030204"/>
            </a:endParaRPr>
          </a:p>
          <a:p>
            <a:pPr lvl="0" fontAlgn="base">
              <a:lnSpc>
                <a:spcPct val="107000"/>
              </a:lnSpc>
              <a:spcAft>
                <a:spcPts val="800"/>
              </a:spcAft>
              <a:buSzPts val="1000"/>
              <a:tabLst>
                <a:tab pos="457200" algn="l"/>
              </a:tabLst>
            </a:pPr>
            <a:r>
              <a:rPr lang="fi-FI" sz="4800" dirty="0">
                <a:solidFill>
                  <a:srgbClr val="000000"/>
                </a:solidFill>
                <a:effectLst/>
                <a:ea typeface="Times New Roman" panose="02020603050405020304" pitchFamily="18" charset="0"/>
                <a:cs typeface="Calibri" panose="020F0502020204030204"/>
              </a:rPr>
              <a:t>Sähköpostimarkkinointi</a:t>
            </a:r>
            <a:endParaRPr lang="fi-FI" sz="4800" dirty="0">
              <a:effectLst/>
              <a:ea typeface="Calibri" panose="020F0502020204030204" pitchFamily="34" charset="0"/>
              <a:cs typeface="Calibri" panose="020F0502020204030204"/>
            </a:endParaRPr>
          </a:p>
          <a:p>
            <a:pPr fontAlgn="base">
              <a:lnSpc>
                <a:spcPct val="107000"/>
              </a:lnSpc>
              <a:spcAft>
                <a:spcPts val="1500"/>
              </a:spcAft>
            </a:pPr>
            <a:r>
              <a:rPr lang="fi-FI" sz="4800" dirty="0">
                <a:solidFill>
                  <a:srgbClr val="000000"/>
                </a:solidFill>
                <a:effectLst/>
                <a:ea typeface="Times New Roman" panose="02020603050405020304" pitchFamily="18" charset="0"/>
                <a:cs typeface="Times New Roman" panose="02020603050405020304"/>
              </a:rPr>
              <a:t>Sosiaalisen median markkinoinnilla parannetaan luottamusta brändiä kohtaan. Mitä tutumpi brändi on kuluttajille, sitä luotettavampi se on heidän mielestään. Mitä sosiaalisen median kanavia otatte käyttöönne ja mitä kerrotte siellä liikeideastanne? Keitä haluatte tavoittaa sosiaalisen median kanavilla?</a:t>
            </a:r>
            <a:endParaRPr lang="fi-FI" sz="4800" dirty="0">
              <a:ea typeface="Times New Roman" panose="02020603050405020304" pitchFamily="18" charset="0"/>
              <a:cs typeface="Times New Roman" panose="02020603050405020304"/>
            </a:endParaRPr>
          </a:p>
          <a:p>
            <a:pPr fontAlgn="base">
              <a:lnSpc>
                <a:spcPct val="107000"/>
              </a:lnSpc>
              <a:spcAft>
                <a:spcPts val="1500"/>
              </a:spcAft>
            </a:pPr>
            <a:r>
              <a:rPr lang="fi-FI" sz="4800" dirty="0">
                <a:solidFill>
                  <a:srgbClr val="000000"/>
                </a:solidFill>
                <a:effectLst/>
                <a:ea typeface="Times New Roman" panose="02020603050405020304" pitchFamily="18" charset="0"/>
                <a:cs typeface="Times New Roman" panose="02020603050405020304"/>
              </a:rPr>
              <a:t>Sosiaalisen median kanavia ovat esimerkiksi:</a:t>
            </a:r>
            <a:endParaRPr lang="fi-FI" sz="4800" dirty="0">
              <a:ea typeface="Times New Roman" panose="02020603050405020304" pitchFamily="18" charset="0"/>
              <a:cs typeface="Times New Roman" panose="02020603050405020304"/>
            </a:endParaRPr>
          </a:p>
          <a:p>
            <a:pPr fontAlgn="base">
              <a:lnSpc>
                <a:spcPct val="107000"/>
              </a:lnSpc>
              <a:spcAft>
                <a:spcPts val="1500"/>
              </a:spcAft>
            </a:pPr>
            <a:r>
              <a:rPr lang="fi-FI" sz="4800" dirty="0">
                <a:solidFill>
                  <a:srgbClr val="000000"/>
                </a:solidFill>
                <a:effectLst/>
                <a:ea typeface="Times New Roman" panose="02020603050405020304" pitchFamily="18" charset="0"/>
                <a:cs typeface="Calibri" panose="020F0502020204030204"/>
              </a:rPr>
              <a:t>Facebook, Instagram, Twitter, Pinterest, </a:t>
            </a:r>
            <a:r>
              <a:rPr lang="fi-FI" sz="4800" dirty="0" err="1">
                <a:solidFill>
                  <a:srgbClr val="000000"/>
                </a:solidFill>
                <a:effectLst/>
                <a:ea typeface="Times New Roman" panose="02020603050405020304" pitchFamily="18" charset="0"/>
                <a:cs typeface="Calibri" panose="020F0502020204030204"/>
              </a:rPr>
              <a:t>Linkedln</a:t>
            </a:r>
            <a:r>
              <a:rPr lang="fi-FI" sz="4800" dirty="0">
                <a:solidFill>
                  <a:srgbClr val="000000"/>
                </a:solidFill>
                <a:effectLst/>
                <a:ea typeface="Times New Roman" panose="02020603050405020304" pitchFamily="18" charset="0"/>
                <a:cs typeface="Calibri" panose="020F0502020204030204"/>
              </a:rPr>
              <a:t>, </a:t>
            </a:r>
            <a:r>
              <a:rPr lang="fi-FI" sz="4800" dirty="0" err="1">
                <a:solidFill>
                  <a:srgbClr val="000000"/>
                </a:solidFill>
                <a:effectLst/>
                <a:ea typeface="Times New Roman" panose="02020603050405020304" pitchFamily="18" charset="0"/>
                <a:cs typeface="Calibri" panose="020F0502020204030204"/>
              </a:rPr>
              <a:t>TikTok</a:t>
            </a:r>
            <a:r>
              <a:rPr lang="fi-FI" sz="4800" dirty="0">
                <a:solidFill>
                  <a:srgbClr val="000000"/>
                </a:solidFill>
                <a:effectLst/>
                <a:ea typeface="Times New Roman" panose="02020603050405020304" pitchFamily="18" charset="0"/>
                <a:cs typeface="Calibri" panose="020F0502020204030204"/>
              </a:rPr>
              <a:t>, Snapchat</a:t>
            </a:r>
            <a:endParaRPr lang="fi-FI" sz="4800" dirty="0">
              <a:effectLst/>
              <a:ea typeface="Calibri" panose="020F0502020204030204" pitchFamily="34" charset="0"/>
              <a:cs typeface="Calibri" panose="020F0502020204030204"/>
            </a:endParaRPr>
          </a:p>
          <a:p>
            <a:pPr>
              <a:lnSpc>
                <a:spcPct val="107000"/>
              </a:lnSpc>
              <a:spcAft>
                <a:spcPts val="800"/>
              </a:spcAft>
            </a:pPr>
            <a:br>
              <a:rPr lang="fi-FI" sz="4800" b="0" i="0" dirty="0">
                <a:effectLst/>
              </a:rPr>
            </a:br>
            <a:endParaRPr lang="fi-FI" sz="4800">
              <a:effectLst/>
              <a:ea typeface="Times New Roman" panose="02020603050405020304" pitchFamily="18" charset="0"/>
              <a:cs typeface="Poppin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1800" b="1" kern="1800" dirty="0">
                <a:effectLst/>
                <a:ea typeface="Times New Roman" panose="02020603050405020304" pitchFamily="18" charset="0"/>
                <a:cs typeface="Times New Roman" panose="02020603050405020304" pitchFamily="18" charset="0"/>
              </a:rPr>
              <a:t>YRITYKSEN VISUAALINEN ILME</a:t>
            </a:r>
            <a:endParaRPr lang="fi-FI" dirty="0"/>
          </a:p>
        </p:txBody>
      </p:sp>
      <p:sp>
        <p:nvSpPr>
          <p:cNvPr id="3" name="Sisällön paikkamerkki 2"/>
          <p:cNvSpPr>
            <a:spLocks noGrp="1"/>
          </p:cNvSpPr>
          <p:nvPr>
            <p:ph idx="1"/>
          </p:nvPr>
        </p:nvSpPr>
        <p:spPr/>
        <p:txBody>
          <a:bodyPr vert="horz" lIns="0" tIns="0" rIns="0" bIns="0" rtlCol="0" anchor="t">
            <a:normAutofit/>
          </a:bodyPr>
          <a:lstStyle/>
          <a:p>
            <a:endParaRPr lang="fi-FI"/>
          </a:p>
          <a:p>
            <a:r>
              <a:rPr lang="fi-FI" sz="1300" b="1" dirty="0"/>
              <a:t>Aika</a:t>
            </a:r>
            <a:r>
              <a:rPr lang="fi-FI" sz="1300" dirty="0"/>
              <a:t>					40 minuuttia</a:t>
            </a:r>
            <a:endParaRPr lang="fi-FI" sz="1300" dirty="0">
              <a:cs typeface="Calibri" panose="020F0502020204030204"/>
            </a:endParaRPr>
          </a:p>
          <a:p>
            <a:endParaRPr lang="fi-FI" sz="1300"/>
          </a:p>
          <a:p>
            <a:endParaRPr lang="fi-FI" sz="1300"/>
          </a:p>
          <a:p>
            <a:pPr fontAlgn="base">
              <a:lnSpc>
                <a:spcPct val="107000"/>
              </a:lnSpc>
              <a:spcAft>
                <a:spcPts val="800"/>
              </a:spcAft>
            </a:pPr>
            <a:r>
              <a:rPr lang="fi-FI" sz="1300" kern="1800" dirty="0">
                <a:solidFill>
                  <a:srgbClr val="222222"/>
                </a:solidFill>
                <a:effectLst/>
                <a:ea typeface="Times New Roman" panose="02020603050405020304" pitchFamily="18" charset="0"/>
                <a:cs typeface="Calibri" panose="020F0502020204030204"/>
              </a:rPr>
              <a:t>Tunnetuksi tekemisessä on erittäin tärkeää, että yritys erottuu muista yrityksistä. </a:t>
            </a:r>
            <a:r>
              <a:rPr lang="fi-FI" sz="1300" dirty="0">
                <a:solidFill>
                  <a:srgbClr val="000000"/>
                </a:solidFill>
                <a:effectLst/>
                <a:ea typeface="Times New Roman" panose="02020603050405020304" pitchFamily="18" charset="0"/>
                <a:cs typeface="Times New Roman" panose="02020603050405020304"/>
              </a:rPr>
              <a:t>Yrityksen graafiseen ilmeeseen liittyy esimerkiksi logo, liikemerkki (logo + nimi), fontit, värimaailma ja graafiset muodot. Yrityksen graafisen ilmeen suunnittelu voidaan aloittaa logosta tai liikemerkistä, mutta yrityksen visuaalisen ilmeen suunnittelu on laajempi kokonaisuus. Graafinen ilme on olennainen osa markkinointia ja sen avulla parannetaan luottamusta brändiä kohtaan.</a:t>
            </a:r>
            <a:endParaRPr lang="fi-FI" sz="1300" dirty="0">
              <a:effectLst/>
              <a:ea typeface="Calibri" panose="020F0502020204030204" pitchFamily="34" charset="0"/>
              <a:cs typeface="Times New Roman" panose="02020603050405020304"/>
            </a:endParaRPr>
          </a:p>
          <a:p>
            <a:pPr fontAlgn="base">
              <a:lnSpc>
                <a:spcPct val="107000"/>
              </a:lnSpc>
              <a:spcAft>
                <a:spcPts val="800"/>
              </a:spcAft>
            </a:pPr>
            <a:endParaRPr lang="fi-FI" sz="1300" kern="1800">
              <a:solidFill>
                <a:srgbClr val="222222"/>
              </a:solidFill>
              <a:ea typeface="Calibri" panose="020F0502020204030204" pitchFamily="34" charset="0"/>
              <a:cs typeface="Calibri" panose="020F0502020204030204" pitchFamily="34" charset="0"/>
            </a:endParaRPr>
          </a:p>
          <a:p>
            <a:pPr fontAlgn="base">
              <a:lnSpc>
                <a:spcPct val="107000"/>
              </a:lnSpc>
              <a:spcAft>
                <a:spcPts val="800"/>
              </a:spcAft>
            </a:pPr>
            <a:r>
              <a:rPr lang="fi-FI" sz="1300" b="1" kern="1800" dirty="0">
                <a:solidFill>
                  <a:srgbClr val="222222"/>
                </a:solidFill>
                <a:effectLst/>
                <a:ea typeface="Times New Roman" panose="02020603050405020304" pitchFamily="18" charset="0"/>
                <a:cs typeface="Calibri" panose="020F0502020204030204"/>
              </a:rPr>
              <a:t>Tavoitteet</a:t>
            </a:r>
            <a:endParaRPr lang="fi-FI" sz="1300" dirty="0">
              <a:effectLst/>
              <a:ea typeface="Calibri" panose="020F0502020204030204" pitchFamily="34" charset="0"/>
              <a:cs typeface="Calibri" panose="020F0502020204030204"/>
            </a:endParaRPr>
          </a:p>
          <a:p>
            <a:pPr fontAlgn="base">
              <a:lnSpc>
                <a:spcPct val="107000"/>
              </a:lnSpc>
              <a:spcAft>
                <a:spcPts val="800"/>
              </a:spcAft>
            </a:pPr>
            <a:r>
              <a:rPr lang="fi-FI" sz="1300" kern="1800" dirty="0">
                <a:solidFill>
                  <a:srgbClr val="222222"/>
                </a:solidFill>
                <a:effectLst/>
                <a:ea typeface="Times New Roman" panose="02020603050405020304" pitchFamily="18" charset="0"/>
                <a:cs typeface="Times New Roman" panose="02020603050405020304"/>
              </a:rPr>
              <a:t>Innovaatioleirin yritysidea saa nyt visuaalisen ilmeen ts. päätetään </a:t>
            </a:r>
            <a:r>
              <a:rPr lang="fi-FI" sz="1300" b="1" kern="1800" dirty="0">
                <a:solidFill>
                  <a:srgbClr val="222222"/>
                </a:solidFill>
                <a:effectLst/>
                <a:ea typeface="Times New Roman" panose="02020603050405020304" pitchFamily="18" charset="0"/>
                <a:cs typeface="Times New Roman" panose="02020603050405020304"/>
              </a:rPr>
              <a:t>miltä yritysidea </a:t>
            </a:r>
            <a:r>
              <a:rPr lang="fi-FI" sz="1300" kern="1800" dirty="0">
                <a:solidFill>
                  <a:srgbClr val="222222"/>
                </a:solidFill>
                <a:effectLst/>
                <a:ea typeface="Times New Roman" panose="02020603050405020304" pitchFamily="18" charset="0"/>
                <a:cs typeface="Times New Roman" panose="02020603050405020304"/>
              </a:rPr>
              <a:t>näyttää. Tunnetuksi tekemisessä on erittäin tärkeää, että </a:t>
            </a:r>
            <a:r>
              <a:rPr lang="fi-FI" sz="1300" b="1" kern="1800" dirty="0">
                <a:solidFill>
                  <a:srgbClr val="222222"/>
                </a:solidFill>
                <a:effectLst/>
                <a:ea typeface="Times New Roman" panose="02020603050405020304" pitchFamily="18" charset="0"/>
                <a:cs typeface="Times New Roman" panose="02020603050405020304"/>
              </a:rPr>
              <a:t>yritys erottuu </a:t>
            </a:r>
            <a:r>
              <a:rPr lang="fi-FI" sz="1300" kern="1800" dirty="0">
                <a:solidFill>
                  <a:srgbClr val="222222"/>
                </a:solidFill>
                <a:effectLst/>
                <a:ea typeface="Times New Roman" panose="02020603050405020304" pitchFamily="18" charset="0"/>
                <a:cs typeface="Times New Roman" panose="02020603050405020304"/>
              </a:rPr>
              <a:t>muista yrityksistä.</a:t>
            </a:r>
            <a:r>
              <a:rPr lang="fi-FI" sz="1300" kern="1800" dirty="0">
                <a:solidFill>
                  <a:srgbClr val="222222"/>
                </a:solidFill>
                <a:ea typeface="Times New Roman" panose="02020603050405020304" pitchFamily="18" charset="0"/>
                <a:cs typeface="Times New Roman" panose="02020603050405020304"/>
              </a:rPr>
              <a:t> </a:t>
            </a:r>
            <a:endParaRPr lang="fi-FI" sz="1300">
              <a:effectLst/>
              <a:ea typeface="Calibri" panose="020F0502020204030204" pitchFamily="34" charset="0"/>
              <a:cs typeface="Times New Roman" panose="02020603050405020304" pitchFamily="18" charset="0"/>
            </a:endParaRPr>
          </a:p>
          <a:p>
            <a:pPr>
              <a:lnSpc>
                <a:spcPct val="107000"/>
              </a:lnSpc>
              <a:spcAft>
                <a:spcPts val="800"/>
              </a:spcAft>
            </a:pPr>
            <a:endParaRPr lang="fi-FI" sz="1300">
              <a:effectLst/>
              <a:ea typeface="Calibri" panose="020F0502020204030204" pitchFamily="34" charset="0"/>
              <a:cs typeface="Times New Roman" panose="02020603050405020304" pitchFamily="18" charset="0"/>
            </a:endParaRPr>
          </a:p>
          <a:p>
            <a:pPr>
              <a:lnSpc>
                <a:spcPct val="107000"/>
              </a:lnSpc>
              <a:spcAft>
                <a:spcPts val="800"/>
              </a:spcAft>
            </a:pPr>
            <a:r>
              <a:rPr lang="fi-FI" sz="1300" dirty="0">
                <a:effectLst/>
                <a:ea typeface="Calibri" panose="020F0502020204030204" pitchFamily="34" charset="0"/>
                <a:cs typeface="Times New Roman" panose="02020603050405020304"/>
              </a:rPr>
              <a:t> </a:t>
            </a:r>
            <a:r>
              <a:rPr lang="fi-FI" sz="1300" b="1" dirty="0">
                <a:solidFill>
                  <a:srgbClr val="000000"/>
                </a:solidFill>
                <a:effectLst/>
                <a:ea typeface="Times New Roman" panose="02020603050405020304" pitchFamily="18" charset="0"/>
                <a:cs typeface="Calibri" panose="020F0502020204030204"/>
              </a:rPr>
              <a:t>Toteutus</a:t>
            </a:r>
            <a:endParaRPr lang="fi-FI" sz="1300" b="1" dirty="0">
              <a:solidFill>
                <a:srgbClr val="000000"/>
              </a:solidFill>
              <a:effectLst/>
              <a:ea typeface="Times New Roman" panose="02020603050405020304" pitchFamily="18" charset="0"/>
              <a:cs typeface="Calibri" panose="020F0502020204030204"/>
            </a:endParaRPr>
          </a:p>
          <a:p>
            <a:pPr fontAlgn="base">
              <a:lnSpc>
                <a:spcPct val="107000"/>
              </a:lnSpc>
              <a:spcAft>
                <a:spcPts val="1500"/>
              </a:spcAft>
            </a:pPr>
            <a:r>
              <a:rPr lang="fi-FI" sz="1300" dirty="0">
                <a:solidFill>
                  <a:srgbClr val="000000"/>
                </a:solidFill>
                <a:effectLst/>
                <a:ea typeface="Times New Roman" panose="02020603050405020304" pitchFamily="18" charset="0"/>
                <a:cs typeface="Calibri" panose="020F0502020204030204"/>
              </a:rPr>
              <a:t>Suunnitelkaa yrityksellenne logo, määritelkää fontti, yrityksen värit, muut tunnukset. Voitte käyttää osaamianne ohjelmia suunnittelussa.</a:t>
            </a:r>
            <a:endParaRPr lang="fi-FI" sz="1300" dirty="0">
              <a:effectLst/>
              <a:ea typeface="Calibri" panose="020F0502020204030204" pitchFamily="34" charset="0"/>
              <a:cs typeface="Calibri" panose="020F0502020204030204"/>
            </a:endParaRPr>
          </a:p>
          <a:p>
            <a:pPr>
              <a:lnSpc>
                <a:spcPct val="107000"/>
              </a:lnSpc>
              <a:spcAft>
                <a:spcPts val="800"/>
              </a:spcAft>
            </a:pPr>
            <a:endParaRPr lang="fi-FI" sz="1300">
              <a:effectLst/>
              <a:ea typeface="Calibri" panose="020F0502020204030204" pitchFamily="34" charset="0"/>
              <a:cs typeface="Times New Roman" panose="02020603050405020304" pitchFamily="18" charset="0"/>
            </a:endParaRPr>
          </a:p>
          <a:p>
            <a:pPr>
              <a:lnSpc>
                <a:spcPct val="107000"/>
              </a:lnSpc>
              <a:spcAft>
                <a:spcPts val="800"/>
              </a:spcAft>
            </a:pPr>
            <a:endParaRPr lang="fi-FI" sz="1300">
              <a:effectLst/>
              <a:latin typeface="Calibri" panose="020F0502020204030204" pitchFamily="34" charset="0"/>
              <a:ea typeface="Calibri" panose="020F0502020204030204" pitchFamily="34" charset="0"/>
              <a:cs typeface="Times New Roman" panose="02020603050405020304" pitchFamily="18" charset="0"/>
            </a:endParaRPr>
          </a:p>
          <a:p>
            <a:endParaRPr lang="fi-FI"/>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1800" b="1">
                <a:effectLst/>
                <a:latin typeface="Montserrat"/>
                <a:ea typeface="Calibri" panose="020F0502020204030204" pitchFamily="34" charset="0"/>
                <a:cs typeface="Times New Roman" panose="02020603050405020304" pitchFamily="18" charset="0"/>
              </a:rPr>
              <a:t>ASIAKASPALVELU JA MYYNTITYÖ</a:t>
            </a:r>
            <a:endParaRPr lang="fi-FI"/>
          </a:p>
        </p:txBody>
      </p:sp>
      <p:sp>
        <p:nvSpPr>
          <p:cNvPr id="3" name="Sisällön paikkamerkki 2"/>
          <p:cNvSpPr>
            <a:spLocks noGrp="1"/>
          </p:cNvSpPr>
          <p:nvPr>
            <p:ph idx="1"/>
          </p:nvPr>
        </p:nvSpPr>
        <p:spPr/>
        <p:txBody>
          <a:bodyPr vert="horz" lIns="0" tIns="0" rIns="0" bIns="0" rtlCol="0" anchor="t">
            <a:normAutofit fontScale="25000" lnSpcReduction="20000"/>
          </a:bodyPr>
          <a:lstStyle/>
          <a:p>
            <a:pPr>
              <a:lnSpc>
                <a:spcPct val="107000"/>
              </a:lnSpc>
              <a:spcBef>
                <a:spcPts val="600"/>
              </a:spcBef>
              <a:spcAft>
                <a:spcPts val="800"/>
              </a:spcAft>
            </a:pPr>
            <a:r>
              <a:rPr lang="fi-FI" sz="4400" b="1" dirty="0">
                <a:effectLst/>
                <a:ea typeface="Times New Roman" panose="02020603050405020304" pitchFamily="18" charset="0"/>
                <a:cs typeface="Poppins"/>
              </a:rPr>
              <a:t>Aika</a:t>
            </a:r>
            <a:r>
              <a:rPr lang="fi-FI" sz="4400" dirty="0">
                <a:effectLst/>
                <a:ea typeface="Times New Roman" panose="02020603050405020304" pitchFamily="18" charset="0"/>
                <a:cs typeface="Poppins"/>
              </a:rPr>
              <a:t>					30 minuuttia	</a:t>
            </a:r>
            <a:endParaRPr lang="fi-FI" sz="4400" dirty="0">
              <a:ea typeface="Times New Roman" panose="02020603050405020304" pitchFamily="18" charset="0"/>
              <a:cs typeface="Poppins"/>
            </a:endParaRPr>
          </a:p>
          <a:p>
            <a:pPr>
              <a:lnSpc>
                <a:spcPct val="107000"/>
              </a:lnSpc>
              <a:spcBef>
                <a:spcPts val="600"/>
              </a:spcBef>
              <a:spcAft>
                <a:spcPts val="800"/>
              </a:spcAft>
            </a:pPr>
            <a:r>
              <a:rPr lang="fi-FI" sz="4400" b="1" dirty="0">
                <a:effectLst/>
                <a:ea typeface="Times New Roman" panose="02020603050405020304" pitchFamily="18" charset="0"/>
                <a:cs typeface="Poppins"/>
              </a:rPr>
              <a:t>Tavoitteet</a:t>
            </a:r>
            <a:endParaRPr lang="fi-FI" sz="4400" b="1" dirty="0">
              <a:effectLst/>
              <a:ea typeface="Times New Roman" panose="02020603050405020304" pitchFamily="18" charset="0"/>
              <a:cs typeface="Poppins"/>
            </a:endParaRPr>
          </a:p>
          <a:p>
            <a:pPr>
              <a:lnSpc>
                <a:spcPct val="107000"/>
              </a:lnSpc>
              <a:spcBef>
                <a:spcPts val="600"/>
              </a:spcBef>
              <a:spcAft>
                <a:spcPts val="800"/>
              </a:spcAft>
            </a:pPr>
            <a:r>
              <a:rPr lang="fi-FI" sz="4400" dirty="0">
                <a:solidFill>
                  <a:srgbClr val="000000"/>
                </a:solidFill>
                <a:effectLst/>
                <a:ea typeface="Times New Roman" panose="02020603050405020304" pitchFamily="18" charset="0"/>
              </a:rPr>
              <a:t>Tiimiläiset ymmärtävät asiakaspalvelun ja myynnin merkityksen yrityksen toiminnassa. Tiimi osaa suunnitella oman yrityksensä asiakaspalvelua ja myyntityötä erilaisiin tilanteisiin.</a:t>
            </a:r>
            <a:r>
              <a:rPr lang="fi-FI" sz="4400" dirty="0">
                <a:solidFill>
                  <a:srgbClr val="000000"/>
                </a:solidFill>
                <a:ea typeface="Times New Roman" panose="02020603050405020304" pitchFamily="18" charset="0"/>
              </a:rPr>
              <a:t> </a:t>
            </a:r>
            <a:endParaRPr lang="fi-FI" sz="4400" dirty="0">
              <a:solidFill>
                <a:srgbClr val="000000"/>
              </a:solidFill>
              <a:ea typeface="Times New Roman" panose="02020603050405020304" pitchFamily="18" charset="0"/>
            </a:endParaRPr>
          </a:p>
          <a:p>
            <a:pPr>
              <a:lnSpc>
                <a:spcPct val="107000"/>
              </a:lnSpc>
              <a:spcBef>
                <a:spcPts val="600"/>
              </a:spcBef>
              <a:spcAft>
                <a:spcPts val="800"/>
              </a:spcAft>
            </a:pPr>
            <a:r>
              <a:rPr lang="fi-FI" sz="4400" b="1" dirty="0">
                <a:effectLst/>
                <a:ea typeface="Times New Roman" panose="02020603050405020304" pitchFamily="18" charset="0"/>
                <a:cs typeface="Poppins"/>
              </a:rPr>
              <a:t>Toteutus</a:t>
            </a:r>
            <a:endParaRPr lang="fi-FI" sz="4400" b="1" dirty="0">
              <a:ea typeface="Times New Roman" panose="02020603050405020304" pitchFamily="18" charset="0"/>
              <a:cs typeface="Poppins"/>
            </a:endParaRPr>
          </a:p>
          <a:p>
            <a:pPr>
              <a:lnSpc>
                <a:spcPct val="107000"/>
              </a:lnSpc>
              <a:spcBef>
                <a:spcPts val="600"/>
              </a:spcBef>
              <a:spcAft>
                <a:spcPts val="800"/>
              </a:spcAft>
            </a:pPr>
            <a:r>
              <a:rPr lang="fi-FI" sz="4400" dirty="0">
                <a:solidFill>
                  <a:srgbClr val="000000"/>
                </a:solidFill>
                <a:effectLst/>
                <a:ea typeface="Times New Roman" panose="02020603050405020304" pitchFamily="18" charset="0"/>
              </a:rPr>
              <a:t>Tiimi pohtii, millaisia myynti- ja asiakaspalvelutilanteita </a:t>
            </a:r>
            <a:r>
              <a:rPr lang="fi-FI" sz="4400" dirty="0">
                <a:solidFill>
                  <a:srgbClr val="000000"/>
                </a:solidFill>
                <a:ea typeface="Times New Roman" panose="02020603050405020304" pitchFamily="18" charset="0"/>
              </a:rPr>
              <a:t>yritystoiminnassa </a:t>
            </a:r>
            <a:r>
              <a:rPr lang="fi-FI" sz="4400" dirty="0">
                <a:solidFill>
                  <a:srgbClr val="000000"/>
                </a:solidFill>
                <a:effectLst/>
                <a:ea typeface="Times New Roman" panose="02020603050405020304" pitchFamily="18" charset="0"/>
              </a:rPr>
              <a:t>tulee. Esimerkiksi kesätapahtuma, messut, isänpäivä ym. Listatkaa mitä hyötyä teidän tuotteenne/palvelunne tarjoavat ja millaisia tarvekartoituskysymyksiä voitte tehdä asiakkaalle.</a:t>
            </a:r>
            <a:r>
              <a:rPr lang="fi-FI" sz="4400" dirty="0">
                <a:solidFill>
                  <a:srgbClr val="000000"/>
                </a:solidFill>
                <a:ea typeface="Times New Roman" panose="02020603050405020304" pitchFamily="18" charset="0"/>
              </a:rPr>
              <a:t> </a:t>
            </a:r>
            <a:r>
              <a:rPr lang="fi-FI" sz="4400" dirty="0">
                <a:solidFill>
                  <a:srgbClr val="000000"/>
                </a:solidFill>
                <a:effectLst/>
                <a:ea typeface="Times New Roman" panose="02020603050405020304" pitchFamily="18" charset="0"/>
              </a:rPr>
              <a:t> Miten perustelette hinnan asiakkaalle, jos asiakas kysyy esimerkiksi: ”miten tämä voi maksaa näin paljon?”</a:t>
            </a:r>
            <a:endParaRPr lang="fi-FI" sz="4400" dirty="0">
              <a:effectLst/>
              <a:ea typeface="Times New Roman" panose="02020603050405020304" pitchFamily="18" charset="0"/>
            </a:endParaRPr>
          </a:p>
          <a:p>
            <a:pPr fontAlgn="base"/>
            <a:r>
              <a:rPr lang="fi-FI" sz="4400" dirty="0">
                <a:solidFill>
                  <a:srgbClr val="000000"/>
                </a:solidFill>
                <a:effectLst/>
                <a:ea typeface="Times New Roman" panose="02020603050405020304" pitchFamily="18" charset="0"/>
              </a:rPr>
              <a:t> Asiakaspalvelun ja myynnin erot:</a:t>
            </a:r>
            <a:r>
              <a:rPr lang="fi-FI" sz="4400" dirty="0">
                <a:solidFill>
                  <a:srgbClr val="000000"/>
                </a:solidFill>
                <a:ea typeface="Times New Roman" panose="02020603050405020304" pitchFamily="18" charset="0"/>
              </a:rPr>
              <a:t> </a:t>
            </a:r>
            <a:endParaRPr lang="fi-FI" sz="4400">
              <a:effectLst/>
              <a:ea typeface="Times New Roman" panose="02020603050405020304" pitchFamily="18" charset="0"/>
            </a:endParaRPr>
          </a:p>
          <a:p>
            <a:pPr fontAlgn="base"/>
            <a:r>
              <a:rPr lang="fi-FI" sz="4400" dirty="0">
                <a:solidFill>
                  <a:srgbClr val="000000"/>
                </a:solidFill>
                <a:effectLst/>
                <a:ea typeface="Times New Roman" panose="02020603050405020304" pitchFamily="18" charset="0"/>
              </a:rPr>
              <a:t>Myynti on vaikuttamista, siis aktiivista työtä ja ostamisen helpottamista. Myynti on asiakkaan palvelemista, ongelmien ratkaisemista ja lisäarvon luomista. Eritoten se on asiakkaan </a:t>
            </a:r>
            <a:r>
              <a:rPr lang="fi-FI" sz="4400" dirty="0">
                <a:solidFill>
                  <a:srgbClr val="000000"/>
                </a:solidFill>
                <a:effectLst/>
                <a:ea typeface="Times New Roman" panose="02020603050405020304" pitchFamily="18" charset="0"/>
                <a:cs typeface="Times New Roman" panose="02020603050405020304"/>
              </a:rPr>
              <a:t>odotusten ylittämistä.</a:t>
            </a:r>
            <a:endParaRPr lang="fi-FI" sz="4400" dirty="0">
              <a:effectLst/>
              <a:ea typeface="Times New Roman" panose="02020603050405020304" pitchFamily="18" charset="0"/>
              <a:cs typeface="Times New Roman" panose="02020603050405020304"/>
            </a:endParaRPr>
          </a:p>
          <a:p>
            <a:pPr fontAlgn="base">
              <a:lnSpc>
                <a:spcPct val="107000"/>
              </a:lnSpc>
              <a:spcAft>
                <a:spcPts val="800"/>
              </a:spcAft>
            </a:pPr>
            <a:r>
              <a:rPr lang="fi-FI" sz="4400" i="1" dirty="0">
                <a:solidFill>
                  <a:srgbClr val="000000"/>
                </a:solidFill>
                <a:effectLst/>
                <a:ea typeface="Times New Roman" panose="02020603050405020304" pitchFamily="18" charset="0"/>
                <a:cs typeface="Calibri" panose="020F0502020204030204"/>
              </a:rPr>
              <a:t>Mitä on myynti?</a:t>
            </a:r>
            <a:endParaRPr lang="fi-FI" sz="4400" i="1" dirty="0">
              <a:effectLst/>
              <a:ea typeface="Calibri" panose="020F0502020204030204" pitchFamily="34" charset="0"/>
              <a:cs typeface="Calibri" panose="020F0502020204030204"/>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fi-FI" sz="4400" dirty="0">
                <a:solidFill>
                  <a:srgbClr val="000000"/>
                </a:solidFill>
                <a:effectLst/>
                <a:ea typeface="Times New Roman" panose="02020603050405020304" pitchFamily="18" charset="0"/>
                <a:cs typeface="Times New Roman" panose="02020603050405020304"/>
              </a:rPr>
              <a:t>Kuuntelua. Ensin on selvitettävä mitä asiakas oikeastaan edes tekee ja voiko tuotteesta olla hänelle hyötyä.</a:t>
            </a:r>
            <a:endParaRPr lang="fi-FI" sz="4400" dirty="0">
              <a:effectLst/>
              <a:ea typeface="Calibri" panose="020F0502020204030204" pitchFamily="34" charset="0"/>
              <a:cs typeface="Times New Roman" panose="02020603050405020304"/>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fi-FI" sz="4400" dirty="0">
                <a:solidFill>
                  <a:srgbClr val="000000"/>
                </a:solidFill>
                <a:effectLst/>
                <a:ea typeface="Times New Roman" panose="02020603050405020304" pitchFamily="18" charset="0"/>
                <a:cs typeface="Calibri" panose="020F0502020204030204"/>
              </a:rPr>
              <a:t>Hyödyn kertomista. Asiakas ei osta ominaisuuksia, vaan hyötyjä.</a:t>
            </a:r>
            <a:endParaRPr lang="fi-FI" sz="4400" dirty="0">
              <a:effectLst/>
              <a:ea typeface="Calibri" panose="020F0502020204030204" pitchFamily="34" charset="0"/>
              <a:cs typeface="Calibri" panose="020F0502020204030204"/>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fi-FI" sz="4400" dirty="0">
                <a:solidFill>
                  <a:srgbClr val="000000"/>
                </a:solidFill>
                <a:effectLst/>
                <a:ea typeface="Times New Roman" panose="02020603050405020304" pitchFamily="18" charset="0"/>
                <a:cs typeface="Calibri" panose="020F0502020204030204"/>
              </a:rPr>
              <a:t>Uskoa omaan tuotteeseen. </a:t>
            </a:r>
            <a:endParaRPr lang="fi-FI" sz="4400" dirty="0">
              <a:effectLst/>
              <a:ea typeface="Calibri" panose="020F0502020204030204" pitchFamily="34" charset="0"/>
              <a:cs typeface="Calibri" panose="020F0502020204030204"/>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fi-FI" sz="4400" dirty="0">
                <a:solidFill>
                  <a:srgbClr val="000000"/>
                </a:solidFill>
                <a:effectLst/>
                <a:ea typeface="Times New Roman" panose="02020603050405020304" pitchFamily="18" charset="0"/>
                <a:cs typeface="Times New Roman" panose="02020603050405020304"/>
              </a:rPr>
              <a:t>Tunnetta. Ihminen tekee aina päätökset tunteella. Jos vuorovaikutus myyjän kanssa ei toimi, kauppoja ei tule. Myyjän tehtävä on ensimmäisenä “myydä” itsensä ja saavuttaa asiakkaan luottamus, jonka jälkeen kaupan tekeminen tuntuu luontevalta.</a:t>
            </a:r>
            <a:endParaRPr lang="fi-FI" sz="4400" dirty="0">
              <a:effectLst/>
              <a:ea typeface="Calibri" panose="020F0502020204030204" pitchFamily="34" charset="0"/>
              <a:cs typeface="Times New Roman" panose="02020603050405020304"/>
            </a:endParaRPr>
          </a:p>
          <a:p>
            <a:pPr fontAlgn="base">
              <a:lnSpc>
                <a:spcPct val="107000"/>
              </a:lnSpc>
              <a:spcAft>
                <a:spcPts val="800"/>
              </a:spcAft>
            </a:pPr>
            <a:r>
              <a:rPr lang="fi-FI" sz="4400" i="1" dirty="0">
                <a:solidFill>
                  <a:srgbClr val="000000"/>
                </a:solidFill>
                <a:effectLst/>
                <a:ea typeface="Times New Roman" panose="02020603050405020304" pitchFamily="18" charset="0"/>
                <a:cs typeface="Times New Roman" panose="02020603050405020304"/>
              </a:rPr>
              <a:t>Mitä on asiakaspalvelu?</a:t>
            </a:r>
            <a:r>
              <a:rPr lang="fi-FI" sz="4400" i="1" dirty="0">
                <a:solidFill>
                  <a:srgbClr val="000000"/>
                </a:solidFill>
                <a:ea typeface="Times New Roman" panose="02020603050405020304" pitchFamily="18" charset="0"/>
                <a:cs typeface="Times New Roman" panose="02020603050405020304"/>
              </a:rPr>
              <a:t> </a:t>
            </a:r>
            <a:endParaRPr lang="fi-FI" sz="4400" i="1">
              <a:effectLst/>
              <a:ea typeface="Calibri" panose="020F0502020204030204" pitchFamily="34" charset="0"/>
              <a:cs typeface="Times New Roman" panose="02020603050405020304" pitchFamily="18" charset="0"/>
            </a:endParaRPr>
          </a:p>
          <a:p>
            <a:pPr>
              <a:lnSpc>
                <a:spcPct val="107000"/>
              </a:lnSpc>
              <a:spcAft>
                <a:spcPts val="800"/>
              </a:spcAft>
            </a:pPr>
            <a:r>
              <a:rPr lang="fi-FI" sz="4400" dirty="0">
                <a:solidFill>
                  <a:srgbClr val="000000"/>
                </a:solidFill>
                <a:effectLst/>
                <a:ea typeface="Calibri" panose="020F0502020204030204" pitchFamily="34" charset="0"/>
                <a:cs typeface="Times New Roman" panose="02020603050405020304"/>
              </a:rPr>
              <a:t>Myynnin tavoin asiakaspalvelukin lähtee liikkeelle asiakkaan tarpeiden kartoittamisesta. Tästä syystä asiakaspalvelijan yksi tärkeimmistä taidoista on kyky nähdä asia asiakkaan näkökulmasta. Asiakaspalvelijan pitää osata kuunnella. Hyvä kuuntelija ei vain kuule, vaan hän myös analysoi kuulemaansa ja selittää sitä itselleen.</a:t>
            </a:r>
            <a:endParaRPr lang="fi-FI" sz="4400" dirty="0">
              <a:effectLst/>
              <a:ea typeface="Calibri" panose="020F0502020204030204" pitchFamily="34" charset="0"/>
              <a:cs typeface="Times New Roman" panose="02020603050405020304"/>
            </a:endParaRPr>
          </a:p>
          <a:p>
            <a:pPr fontAlgn="base">
              <a:lnSpc>
                <a:spcPct val="107000"/>
              </a:lnSpc>
              <a:spcAft>
                <a:spcPts val="800"/>
              </a:spcAft>
            </a:pPr>
            <a:r>
              <a:rPr lang="fi-FI" sz="4400" dirty="0">
                <a:solidFill>
                  <a:srgbClr val="000000"/>
                </a:solidFill>
                <a:effectLst/>
                <a:ea typeface="Times New Roman" panose="02020603050405020304" pitchFamily="18" charset="0"/>
                <a:cs typeface="Calibri" panose="020F0502020204030204"/>
              </a:rPr>
              <a:t>Mitä asiakas odottaa asiakaspalvelijalta?</a:t>
            </a:r>
            <a:r>
              <a:rPr lang="fi-FI" sz="4400" b="1" dirty="0">
                <a:solidFill>
                  <a:srgbClr val="000000"/>
                </a:solidFill>
                <a:effectLst/>
                <a:ea typeface="Times New Roman" panose="02020603050405020304" pitchFamily="18" charset="0"/>
                <a:cs typeface="Calibri" panose="020F0502020204030204"/>
              </a:rPr>
              <a:t> </a:t>
            </a:r>
            <a:endParaRPr lang="fi-FI" sz="4400" dirty="0">
              <a:effectLst/>
              <a:ea typeface="Calibri" panose="020F0502020204030204" pitchFamily="34" charset="0"/>
              <a:cs typeface="Calibri" panose="020F0502020204030204"/>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fi-FI" sz="4400" dirty="0">
                <a:solidFill>
                  <a:srgbClr val="000000"/>
                </a:solidFill>
                <a:effectLst/>
                <a:ea typeface="Times New Roman" panose="02020603050405020304" pitchFamily="18" charset="0"/>
                <a:cs typeface="Calibri" panose="020F0502020204030204"/>
              </a:rPr>
              <a:t>Asiakas arvostaa luotettavuutta ja asiantuntemusta.</a:t>
            </a:r>
            <a:endParaRPr lang="fi-FI" sz="4400" dirty="0">
              <a:effectLst/>
              <a:ea typeface="Calibri" panose="020F0502020204030204" pitchFamily="34" charset="0"/>
              <a:cs typeface="Calibri" panose="020F0502020204030204"/>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fi-FI" sz="4400" dirty="0">
                <a:solidFill>
                  <a:srgbClr val="000000"/>
                </a:solidFill>
                <a:effectLst/>
                <a:ea typeface="Times New Roman" panose="02020603050405020304" pitchFamily="18" charset="0"/>
                <a:cs typeface="Calibri" panose="020F0502020204030204"/>
              </a:rPr>
              <a:t>Asiakas odottaa asiantuntijan näkemystä ja neuvoja.</a:t>
            </a:r>
            <a:endParaRPr lang="fi-FI" sz="4400" dirty="0">
              <a:effectLst/>
              <a:ea typeface="Calibri" panose="020F0502020204030204" pitchFamily="34" charset="0"/>
              <a:cs typeface="Calibri" panose="020F0502020204030204"/>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fi-FI" sz="4400" dirty="0">
                <a:solidFill>
                  <a:srgbClr val="000000"/>
                </a:solidFill>
                <a:effectLst/>
                <a:ea typeface="Times New Roman" panose="02020603050405020304" pitchFamily="18" charset="0"/>
                <a:cs typeface="Calibri" panose="020F0502020204030204"/>
              </a:rPr>
              <a:t>Asiakas odottaa kokonaisvaltaista palvelua ja tuotetta.</a:t>
            </a:r>
            <a:endParaRPr lang="fi-FI" sz="4400" dirty="0">
              <a:effectLst/>
              <a:ea typeface="Calibri" panose="020F0502020204030204" pitchFamily="34" charset="0"/>
              <a:cs typeface="Calibri" panose="020F0502020204030204"/>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fi-FI" sz="4400" dirty="0">
                <a:solidFill>
                  <a:srgbClr val="000000"/>
                </a:solidFill>
                <a:effectLst/>
                <a:ea typeface="Times New Roman" panose="02020603050405020304" pitchFamily="18" charset="0"/>
                <a:cs typeface="Times New Roman" panose="02020603050405020304"/>
              </a:rPr>
              <a:t>Asiakas odottaa, että myyjä tekee päätöksenteon hänelle mahdollisimman helpoksi (esim. antamalla selkeitä, perusteltuja vaihtoehtoja).</a:t>
            </a:r>
            <a:endParaRPr lang="fi-FI" sz="4400" dirty="0">
              <a:effectLst/>
              <a:ea typeface="Calibri" panose="020F0502020204030204" pitchFamily="34" charset="0"/>
              <a:cs typeface="Times New Roman" panose="02020603050405020304"/>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fi-FI" sz="4400" dirty="0">
                <a:solidFill>
                  <a:srgbClr val="000000"/>
                </a:solidFill>
                <a:effectLst/>
                <a:ea typeface="Times New Roman" panose="02020603050405020304" pitchFamily="18" charset="0"/>
                <a:cs typeface="Calibri" panose="020F0502020204030204"/>
              </a:rPr>
              <a:t>Myyjä on paitsi markkinoija myös konsultti, kouluttaja ja neuvonantaja.</a:t>
            </a:r>
            <a:endParaRPr lang="fi-FI" sz="4400" dirty="0">
              <a:effectLst/>
              <a:ea typeface="Calibri" panose="020F0502020204030204" pitchFamily="34" charset="0"/>
              <a:cs typeface="Calibri" panose="020F0502020204030204"/>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fi-FI" sz="4400" dirty="0">
                <a:solidFill>
                  <a:srgbClr val="000000"/>
                </a:solidFill>
                <a:effectLst/>
                <a:ea typeface="Times New Roman" panose="02020603050405020304" pitchFamily="18" charset="0"/>
                <a:cs typeface="Times New Roman" panose="02020603050405020304"/>
              </a:rPr>
              <a:t>Myyjän roolissa on jokainen yrityksen edustaja, joka asioi asiakkaan kanssa.</a:t>
            </a:r>
            <a:endParaRPr lang="fi-FI" sz="4400" dirty="0">
              <a:effectLst/>
              <a:ea typeface="Calibri" panose="020F0502020204030204" pitchFamily="34" charset="0"/>
              <a:cs typeface="Times New Roman" panose="02020603050405020304"/>
            </a:endParaRPr>
          </a:p>
          <a:p>
            <a:pPr>
              <a:lnSpc>
                <a:spcPct val="107000"/>
              </a:lnSpc>
              <a:spcAft>
                <a:spcPts val="800"/>
              </a:spcAft>
            </a:pPr>
            <a:endParaRPr lang="fi-FI" sz="4800">
              <a:effectLst/>
              <a:ea typeface="Calibri" panose="020F0502020204030204" pitchFamily="34" charset="0"/>
              <a:cs typeface="Times New Roman" panose="02020603050405020304" pitchFamily="18" charset="0"/>
            </a:endParaRPr>
          </a:p>
          <a:p>
            <a:pPr>
              <a:lnSpc>
                <a:spcPct val="107000"/>
              </a:lnSpc>
              <a:spcBef>
                <a:spcPts val="600"/>
              </a:spcBef>
              <a:spcAft>
                <a:spcPts val="800"/>
              </a:spcAft>
            </a:pPr>
            <a:endParaRPr lang="fi-FI" sz="4800" b="1">
              <a:effectLst/>
              <a:ea typeface="Calibri" panose="020F0502020204030204" pitchFamily="34" charset="0"/>
              <a:cs typeface="Times New Roman" panose="02020603050405020304" pitchFamily="18" charset="0"/>
            </a:endParaRPr>
          </a:p>
          <a:p>
            <a:endParaRPr lang="fi-FI"/>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20631" y="1323200"/>
            <a:ext cx="6120000" cy="495108"/>
          </a:xfrm>
        </p:spPr>
        <p:txBody>
          <a:bodyPr/>
          <a:lstStyle/>
          <a:p>
            <a:r>
              <a:rPr lang="fi-FI" dirty="0">
                <a:ea typeface="+mj-lt"/>
                <a:cs typeface="+mj-lt"/>
              </a:rPr>
              <a:t>KESTÄVÄLLÄ POHJALLA?</a:t>
            </a:r>
            <a:endParaRPr lang="fi-FI" dirty="0"/>
          </a:p>
        </p:txBody>
      </p:sp>
      <p:sp>
        <p:nvSpPr>
          <p:cNvPr id="3" name="Sisällön paikkamerkki 2"/>
          <p:cNvSpPr>
            <a:spLocks noGrp="1"/>
          </p:cNvSpPr>
          <p:nvPr>
            <p:ph idx="1"/>
          </p:nvPr>
        </p:nvSpPr>
        <p:spPr>
          <a:xfrm>
            <a:off x="720631" y="1826213"/>
            <a:ext cx="6120000" cy="7810952"/>
          </a:xfrm>
        </p:spPr>
        <p:txBody>
          <a:bodyPr vert="horz" lIns="0" tIns="0" rIns="0" bIns="0" rtlCol="0" anchor="t">
            <a:noAutofit/>
          </a:bodyPr>
          <a:lstStyle/>
          <a:p>
            <a:r>
              <a:rPr lang="en-US" sz="1100" b="1" dirty="0">
                <a:ea typeface="+mn-lt"/>
                <a:cs typeface="+mn-lt"/>
              </a:rPr>
              <a:t>Aika</a:t>
            </a:r>
            <a:r>
              <a:rPr lang="en-US" sz="1100" dirty="0">
                <a:ea typeface="+mn-lt"/>
                <a:cs typeface="+mn-lt"/>
              </a:rPr>
              <a:t> </a:t>
            </a:r>
            <a:endParaRPr lang="fi-FI" sz="1100" dirty="0">
              <a:cs typeface="Calibri" panose="020F0502020204030204"/>
            </a:endParaRPr>
          </a:p>
          <a:p>
            <a:r>
              <a:rPr lang="en-US" sz="1100" dirty="0">
                <a:ea typeface="+mn-lt"/>
                <a:cs typeface="+mn-lt"/>
              </a:rPr>
              <a:t>15-30 </a:t>
            </a:r>
            <a:r>
              <a:rPr lang="en-US" sz="1100" dirty="0" err="1">
                <a:ea typeface="+mn-lt"/>
                <a:cs typeface="+mn-lt"/>
              </a:rPr>
              <a:t>minuuttia</a:t>
            </a:r>
            <a:r>
              <a:rPr lang="en-US" sz="1100" dirty="0">
                <a:ea typeface="+mn-lt"/>
                <a:cs typeface="+mn-lt"/>
              </a:rPr>
              <a:t> </a:t>
            </a:r>
            <a:endParaRPr lang="en-US" sz="1100" dirty="0">
              <a:cs typeface="Calibri" panose="020F0502020204030204"/>
            </a:endParaRPr>
          </a:p>
          <a:p>
            <a:r>
              <a:rPr lang="en-US" sz="1100" dirty="0">
                <a:ea typeface="+mn-lt"/>
                <a:cs typeface="+mn-lt"/>
              </a:rPr>
              <a:t>  </a:t>
            </a:r>
            <a:endParaRPr lang="en-US" sz="1100" dirty="0">
              <a:cs typeface="Calibri" panose="020F0502020204030204"/>
            </a:endParaRPr>
          </a:p>
          <a:p>
            <a:r>
              <a:rPr lang="en-US" sz="1100" b="1" dirty="0" err="1">
                <a:ea typeface="+mn-lt"/>
                <a:cs typeface="+mn-lt"/>
              </a:rPr>
              <a:t>Tavoitteet</a:t>
            </a:r>
            <a:r>
              <a:rPr lang="en-US" sz="1100" b="1" dirty="0">
                <a:ea typeface="+mn-lt"/>
                <a:cs typeface="+mn-lt"/>
              </a:rPr>
              <a:t> </a:t>
            </a:r>
            <a:r>
              <a:rPr lang="en-US" sz="1100" dirty="0">
                <a:ea typeface="+mn-lt"/>
                <a:cs typeface="+mn-lt"/>
              </a:rPr>
              <a:t> </a:t>
            </a:r>
            <a:endParaRPr lang="fi-FI" sz="1100" dirty="0">
              <a:cs typeface="Calibri" panose="020F0502020204030204"/>
            </a:endParaRPr>
          </a:p>
          <a:p>
            <a:r>
              <a:rPr lang="en-US" sz="1100" dirty="0" err="1">
                <a:ea typeface="+mn-lt"/>
                <a:cs typeface="+mn-lt"/>
              </a:rPr>
              <a:t>Tavoitteena</a:t>
            </a:r>
            <a:r>
              <a:rPr lang="en-US" sz="1100" dirty="0">
                <a:ea typeface="+mn-lt"/>
                <a:cs typeface="+mn-lt"/>
              </a:rPr>
              <a:t> on </a:t>
            </a:r>
            <a:r>
              <a:rPr lang="en-US" sz="1100" dirty="0" err="1">
                <a:ea typeface="+mn-lt"/>
                <a:cs typeface="+mn-lt"/>
              </a:rPr>
              <a:t>ohjata</a:t>
            </a:r>
            <a:r>
              <a:rPr lang="en-US" sz="1100" dirty="0">
                <a:ea typeface="+mn-lt"/>
                <a:cs typeface="+mn-lt"/>
              </a:rPr>
              <a:t> </a:t>
            </a:r>
            <a:r>
              <a:rPr lang="en-US" sz="1100" dirty="0" err="1">
                <a:ea typeface="+mn-lt"/>
                <a:cs typeface="+mn-lt"/>
              </a:rPr>
              <a:t>opiskelijoita</a:t>
            </a:r>
            <a:r>
              <a:rPr lang="en-US" sz="1100" dirty="0">
                <a:ea typeface="+mn-lt"/>
                <a:cs typeface="+mn-lt"/>
              </a:rPr>
              <a:t> </a:t>
            </a:r>
            <a:r>
              <a:rPr lang="en-US" sz="1100" dirty="0" err="1">
                <a:ea typeface="+mn-lt"/>
                <a:cs typeface="+mn-lt"/>
              </a:rPr>
              <a:t>pohtimaan</a:t>
            </a:r>
            <a:r>
              <a:rPr lang="en-US" sz="1100" dirty="0">
                <a:ea typeface="+mn-lt"/>
                <a:cs typeface="+mn-lt"/>
              </a:rPr>
              <a:t> </a:t>
            </a:r>
            <a:r>
              <a:rPr lang="en-US" sz="1100" dirty="0" err="1">
                <a:ea typeface="+mn-lt"/>
                <a:cs typeface="+mn-lt"/>
              </a:rPr>
              <a:t>innovoinnin</a:t>
            </a:r>
            <a:r>
              <a:rPr lang="en-US" sz="1100" dirty="0">
                <a:ea typeface="+mn-lt"/>
                <a:cs typeface="+mn-lt"/>
              </a:rPr>
              <a:t> </a:t>
            </a:r>
            <a:r>
              <a:rPr lang="en-US" sz="1100" dirty="0" err="1">
                <a:ea typeface="+mn-lt"/>
                <a:cs typeface="+mn-lt"/>
              </a:rPr>
              <a:t>suhdetta</a:t>
            </a:r>
            <a:r>
              <a:rPr lang="en-US" sz="1100" dirty="0">
                <a:ea typeface="+mn-lt"/>
                <a:cs typeface="+mn-lt"/>
              </a:rPr>
              <a:t> </a:t>
            </a:r>
            <a:r>
              <a:rPr lang="en-US" sz="1100" dirty="0" err="1">
                <a:ea typeface="+mn-lt"/>
                <a:cs typeface="+mn-lt"/>
              </a:rPr>
              <a:t>kestävään</a:t>
            </a:r>
            <a:r>
              <a:rPr lang="en-US" sz="1100" dirty="0">
                <a:ea typeface="+mn-lt"/>
                <a:cs typeface="+mn-lt"/>
              </a:rPr>
              <a:t> </a:t>
            </a:r>
            <a:r>
              <a:rPr lang="en-US" sz="1100" dirty="0" err="1">
                <a:ea typeface="+mn-lt"/>
                <a:cs typeface="+mn-lt"/>
              </a:rPr>
              <a:t>kehitykseen</a:t>
            </a:r>
            <a:r>
              <a:rPr lang="en-US" sz="1100" dirty="0">
                <a:ea typeface="+mn-lt"/>
                <a:cs typeface="+mn-lt"/>
              </a:rPr>
              <a:t>?</a:t>
            </a:r>
            <a:endParaRPr lang="en-US" sz="1100" dirty="0">
              <a:ea typeface="+mn-lt"/>
              <a:cs typeface="+mn-lt"/>
            </a:endParaRPr>
          </a:p>
          <a:p>
            <a:r>
              <a:rPr lang="en-US" sz="1100" dirty="0">
                <a:ea typeface="+mn-lt"/>
                <a:cs typeface="+mn-lt"/>
              </a:rPr>
              <a:t>  </a:t>
            </a:r>
            <a:endParaRPr lang="en-US" sz="1100" dirty="0">
              <a:cs typeface="Calibri" panose="020F0502020204030204"/>
            </a:endParaRPr>
          </a:p>
          <a:p>
            <a:r>
              <a:rPr lang="en-US" sz="1100" b="1" dirty="0" err="1">
                <a:ea typeface="+mn-lt"/>
                <a:cs typeface="+mn-lt"/>
              </a:rPr>
              <a:t>Tarvikkeet</a:t>
            </a:r>
            <a:r>
              <a:rPr lang="en-US" sz="1100" dirty="0">
                <a:ea typeface="+mn-lt"/>
                <a:cs typeface="+mn-lt"/>
              </a:rPr>
              <a:t> </a:t>
            </a:r>
            <a:endParaRPr lang="fi-FI" sz="1100" dirty="0">
              <a:cs typeface="Calibri" panose="020F0502020204030204"/>
            </a:endParaRPr>
          </a:p>
          <a:p>
            <a:r>
              <a:rPr lang="en-US" sz="1100" dirty="0" err="1">
                <a:ea typeface="+mn-lt"/>
                <a:cs typeface="+mn-lt"/>
              </a:rPr>
              <a:t>Kynä</a:t>
            </a:r>
            <a:r>
              <a:rPr lang="en-US" sz="1100" dirty="0">
                <a:ea typeface="+mn-lt"/>
                <a:cs typeface="+mn-lt"/>
              </a:rPr>
              <a:t> ja </a:t>
            </a:r>
            <a:r>
              <a:rPr lang="en-US" sz="1100" dirty="0" err="1">
                <a:ea typeface="+mn-lt"/>
                <a:cs typeface="+mn-lt"/>
              </a:rPr>
              <a:t>paperia</a:t>
            </a:r>
            <a:endParaRPr lang="en-US" sz="1100" dirty="0">
              <a:cs typeface="Calibri" panose="020F0502020204030204"/>
            </a:endParaRPr>
          </a:p>
          <a:p>
            <a:r>
              <a:rPr lang="en-US" sz="1100" i="1" dirty="0">
                <a:ea typeface="+mn-lt"/>
                <a:cs typeface="+mn-lt"/>
              </a:rPr>
              <a:t> </a:t>
            </a:r>
            <a:r>
              <a:rPr lang="en-US" sz="1100" dirty="0">
                <a:ea typeface="+mn-lt"/>
                <a:cs typeface="+mn-lt"/>
              </a:rPr>
              <a:t> </a:t>
            </a:r>
            <a:endParaRPr lang="fi-FI" sz="1100" dirty="0">
              <a:cs typeface="Calibri" panose="020F0502020204030204"/>
            </a:endParaRPr>
          </a:p>
          <a:p>
            <a:r>
              <a:rPr lang="en-US" sz="1100" b="1" dirty="0" err="1">
                <a:ea typeface="+mn-lt"/>
                <a:cs typeface="+mn-lt"/>
              </a:rPr>
              <a:t>Toteutus</a:t>
            </a:r>
            <a:r>
              <a:rPr lang="en-US" sz="1100" dirty="0">
                <a:ea typeface="+mn-lt"/>
                <a:cs typeface="+mn-lt"/>
              </a:rPr>
              <a:t> </a:t>
            </a:r>
            <a:endParaRPr lang="en-US" sz="1100" dirty="0">
              <a:cs typeface="Calibri" panose="020F0502020204030204"/>
            </a:endParaRPr>
          </a:p>
          <a:p>
            <a:endParaRPr lang="en-US" sz="1100" dirty="0">
              <a:ea typeface="+mn-lt"/>
              <a:cs typeface="+mn-lt"/>
            </a:endParaRPr>
          </a:p>
          <a:p>
            <a:r>
              <a:rPr lang="en-US" sz="1100" dirty="0" err="1">
                <a:ea typeface="+mn-lt"/>
                <a:cs typeface="+mn-lt"/>
              </a:rPr>
              <a:t>Sopii</a:t>
            </a:r>
            <a:r>
              <a:rPr lang="en-US" sz="1100" dirty="0">
                <a:ea typeface="+mn-lt"/>
                <a:cs typeface="+mn-lt"/>
              </a:rPr>
              <a:t> </a:t>
            </a:r>
            <a:r>
              <a:rPr lang="en-US" sz="1100" dirty="0" err="1">
                <a:ea typeface="+mn-lt"/>
                <a:cs typeface="+mn-lt"/>
              </a:rPr>
              <a:t>toteutettavaksi</a:t>
            </a:r>
            <a:r>
              <a:rPr lang="en-US" sz="1100" dirty="0">
                <a:ea typeface="+mn-lt"/>
                <a:cs typeface="+mn-lt"/>
              </a:rPr>
              <a:t> </a:t>
            </a:r>
            <a:r>
              <a:rPr lang="en-US" sz="1100" dirty="0" err="1">
                <a:ea typeface="+mn-lt"/>
                <a:cs typeface="+mn-lt"/>
              </a:rPr>
              <a:t>lähi</a:t>
            </a:r>
            <a:r>
              <a:rPr lang="en-US" sz="1100" dirty="0">
                <a:ea typeface="+mn-lt"/>
                <a:cs typeface="+mn-lt"/>
              </a:rPr>
              <a:t>- ja </a:t>
            </a:r>
            <a:r>
              <a:rPr lang="en-US" sz="1100" dirty="0" err="1">
                <a:ea typeface="+mn-lt"/>
                <a:cs typeface="+mn-lt"/>
              </a:rPr>
              <a:t>etätoteutuksena</a:t>
            </a:r>
            <a:r>
              <a:rPr lang="en-US" sz="1100" dirty="0">
                <a:ea typeface="+mn-lt"/>
                <a:cs typeface="+mn-lt"/>
              </a:rPr>
              <a:t>.</a:t>
            </a:r>
            <a:endParaRPr lang="en-US" sz="1100" dirty="0">
              <a:ea typeface="+mn-lt"/>
              <a:cs typeface="+mn-lt"/>
            </a:endParaRPr>
          </a:p>
          <a:p>
            <a:endParaRPr lang="en-US" sz="1100" dirty="0">
              <a:ea typeface="+mn-lt"/>
              <a:cs typeface="+mn-lt"/>
            </a:endParaRPr>
          </a:p>
          <a:p>
            <a:r>
              <a:rPr lang="en-US" sz="1100" dirty="0" err="1">
                <a:ea typeface="+mn-lt"/>
                <a:cs typeface="+mn-lt"/>
              </a:rPr>
              <a:t>Rastin</a:t>
            </a:r>
            <a:r>
              <a:rPr lang="en-US" sz="1100" dirty="0">
                <a:ea typeface="+mn-lt"/>
                <a:cs typeface="+mn-lt"/>
              </a:rPr>
              <a:t> </a:t>
            </a:r>
            <a:r>
              <a:rPr lang="en-US" sz="1100" dirty="0" err="1">
                <a:ea typeface="+mn-lt"/>
                <a:cs typeface="+mn-lt"/>
              </a:rPr>
              <a:t>voi</a:t>
            </a:r>
            <a:r>
              <a:rPr lang="en-US" sz="1100" dirty="0">
                <a:ea typeface="+mn-lt"/>
                <a:cs typeface="+mn-lt"/>
              </a:rPr>
              <a:t> </a:t>
            </a:r>
            <a:r>
              <a:rPr lang="en-US" sz="1100" dirty="0" err="1">
                <a:ea typeface="+mn-lt"/>
                <a:cs typeface="+mn-lt"/>
              </a:rPr>
              <a:t>toteuttaa</a:t>
            </a:r>
            <a:r>
              <a:rPr lang="en-US" sz="1100" dirty="0">
                <a:ea typeface="+mn-lt"/>
                <a:cs typeface="+mn-lt"/>
              </a:rPr>
              <a:t> </a:t>
            </a:r>
            <a:r>
              <a:rPr lang="en-US" sz="1100" dirty="0" err="1">
                <a:ea typeface="+mn-lt"/>
                <a:cs typeface="+mn-lt"/>
              </a:rPr>
              <a:t>kahdella</a:t>
            </a:r>
            <a:r>
              <a:rPr lang="en-US" sz="1100" dirty="0">
                <a:ea typeface="+mn-lt"/>
                <a:cs typeface="+mn-lt"/>
              </a:rPr>
              <a:t> </a:t>
            </a:r>
            <a:r>
              <a:rPr lang="en-US" sz="1100" dirty="0" err="1">
                <a:ea typeface="+mn-lt"/>
                <a:cs typeface="+mn-lt"/>
              </a:rPr>
              <a:t>eri</a:t>
            </a:r>
            <a:r>
              <a:rPr lang="en-US" sz="1100" dirty="0">
                <a:ea typeface="+mn-lt"/>
                <a:cs typeface="+mn-lt"/>
              </a:rPr>
              <a:t> </a:t>
            </a:r>
            <a:r>
              <a:rPr lang="en-US" sz="1100" dirty="0" err="1">
                <a:ea typeface="+mn-lt"/>
                <a:cs typeface="+mn-lt"/>
              </a:rPr>
              <a:t>tavalla</a:t>
            </a:r>
            <a:r>
              <a:rPr lang="en-US" sz="1100" dirty="0">
                <a:ea typeface="+mn-lt"/>
                <a:cs typeface="+mn-lt"/>
              </a:rPr>
              <a:t>:</a:t>
            </a:r>
            <a:endParaRPr lang="en-US" sz="1100" dirty="0">
              <a:ea typeface="+mn-lt"/>
              <a:cs typeface="+mn-lt"/>
            </a:endParaRPr>
          </a:p>
          <a:p>
            <a:endParaRPr lang="en-US" sz="1100" dirty="0">
              <a:ea typeface="+mn-lt"/>
              <a:cs typeface="+mn-lt"/>
            </a:endParaRPr>
          </a:p>
          <a:p>
            <a:r>
              <a:rPr lang="en-US" sz="1100" dirty="0">
                <a:ea typeface="+mn-lt"/>
                <a:cs typeface="+mn-lt"/>
              </a:rPr>
              <a:t>1) </a:t>
            </a:r>
            <a:r>
              <a:rPr lang="en-US" sz="1100" dirty="0" err="1">
                <a:ea typeface="+mn-lt"/>
                <a:cs typeface="+mn-lt"/>
              </a:rPr>
              <a:t>Leiriläiset</a:t>
            </a:r>
            <a:r>
              <a:rPr lang="en-US" sz="1100" dirty="0">
                <a:ea typeface="+mn-lt"/>
                <a:cs typeface="+mn-lt"/>
              </a:rPr>
              <a:t> </a:t>
            </a:r>
            <a:r>
              <a:rPr lang="en-US" sz="1100" dirty="0" err="1">
                <a:ea typeface="+mn-lt"/>
                <a:cs typeface="+mn-lt"/>
              </a:rPr>
              <a:t>pohtivat</a:t>
            </a:r>
            <a:r>
              <a:rPr lang="en-US" sz="1100" dirty="0">
                <a:ea typeface="+mn-lt"/>
                <a:cs typeface="+mn-lt"/>
              </a:rPr>
              <a:t> </a:t>
            </a:r>
            <a:r>
              <a:rPr lang="en-US" sz="1100" dirty="0" err="1">
                <a:ea typeface="+mn-lt"/>
                <a:cs typeface="+mn-lt"/>
              </a:rPr>
              <a:t>omaa</a:t>
            </a:r>
            <a:r>
              <a:rPr lang="en-US" sz="1100" dirty="0">
                <a:ea typeface="+mn-lt"/>
                <a:cs typeface="+mn-lt"/>
              </a:rPr>
              <a:t> </a:t>
            </a:r>
            <a:r>
              <a:rPr lang="en-US" sz="1100" dirty="0" err="1">
                <a:ea typeface="+mn-lt"/>
                <a:cs typeface="+mn-lt"/>
              </a:rPr>
              <a:t>työskentelyään</a:t>
            </a:r>
            <a:r>
              <a:rPr lang="en-US" sz="1100" dirty="0">
                <a:ea typeface="+mn-lt"/>
                <a:cs typeface="+mn-lt"/>
              </a:rPr>
              <a:t> ja </a:t>
            </a:r>
            <a:r>
              <a:rPr lang="en-US" sz="1100" dirty="0" err="1">
                <a:ea typeface="+mn-lt"/>
                <a:cs typeface="+mn-lt"/>
              </a:rPr>
              <a:t>innovaatiotaan</a:t>
            </a:r>
            <a:r>
              <a:rPr lang="en-US" sz="1100" dirty="0">
                <a:ea typeface="+mn-lt"/>
                <a:cs typeface="+mn-lt"/>
              </a:rPr>
              <a:t> </a:t>
            </a:r>
            <a:r>
              <a:rPr lang="en-US" sz="1100" dirty="0" err="1">
                <a:ea typeface="+mn-lt"/>
                <a:cs typeface="+mn-lt"/>
              </a:rPr>
              <a:t>apukysymysten</a:t>
            </a:r>
            <a:r>
              <a:rPr lang="en-US" sz="1100" dirty="0">
                <a:ea typeface="+mn-lt"/>
                <a:cs typeface="+mn-lt"/>
              </a:rPr>
              <a:t> </a:t>
            </a:r>
            <a:r>
              <a:rPr lang="en-US" sz="1100" dirty="0" err="1">
                <a:ea typeface="+mn-lt"/>
                <a:cs typeface="+mn-lt"/>
              </a:rPr>
              <a:t>avulla</a:t>
            </a:r>
            <a:r>
              <a:rPr lang="en-US" sz="1100" dirty="0">
                <a:ea typeface="+mn-lt"/>
                <a:cs typeface="+mn-lt"/>
              </a:rPr>
              <a:t> (</a:t>
            </a:r>
            <a:r>
              <a:rPr lang="en-US" sz="1100" dirty="0" err="1">
                <a:ea typeface="+mn-lt"/>
                <a:cs typeface="+mn-lt"/>
              </a:rPr>
              <a:t>alla</a:t>
            </a:r>
            <a:r>
              <a:rPr lang="en-US" sz="1100" dirty="0">
                <a:ea typeface="+mn-lt"/>
                <a:cs typeface="+mn-lt"/>
              </a:rPr>
              <a:t>) ja </a:t>
            </a:r>
            <a:r>
              <a:rPr lang="en-US" sz="1100" dirty="0" err="1">
                <a:ea typeface="+mn-lt"/>
                <a:cs typeface="+mn-lt"/>
              </a:rPr>
              <a:t>kirjaavat</a:t>
            </a:r>
            <a:r>
              <a:rPr lang="en-US" sz="1100" dirty="0">
                <a:ea typeface="+mn-lt"/>
                <a:cs typeface="+mn-lt"/>
              </a:rPr>
              <a:t> </a:t>
            </a:r>
            <a:r>
              <a:rPr lang="en-US" sz="1100" dirty="0" err="1">
                <a:ea typeface="+mn-lt"/>
                <a:cs typeface="+mn-lt"/>
              </a:rPr>
              <a:t>ajatuksensa</a:t>
            </a:r>
            <a:r>
              <a:rPr lang="en-US" sz="1100" dirty="0">
                <a:ea typeface="+mn-lt"/>
                <a:cs typeface="+mn-lt"/>
              </a:rPr>
              <a:t> ja </a:t>
            </a:r>
            <a:r>
              <a:rPr lang="en-US" sz="1100" dirty="0" err="1">
                <a:ea typeface="+mn-lt"/>
                <a:cs typeface="+mn-lt"/>
              </a:rPr>
              <a:t>havaintonsa</a:t>
            </a:r>
            <a:r>
              <a:rPr lang="en-US" sz="1100" dirty="0">
                <a:ea typeface="+mn-lt"/>
                <a:cs typeface="+mn-lt"/>
              </a:rPr>
              <a:t> </a:t>
            </a:r>
            <a:r>
              <a:rPr lang="en-US" sz="1100" dirty="0" err="1">
                <a:ea typeface="+mn-lt"/>
                <a:cs typeface="+mn-lt"/>
              </a:rPr>
              <a:t>muistiin</a:t>
            </a:r>
            <a:r>
              <a:rPr lang="en-US" sz="1100" dirty="0">
                <a:ea typeface="+mn-lt"/>
                <a:cs typeface="+mn-lt"/>
              </a:rPr>
              <a:t>.</a:t>
            </a:r>
            <a:endParaRPr lang="en-US" sz="1100" dirty="0">
              <a:ea typeface="+mn-lt"/>
              <a:cs typeface="+mn-lt"/>
            </a:endParaRPr>
          </a:p>
          <a:p>
            <a:endParaRPr lang="en-US" sz="1100" dirty="0">
              <a:ea typeface="+mn-lt"/>
              <a:cs typeface="+mn-lt"/>
            </a:endParaRPr>
          </a:p>
          <a:p>
            <a:r>
              <a:rPr lang="en-US" sz="1100" dirty="0">
                <a:ea typeface="+mn-lt"/>
                <a:cs typeface="+mn-lt"/>
              </a:rPr>
              <a:t>2) </a:t>
            </a:r>
            <a:r>
              <a:rPr lang="en-US" sz="1100" dirty="0" err="1">
                <a:ea typeface="+mn-lt"/>
                <a:cs typeface="+mn-lt"/>
              </a:rPr>
              <a:t>Leiriläiset</a:t>
            </a:r>
            <a:r>
              <a:rPr lang="en-US" sz="1100" dirty="0">
                <a:ea typeface="+mn-lt"/>
                <a:cs typeface="+mn-lt"/>
              </a:rPr>
              <a:t> </a:t>
            </a:r>
            <a:r>
              <a:rPr lang="en-US" sz="1100" dirty="0" err="1">
                <a:ea typeface="+mn-lt"/>
                <a:cs typeface="+mn-lt"/>
              </a:rPr>
              <a:t>pisteyttävät</a:t>
            </a:r>
            <a:r>
              <a:rPr lang="en-US" sz="1100" dirty="0">
                <a:ea typeface="+mn-lt"/>
                <a:cs typeface="+mn-lt"/>
              </a:rPr>
              <a:t> </a:t>
            </a:r>
            <a:r>
              <a:rPr lang="en-US" sz="1100" dirty="0" err="1">
                <a:ea typeface="+mn-lt"/>
                <a:cs typeface="+mn-lt"/>
              </a:rPr>
              <a:t>oman</a:t>
            </a:r>
            <a:r>
              <a:rPr lang="en-US" sz="1100" dirty="0">
                <a:ea typeface="+mn-lt"/>
                <a:cs typeface="+mn-lt"/>
              </a:rPr>
              <a:t> </a:t>
            </a:r>
            <a:r>
              <a:rPr lang="en-US" sz="1100" dirty="0" err="1">
                <a:ea typeface="+mn-lt"/>
                <a:cs typeface="+mn-lt"/>
              </a:rPr>
              <a:t>innovaationsa</a:t>
            </a:r>
            <a:r>
              <a:rPr lang="en-US" sz="1100" dirty="0">
                <a:ea typeface="+mn-lt"/>
                <a:cs typeface="+mn-lt"/>
              </a:rPr>
              <a:t> (</a:t>
            </a:r>
            <a:r>
              <a:rPr lang="en-US" sz="1100" dirty="0" err="1">
                <a:ea typeface="+mn-lt"/>
                <a:cs typeface="+mn-lt"/>
              </a:rPr>
              <a:t>dia</a:t>
            </a:r>
            <a:r>
              <a:rPr lang="en-US" sz="1100" dirty="0">
                <a:ea typeface="+mn-lt"/>
                <a:cs typeface="+mn-lt"/>
              </a:rPr>
              <a:t> 2). </a:t>
            </a:r>
            <a:r>
              <a:rPr lang="en-US" sz="1100" dirty="0" err="1">
                <a:ea typeface="+mn-lt"/>
                <a:cs typeface="+mn-lt"/>
              </a:rPr>
              <a:t>Leirin</a:t>
            </a:r>
            <a:r>
              <a:rPr lang="en-US" sz="1100" dirty="0">
                <a:ea typeface="+mn-lt"/>
                <a:cs typeface="+mn-lt"/>
              </a:rPr>
              <a:t> </a:t>
            </a:r>
            <a:r>
              <a:rPr lang="en-US" sz="1100" dirty="0" err="1">
                <a:ea typeface="+mn-lt"/>
                <a:cs typeface="+mn-lt"/>
              </a:rPr>
              <a:t>lopuksi</a:t>
            </a:r>
            <a:r>
              <a:rPr lang="en-US" sz="1100" dirty="0">
                <a:ea typeface="+mn-lt"/>
                <a:cs typeface="+mn-lt"/>
              </a:rPr>
              <a:t> </a:t>
            </a:r>
            <a:r>
              <a:rPr lang="en-US" sz="1100" dirty="0" err="1">
                <a:ea typeface="+mn-lt"/>
                <a:cs typeface="+mn-lt"/>
              </a:rPr>
              <a:t>pisteytyksiä</a:t>
            </a:r>
            <a:r>
              <a:rPr lang="en-US" sz="1100" dirty="0">
                <a:ea typeface="+mn-lt"/>
                <a:cs typeface="+mn-lt"/>
              </a:rPr>
              <a:t> </a:t>
            </a:r>
            <a:r>
              <a:rPr lang="en-US" sz="1100" dirty="0" err="1">
                <a:ea typeface="+mn-lt"/>
                <a:cs typeface="+mn-lt"/>
              </a:rPr>
              <a:t>verrataan</a:t>
            </a:r>
            <a:r>
              <a:rPr lang="en-US" sz="1100" dirty="0">
                <a:ea typeface="+mn-lt"/>
                <a:cs typeface="+mn-lt"/>
              </a:rPr>
              <a:t> ja </a:t>
            </a:r>
            <a:r>
              <a:rPr lang="en-US" sz="1100" dirty="0" err="1">
                <a:ea typeface="+mn-lt"/>
                <a:cs typeface="+mn-lt"/>
              </a:rPr>
              <a:t>käytetään</a:t>
            </a:r>
            <a:r>
              <a:rPr lang="en-US" sz="1100" dirty="0">
                <a:ea typeface="+mn-lt"/>
                <a:cs typeface="+mn-lt"/>
              </a:rPr>
              <a:t> </a:t>
            </a:r>
            <a:r>
              <a:rPr lang="en-US" sz="1100" dirty="0" err="1">
                <a:ea typeface="+mn-lt"/>
                <a:cs typeface="+mn-lt"/>
              </a:rPr>
              <a:t>keskustelunavauksena</a:t>
            </a:r>
            <a:r>
              <a:rPr lang="en-US" sz="1100" dirty="0">
                <a:ea typeface="+mn-lt"/>
                <a:cs typeface="+mn-lt"/>
              </a:rPr>
              <a:t> </a:t>
            </a:r>
            <a:r>
              <a:rPr lang="en-US" sz="1100" dirty="0" err="1">
                <a:ea typeface="+mn-lt"/>
                <a:cs typeface="+mn-lt"/>
              </a:rPr>
              <a:t>esimerkiksi</a:t>
            </a:r>
            <a:r>
              <a:rPr lang="en-US" sz="1100" dirty="0">
                <a:ea typeface="+mn-lt"/>
                <a:cs typeface="+mn-lt"/>
              </a:rPr>
              <a:t> </a:t>
            </a:r>
            <a:r>
              <a:rPr lang="en-US" sz="1100" dirty="0" err="1">
                <a:ea typeface="+mn-lt"/>
                <a:cs typeface="+mn-lt"/>
              </a:rPr>
              <a:t>leirin</a:t>
            </a:r>
            <a:r>
              <a:rPr lang="en-US" sz="1100" dirty="0">
                <a:ea typeface="+mn-lt"/>
                <a:cs typeface="+mn-lt"/>
              </a:rPr>
              <a:t> </a:t>
            </a:r>
            <a:r>
              <a:rPr lang="en-US" sz="1100" dirty="0" err="1">
                <a:ea typeface="+mn-lt"/>
                <a:cs typeface="+mn-lt"/>
              </a:rPr>
              <a:t>päätöstilaisuudessa</a:t>
            </a:r>
            <a:r>
              <a:rPr lang="en-US" sz="1100" dirty="0">
                <a:ea typeface="+mn-lt"/>
                <a:cs typeface="+mn-lt"/>
              </a:rPr>
              <a:t>.</a:t>
            </a:r>
            <a:endParaRPr lang="en-US" sz="1100">
              <a:highlight>
                <a:srgbClr val="FFFF00"/>
              </a:highlight>
              <a:ea typeface="+mn-lt"/>
              <a:cs typeface="+mn-lt"/>
            </a:endParaRPr>
          </a:p>
          <a:p>
            <a:endParaRPr lang="en-US" sz="1100" dirty="0">
              <a:ea typeface="+mn-lt"/>
              <a:cs typeface="+mn-lt"/>
            </a:endParaRPr>
          </a:p>
          <a:p>
            <a:r>
              <a:rPr lang="en-US" sz="1100" b="1" dirty="0" err="1">
                <a:ea typeface="+mn-lt"/>
                <a:cs typeface="+mn-lt"/>
              </a:rPr>
              <a:t>Apukysymykset</a:t>
            </a:r>
            <a:endParaRPr lang="en-US" sz="1100" b="1" dirty="0">
              <a:ea typeface="+mn-lt"/>
              <a:cs typeface="+mn-lt"/>
            </a:endParaRPr>
          </a:p>
          <a:p>
            <a:endParaRPr lang="en-US" sz="1100" b="1" dirty="0">
              <a:ea typeface="+mn-lt"/>
              <a:cs typeface="+mn-lt"/>
            </a:endParaRPr>
          </a:p>
          <a:p>
            <a:r>
              <a:rPr lang="en-US" sz="1100" dirty="0" err="1">
                <a:ea typeface="+mn-lt"/>
                <a:cs typeface="+mn-lt"/>
              </a:rPr>
              <a:t>Miksi</a:t>
            </a:r>
            <a:r>
              <a:rPr lang="en-US" sz="1100" dirty="0">
                <a:ea typeface="+mn-lt"/>
                <a:cs typeface="+mn-lt"/>
              </a:rPr>
              <a:t> </a:t>
            </a:r>
            <a:r>
              <a:rPr lang="en-US" sz="1100" dirty="0" err="1">
                <a:ea typeface="+mn-lt"/>
                <a:cs typeface="+mn-lt"/>
              </a:rPr>
              <a:t>tuotetta</a:t>
            </a:r>
            <a:r>
              <a:rPr lang="en-US" sz="1100" dirty="0">
                <a:ea typeface="+mn-lt"/>
                <a:cs typeface="+mn-lt"/>
              </a:rPr>
              <a:t> tai </a:t>
            </a:r>
            <a:r>
              <a:rPr lang="en-US" sz="1100" dirty="0" err="1">
                <a:ea typeface="+mn-lt"/>
                <a:cs typeface="+mn-lt"/>
              </a:rPr>
              <a:t>palvelua</a:t>
            </a:r>
            <a:r>
              <a:rPr lang="en-US" sz="1100" dirty="0">
                <a:ea typeface="+mn-lt"/>
                <a:cs typeface="+mn-lt"/>
              </a:rPr>
              <a:t> </a:t>
            </a:r>
            <a:r>
              <a:rPr lang="en-US" sz="1100" dirty="0" err="1">
                <a:ea typeface="+mn-lt"/>
                <a:cs typeface="+mn-lt"/>
              </a:rPr>
              <a:t>tarvitaan</a:t>
            </a:r>
            <a:r>
              <a:rPr lang="en-US" sz="1100" dirty="0">
                <a:ea typeface="+mn-lt"/>
                <a:cs typeface="+mn-lt"/>
              </a:rPr>
              <a:t>? </a:t>
            </a:r>
            <a:endParaRPr lang="en-US" sz="1100" dirty="0">
              <a:ea typeface="+mn-lt"/>
              <a:cs typeface="+mn-lt"/>
            </a:endParaRPr>
          </a:p>
          <a:p>
            <a:r>
              <a:rPr lang="en-US" sz="1100" dirty="0" err="1">
                <a:ea typeface="+mn-lt"/>
                <a:cs typeface="+mn-lt"/>
              </a:rPr>
              <a:t>Mitä</a:t>
            </a:r>
            <a:r>
              <a:rPr lang="en-US" sz="1100" dirty="0">
                <a:ea typeface="+mn-lt"/>
                <a:cs typeface="+mn-lt"/>
              </a:rPr>
              <a:t> </a:t>
            </a:r>
            <a:r>
              <a:rPr lang="en-US" sz="1100" dirty="0" err="1">
                <a:ea typeface="+mn-lt"/>
                <a:cs typeface="+mn-lt"/>
              </a:rPr>
              <a:t>hyvää</a:t>
            </a:r>
            <a:r>
              <a:rPr lang="en-US" sz="1100" dirty="0">
                <a:ea typeface="+mn-lt"/>
                <a:cs typeface="+mn-lt"/>
              </a:rPr>
              <a:t> </a:t>
            </a:r>
            <a:r>
              <a:rPr lang="en-US" sz="1100" dirty="0" err="1">
                <a:ea typeface="+mn-lt"/>
                <a:cs typeface="+mn-lt"/>
              </a:rPr>
              <a:t>tuotteella</a:t>
            </a:r>
            <a:r>
              <a:rPr lang="en-US" sz="1100" dirty="0">
                <a:ea typeface="+mn-lt"/>
                <a:cs typeface="+mn-lt"/>
              </a:rPr>
              <a:t> tai </a:t>
            </a:r>
            <a:r>
              <a:rPr lang="en-US" sz="1100" dirty="0" err="1">
                <a:ea typeface="+mn-lt"/>
                <a:cs typeface="+mn-lt"/>
              </a:rPr>
              <a:t>palvelulla</a:t>
            </a:r>
            <a:r>
              <a:rPr lang="en-US" sz="1100" dirty="0">
                <a:ea typeface="+mn-lt"/>
                <a:cs typeface="+mn-lt"/>
              </a:rPr>
              <a:t> </a:t>
            </a:r>
            <a:r>
              <a:rPr lang="en-US" sz="1100" dirty="0" err="1">
                <a:ea typeface="+mn-lt"/>
                <a:cs typeface="+mn-lt"/>
              </a:rPr>
              <a:t>halutaan</a:t>
            </a:r>
            <a:r>
              <a:rPr lang="en-US" sz="1100" dirty="0">
                <a:ea typeface="+mn-lt"/>
                <a:cs typeface="+mn-lt"/>
              </a:rPr>
              <a:t> </a:t>
            </a:r>
            <a:r>
              <a:rPr lang="en-US" sz="1100" dirty="0" err="1">
                <a:ea typeface="+mn-lt"/>
                <a:cs typeface="+mn-lt"/>
              </a:rPr>
              <a:t>tuottaa</a:t>
            </a:r>
            <a:r>
              <a:rPr lang="en-US" sz="1100" dirty="0">
                <a:ea typeface="+mn-lt"/>
                <a:cs typeface="+mn-lt"/>
              </a:rPr>
              <a:t> </a:t>
            </a:r>
            <a:r>
              <a:rPr lang="en-US" sz="1100" dirty="0" err="1">
                <a:ea typeface="+mn-lt"/>
                <a:cs typeface="+mn-lt"/>
              </a:rPr>
              <a:t>ihmisten</a:t>
            </a:r>
            <a:r>
              <a:rPr lang="en-US" sz="1100" dirty="0">
                <a:ea typeface="+mn-lt"/>
                <a:cs typeface="+mn-lt"/>
              </a:rPr>
              <a:t> </a:t>
            </a:r>
            <a:r>
              <a:rPr lang="en-US" sz="1100" dirty="0" err="1">
                <a:ea typeface="+mn-lt"/>
                <a:cs typeface="+mn-lt"/>
              </a:rPr>
              <a:t>elämään</a:t>
            </a:r>
            <a:r>
              <a:rPr lang="en-US" sz="1100" dirty="0">
                <a:ea typeface="+mn-lt"/>
                <a:cs typeface="+mn-lt"/>
              </a:rPr>
              <a:t> tai </a:t>
            </a:r>
            <a:r>
              <a:rPr lang="en-US" sz="1100" dirty="0" err="1">
                <a:ea typeface="+mn-lt"/>
                <a:cs typeface="+mn-lt"/>
              </a:rPr>
              <a:t>maapallolle</a:t>
            </a:r>
            <a:r>
              <a:rPr lang="en-US" sz="1100" dirty="0">
                <a:ea typeface="+mn-lt"/>
                <a:cs typeface="+mn-lt"/>
              </a:rPr>
              <a:t>?</a:t>
            </a:r>
            <a:endParaRPr lang="en-US" sz="1100" dirty="0">
              <a:ea typeface="+mn-lt"/>
              <a:cs typeface="+mn-lt"/>
            </a:endParaRPr>
          </a:p>
          <a:p>
            <a:endParaRPr lang="en-US" sz="1100" i="1" dirty="0">
              <a:ea typeface="+mn-lt"/>
              <a:cs typeface="+mn-lt"/>
            </a:endParaRPr>
          </a:p>
          <a:p>
            <a:r>
              <a:rPr lang="en-US" sz="1100" i="1" dirty="0" err="1">
                <a:ea typeface="+mn-lt"/>
                <a:cs typeface="+mn-lt"/>
              </a:rPr>
              <a:t>Kestävä</a:t>
            </a:r>
            <a:r>
              <a:rPr lang="en-US" sz="1100" i="1" dirty="0">
                <a:ea typeface="+mn-lt"/>
                <a:cs typeface="+mn-lt"/>
              </a:rPr>
              <a:t> </a:t>
            </a:r>
            <a:r>
              <a:rPr lang="en-US" sz="1100" i="1" dirty="0" err="1">
                <a:ea typeface="+mn-lt"/>
                <a:cs typeface="+mn-lt"/>
              </a:rPr>
              <a:t>kehitys</a:t>
            </a:r>
            <a:r>
              <a:rPr lang="en-US" sz="1100" i="1" dirty="0">
                <a:ea typeface="+mn-lt"/>
                <a:cs typeface="+mn-lt"/>
              </a:rPr>
              <a:t>; </a:t>
            </a:r>
            <a:r>
              <a:rPr lang="en-US" sz="1100" i="1" dirty="0" err="1">
                <a:ea typeface="+mn-lt"/>
                <a:cs typeface="+mn-lt"/>
              </a:rPr>
              <a:t>pohdintakysymyksiä</a:t>
            </a:r>
            <a:r>
              <a:rPr lang="en-US" sz="1100" i="1" dirty="0">
                <a:ea typeface="+mn-lt"/>
                <a:cs typeface="+mn-lt"/>
              </a:rPr>
              <a:t> </a:t>
            </a:r>
            <a:r>
              <a:rPr lang="en-US" sz="1100" i="1" dirty="0" err="1">
                <a:ea typeface="+mn-lt"/>
                <a:cs typeface="+mn-lt"/>
              </a:rPr>
              <a:t>tuotteesta</a:t>
            </a:r>
            <a:endParaRPr lang="en-US" sz="1100" i="1" dirty="0">
              <a:ea typeface="+mn-lt"/>
              <a:cs typeface="+mn-lt"/>
            </a:endParaRPr>
          </a:p>
          <a:p>
            <a:endParaRPr lang="en-US" sz="1100" dirty="0">
              <a:ea typeface="+mn-lt"/>
              <a:cs typeface="+mn-lt"/>
            </a:endParaRPr>
          </a:p>
          <a:p>
            <a:r>
              <a:rPr lang="en-US" sz="1100" dirty="0">
                <a:ea typeface="+mn-lt"/>
                <a:cs typeface="+mn-lt"/>
              </a:rPr>
              <a:t>Onko </a:t>
            </a:r>
            <a:r>
              <a:rPr lang="en-US" sz="1100" dirty="0" err="1">
                <a:ea typeface="+mn-lt"/>
                <a:cs typeface="+mn-lt"/>
              </a:rPr>
              <a:t>innovaatio</a:t>
            </a:r>
            <a:r>
              <a:rPr lang="en-US" sz="1100" dirty="0">
                <a:ea typeface="+mn-lt"/>
                <a:cs typeface="+mn-lt"/>
              </a:rPr>
              <a:t> </a:t>
            </a:r>
            <a:r>
              <a:rPr lang="en-US" sz="1100" dirty="0" err="1">
                <a:ea typeface="+mn-lt"/>
                <a:cs typeface="+mn-lt"/>
              </a:rPr>
              <a:t>valmistettu</a:t>
            </a:r>
            <a:r>
              <a:rPr lang="en-US" sz="1100" dirty="0">
                <a:ea typeface="+mn-lt"/>
                <a:cs typeface="+mn-lt"/>
              </a:rPr>
              <a:t> </a:t>
            </a:r>
            <a:r>
              <a:rPr lang="en-US" sz="1100" dirty="0" err="1">
                <a:ea typeface="+mn-lt"/>
                <a:cs typeface="+mn-lt"/>
              </a:rPr>
              <a:t>kierrätysmateriaaleista</a:t>
            </a:r>
            <a:r>
              <a:rPr lang="en-US" sz="1100" dirty="0">
                <a:ea typeface="+mn-lt"/>
                <a:cs typeface="+mn-lt"/>
              </a:rPr>
              <a:t> tai </a:t>
            </a:r>
            <a:r>
              <a:rPr lang="en-US" sz="1100" dirty="0" err="1">
                <a:ea typeface="+mn-lt"/>
                <a:cs typeface="+mn-lt"/>
              </a:rPr>
              <a:t>voiko</a:t>
            </a:r>
            <a:r>
              <a:rPr lang="en-US" sz="1100" dirty="0">
                <a:ea typeface="+mn-lt"/>
                <a:cs typeface="+mn-lt"/>
              </a:rPr>
              <a:t> </a:t>
            </a:r>
            <a:r>
              <a:rPr lang="en-US" sz="1100" dirty="0" err="1">
                <a:ea typeface="+mn-lt"/>
                <a:cs typeface="+mn-lt"/>
              </a:rPr>
              <a:t>sen</a:t>
            </a:r>
            <a:r>
              <a:rPr lang="en-US" sz="1100" dirty="0">
                <a:ea typeface="+mn-lt"/>
                <a:cs typeface="+mn-lt"/>
              </a:rPr>
              <a:t> </a:t>
            </a:r>
            <a:r>
              <a:rPr lang="en-US" sz="1100" dirty="0" err="1">
                <a:ea typeface="+mn-lt"/>
                <a:cs typeface="+mn-lt"/>
              </a:rPr>
              <a:t>valmistaa</a:t>
            </a:r>
            <a:r>
              <a:rPr lang="en-US" sz="1100" dirty="0">
                <a:ea typeface="+mn-lt"/>
                <a:cs typeface="+mn-lt"/>
              </a:rPr>
              <a:t> </a:t>
            </a:r>
            <a:r>
              <a:rPr lang="en-US" sz="1100" dirty="0" err="1">
                <a:ea typeface="+mn-lt"/>
                <a:cs typeface="+mn-lt"/>
              </a:rPr>
              <a:t>kierrätysmateriaaleista</a:t>
            </a:r>
            <a:r>
              <a:rPr lang="en-US" sz="1100" dirty="0">
                <a:ea typeface="+mn-lt"/>
                <a:cs typeface="+mn-lt"/>
              </a:rPr>
              <a:t>?</a:t>
            </a:r>
            <a:endParaRPr lang="fi-FI" sz="1100">
              <a:cs typeface="Calibri" panose="020F0502020204030204"/>
            </a:endParaRPr>
          </a:p>
          <a:p>
            <a:r>
              <a:rPr lang="en-US" sz="1100" dirty="0">
                <a:ea typeface="+mn-lt"/>
                <a:cs typeface="+mn-lt"/>
              </a:rPr>
              <a:t>Voiko </a:t>
            </a:r>
            <a:r>
              <a:rPr lang="en-US" sz="1100" dirty="0" err="1">
                <a:ea typeface="+mn-lt"/>
                <a:cs typeface="+mn-lt"/>
              </a:rPr>
              <a:t>innovaation</a:t>
            </a:r>
            <a:r>
              <a:rPr lang="en-US" sz="1100" dirty="0">
                <a:ea typeface="+mn-lt"/>
                <a:cs typeface="+mn-lt"/>
              </a:rPr>
              <a:t> </a:t>
            </a:r>
            <a:r>
              <a:rPr lang="en-US" sz="1100" dirty="0" err="1">
                <a:ea typeface="+mn-lt"/>
                <a:cs typeface="+mn-lt"/>
              </a:rPr>
              <a:t>valmistaa</a:t>
            </a:r>
            <a:r>
              <a:rPr lang="en-US" sz="1100" dirty="0">
                <a:ea typeface="+mn-lt"/>
                <a:cs typeface="+mn-lt"/>
              </a:rPr>
              <a:t> </a:t>
            </a:r>
            <a:r>
              <a:rPr lang="en-US" sz="1100" dirty="0" err="1">
                <a:ea typeface="+mn-lt"/>
                <a:cs typeface="+mn-lt"/>
              </a:rPr>
              <a:t>lähellä</a:t>
            </a:r>
            <a:r>
              <a:rPr lang="en-US" sz="1100" dirty="0">
                <a:ea typeface="+mn-lt"/>
                <a:cs typeface="+mn-lt"/>
              </a:rPr>
              <a:t> </a:t>
            </a:r>
            <a:r>
              <a:rPr lang="en-US" sz="1100" dirty="0" err="1">
                <a:ea typeface="+mn-lt"/>
                <a:cs typeface="+mn-lt"/>
              </a:rPr>
              <a:t>tuotetuista</a:t>
            </a:r>
            <a:r>
              <a:rPr lang="en-US" sz="1100" dirty="0">
                <a:ea typeface="+mn-lt"/>
                <a:cs typeface="+mn-lt"/>
              </a:rPr>
              <a:t> </a:t>
            </a:r>
            <a:r>
              <a:rPr lang="en-US" sz="1100" dirty="0" err="1">
                <a:ea typeface="+mn-lt"/>
                <a:cs typeface="+mn-lt"/>
              </a:rPr>
              <a:t>materiaaleista</a:t>
            </a:r>
            <a:r>
              <a:rPr lang="en-US" sz="1100" dirty="0">
                <a:ea typeface="+mn-lt"/>
                <a:cs typeface="+mn-lt"/>
              </a:rPr>
              <a:t> </a:t>
            </a:r>
            <a:r>
              <a:rPr lang="en-US" sz="1100" dirty="0" err="1">
                <a:ea typeface="+mn-lt"/>
                <a:cs typeface="+mn-lt"/>
              </a:rPr>
              <a:t>vai</a:t>
            </a:r>
            <a:r>
              <a:rPr lang="en-US" sz="1100" dirty="0">
                <a:ea typeface="+mn-lt"/>
                <a:cs typeface="+mn-lt"/>
              </a:rPr>
              <a:t> </a:t>
            </a:r>
            <a:r>
              <a:rPr lang="en-US" sz="1100" dirty="0" err="1">
                <a:ea typeface="+mn-lt"/>
                <a:cs typeface="+mn-lt"/>
              </a:rPr>
              <a:t>pitääkö</a:t>
            </a:r>
            <a:r>
              <a:rPr lang="en-US" sz="1100" dirty="0">
                <a:ea typeface="+mn-lt"/>
                <a:cs typeface="+mn-lt"/>
              </a:rPr>
              <a:t> </a:t>
            </a:r>
            <a:r>
              <a:rPr lang="en-US" sz="1100" dirty="0" err="1">
                <a:ea typeface="+mn-lt"/>
                <a:cs typeface="+mn-lt"/>
              </a:rPr>
              <a:t>materiaalit</a:t>
            </a:r>
            <a:r>
              <a:rPr lang="en-US" sz="1100" dirty="0">
                <a:ea typeface="+mn-lt"/>
                <a:cs typeface="+mn-lt"/>
              </a:rPr>
              <a:t> </a:t>
            </a:r>
            <a:r>
              <a:rPr lang="en-US" sz="1100" dirty="0" err="1">
                <a:ea typeface="+mn-lt"/>
                <a:cs typeface="+mn-lt"/>
              </a:rPr>
              <a:t>haalia</a:t>
            </a:r>
            <a:r>
              <a:rPr lang="en-US" sz="1100" dirty="0">
                <a:ea typeface="+mn-lt"/>
                <a:cs typeface="+mn-lt"/>
              </a:rPr>
              <a:t> </a:t>
            </a:r>
            <a:r>
              <a:rPr lang="en-US" sz="1100" dirty="0" err="1">
                <a:ea typeface="+mn-lt"/>
                <a:cs typeface="+mn-lt"/>
              </a:rPr>
              <a:t>kaukaa</a:t>
            </a:r>
            <a:r>
              <a:rPr lang="en-US" sz="1100" dirty="0">
                <a:ea typeface="+mn-lt"/>
                <a:cs typeface="+mn-lt"/>
              </a:rPr>
              <a:t>? </a:t>
            </a:r>
            <a:endParaRPr lang="en-US" sz="1100" dirty="0">
              <a:cs typeface="Calibri" panose="020F0502020204030204"/>
            </a:endParaRPr>
          </a:p>
          <a:p>
            <a:r>
              <a:rPr lang="en-US" sz="1100" dirty="0">
                <a:ea typeface="+mn-lt"/>
                <a:cs typeface="+mn-lt"/>
              </a:rPr>
              <a:t>Onko </a:t>
            </a:r>
            <a:r>
              <a:rPr lang="en-US" sz="1100" dirty="0" err="1">
                <a:ea typeface="+mn-lt"/>
                <a:cs typeface="+mn-lt"/>
              </a:rPr>
              <a:t>innovaatio</a:t>
            </a:r>
            <a:r>
              <a:rPr lang="en-US" sz="1100" dirty="0">
                <a:ea typeface="+mn-lt"/>
                <a:cs typeface="+mn-lt"/>
              </a:rPr>
              <a:t> </a:t>
            </a:r>
            <a:r>
              <a:rPr lang="en-US" sz="1100" dirty="0" err="1">
                <a:ea typeface="+mn-lt"/>
                <a:cs typeface="+mn-lt"/>
              </a:rPr>
              <a:t>kertakäyttöinen</a:t>
            </a:r>
            <a:r>
              <a:rPr lang="en-US" sz="1100" dirty="0">
                <a:ea typeface="+mn-lt"/>
                <a:cs typeface="+mn-lt"/>
              </a:rPr>
              <a:t>? Jos </a:t>
            </a:r>
            <a:r>
              <a:rPr lang="en-US" sz="1100" dirty="0" err="1">
                <a:ea typeface="+mn-lt"/>
                <a:cs typeface="+mn-lt"/>
              </a:rPr>
              <a:t>innovaatio</a:t>
            </a:r>
            <a:r>
              <a:rPr lang="en-US" sz="1100" dirty="0">
                <a:ea typeface="+mn-lt"/>
                <a:cs typeface="+mn-lt"/>
              </a:rPr>
              <a:t> on </a:t>
            </a:r>
            <a:r>
              <a:rPr lang="en-US" sz="1100" dirty="0" err="1">
                <a:ea typeface="+mn-lt"/>
                <a:cs typeface="+mn-lt"/>
              </a:rPr>
              <a:t>kertakäyttöinen</a:t>
            </a:r>
            <a:r>
              <a:rPr lang="en-US" sz="1100" dirty="0">
                <a:ea typeface="+mn-lt"/>
                <a:cs typeface="+mn-lt"/>
              </a:rPr>
              <a:t>, </a:t>
            </a:r>
            <a:r>
              <a:rPr lang="en-US" sz="1100" dirty="0" err="1">
                <a:ea typeface="+mn-lt"/>
                <a:cs typeface="+mn-lt"/>
              </a:rPr>
              <a:t>voisiko</a:t>
            </a:r>
            <a:r>
              <a:rPr lang="en-US" sz="1100" dirty="0">
                <a:ea typeface="+mn-lt"/>
                <a:cs typeface="+mn-lt"/>
              </a:rPr>
              <a:t> </a:t>
            </a:r>
            <a:r>
              <a:rPr lang="en-US" sz="1100" dirty="0" err="1">
                <a:ea typeface="+mn-lt"/>
                <a:cs typeface="+mn-lt"/>
              </a:rPr>
              <a:t>innvaatiosta</a:t>
            </a:r>
            <a:r>
              <a:rPr lang="en-US" sz="1100" dirty="0">
                <a:ea typeface="+mn-lt"/>
                <a:cs typeface="+mn-lt"/>
              </a:rPr>
              <a:t> </a:t>
            </a:r>
            <a:r>
              <a:rPr lang="en-US" sz="1100" dirty="0" err="1">
                <a:ea typeface="+mn-lt"/>
                <a:cs typeface="+mn-lt"/>
              </a:rPr>
              <a:t>tehdä</a:t>
            </a:r>
            <a:r>
              <a:rPr lang="en-US" sz="1100" dirty="0">
                <a:ea typeface="+mn-lt"/>
                <a:cs typeface="+mn-lt"/>
              </a:rPr>
              <a:t> </a:t>
            </a:r>
            <a:r>
              <a:rPr lang="en-US" sz="1100" dirty="0" err="1">
                <a:ea typeface="+mn-lt"/>
                <a:cs typeface="+mn-lt"/>
              </a:rPr>
              <a:t>useamman</a:t>
            </a:r>
            <a:r>
              <a:rPr lang="en-US" sz="1100" dirty="0">
                <a:ea typeface="+mn-lt"/>
                <a:cs typeface="+mn-lt"/>
              </a:rPr>
              <a:t> </a:t>
            </a:r>
            <a:r>
              <a:rPr lang="en-US" sz="1100" dirty="0" err="1">
                <a:ea typeface="+mn-lt"/>
                <a:cs typeface="+mn-lt"/>
              </a:rPr>
              <a:t>käyttökerran</a:t>
            </a:r>
            <a:r>
              <a:rPr lang="en-US" sz="1100" dirty="0">
                <a:ea typeface="+mn-lt"/>
                <a:cs typeface="+mn-lt"/>
              </a:rPr>
              <a:t> </a:t>
            </a:r>
            <a:r>
              <a:rPr lang="en-US" sz="1100" dirty="0" err="1">
                <a:ea typeface="+mn-lt"/>
                <a:cs typeface="+mn-lt"/>
              </a:rPr>
              <a:t>kestävän</a:t>
            </a:r>
            <a:r>
              <a:rPr lang="en-US" sz="1100" dirty="0">
                <a:ea typeface="+mn-lt"/>
                <a:cs typeface="+mn-lt"/>
              </a:rPr>
              <a:t>?</a:t>
            </a:r>
            <a:endParaRPr lang="en-US" sz="1100" dirty="0">
              <a:ea typeface="+mn-lt"/>
              <a:cs typeface="+mn-lt"/>
            </a:endParaRPr>
          </a:p>
          <a:p>
            <a:r>
              <a:rPr lang="en-US" sz="1100" dirty="0">
                <a:ea typeface="+mn-lt"/>
                <a:cs typeface="+mn-lt"/>
              </a:rPr>
              <a:t>Voiko </a:t>
            </a:r>
            <a:r>
              <a:rPr lang="en-US" sz="1100" dirty="0" err="1">
                <a:ea typeface="+mn-lt"/>
                <a:cs typeface="+mn-lt"/>
              </a:rPr>
              <a:t>innovaation</a:t>
            </a:r>
            <a:r>
              <a:rPr lang="en-US" sz="1100" dirty="0">
                <a:ea typeface="+mn-lt"/>
                <a:cs typeface="+mn-lt"/>
              </a:rPr>
              <a:t> </a:t>
            </a:r>
            <a:r>
              <a:rPr lang="en-US" sz="1100" dirty="0" err="1">
                <a:ea typeface="+mn-lt"/>
                <a:cs typeface="+mn-lt"/>
              </a:rPr>
              <a:t>kierrättää</a:t>
            </a:r>
            <a:r>
              <a:rPr lang="en-US" sz="1100" dirty="0">
                <a:ea typeface="+mn-lt"/>
                <a:cs typeface="+mn-lt"/>
              </a:rPr>
              <a:t> </a:t>
            </a:r>
            <a:r>
              <a:rPr lang="en-US" sz="1100" dirty="0" err="1">
                <a:ea typeface="+mn-lt"/>
                <a:cs typeface="+mn-lt"/>
              </a:rPr>
              <a:t>käytön</a:t>
            </a:r>
            <a:r>
              <a:rPr lang="en-US" sz="1100" dirty="0">
                <a:ea typeface="+mn-lt"/>
                <a:cs typeface="+mn-lt"/>
              </a:rPr>
              <a:t> </a:t>
            </a:r>
            <a:r>
              <a:rPr lang="en-US" sz="1100" dirty="0" err="1">
                <a:ea typeface="+mn-lt"/>
                <a:cs typeface="+mn-lt"/>
              </a:rPr>
              <a:t>jälkeen</a:t>
            </a:r>
            <a:r>
              <a:rPr lang="en-US" sz="1100" dirty="0">
                <a:ea typeface="+mn-lt"/>
                <a:cs typeface="+mn-lt"/>
              </a:rPr>
              <a:t>?</a:t>
            </a:r>
            <a:endParaRPr lang="en-US" sz="1100" dirty="0">
              <a:ea typeface="+mn-lt"/>
              <a:cs typeface="+mn-lt"/>
            </a:endParaRPr>
          </a:p>
          <a:p>
            <a:endParaRPr lang="en-US" sz="1100" i="1" dirty="0">
              <a:cs typeface="Calibri" panose="020F0502020204030204"/>
            </a:endParaRPr>
          </a:p>
          <a:p>
            <a:r>
              <a:rPr lang="en-US" sz="1100" i="1" dirty="0" err="1">
                <a:cs typeface="Calibri" panose="020F0502020204030204"/>
              </a:rPr>
              <a:t>Ihmisoikeudet</a:t>
            </a:r>
            <a:r>
              <a:rPr lang="en-US" sz="1100" i="1" dirty="0">
                <a:cs typeface="Calibri" panose="020F0502020204030204"/>
              </a:rPr>
              <a:t> ja </a:t>
            </a:r>
            <a:r>
              <a:rPr lang="en-US" sz="1100" i="1" dirty="0" err="1">
                <a:cs typeface="Calibri" panose="020F0502020204030204"/>
              </a:rPr>
              <a:t>tasa-arvo</a:t>
            </a:r>
            <a:r>
              <a:rPr lang="en-US" sz="1100" i="1" dirty="0">
                <a:ea typeface="+mn-lt"/>
                <a:cs typeface="+mn-lt"/>
              </a:rPr>
              <a:t>; </a:t>
            </a:r>
            <a:r>
              <a:rPr lang="en-US" sz="1100" i="1" dirty="0" err="1">
                <a:ea typeface="+mn-lt"/>
                <a:cs typeface="+mn-lt"/>
              </a:rPr>
              <a:t>pohdintakysymyksiä</a:t>
            </a:r>
            <a:r>
              <a:rPr lang="en-US" sz="1100" i="1" dirty="0">
                <a:ea typeface="+mn-lt"/>
                <a:cs typeface="+mn-lt"/>
              </a:rPr>
              <a:t> </a:t>
            </a:r>
            <a:r>
              <a:rPr lang="en-US" sz="1100" i="1" dirty="0" err="1">
                <a:ea typeface="+mn-lt"/>
                <a:cs typeface="+mn-lt"/>
              </a:rPr>
              <a:t>palvelusta</a:t>
            </a:r>
            <a:r>
              <a:rPr lang="en-US" sz="1100" i="1" dirty="0">
                <a:ea typeface="+mn-lt"/>
                <a:cs typeface="+mn-lt"/>
              </a:rPr>
              <a:t> tai </a:t>
            </a:r>
            <a:r>
              <a:rPr lang="en-US" sz="1100" i="1" dirty="0" err="1">
                <a:ea typeface="+mn-lt"/>
                <a:cs typeface="+mn-lt"/>
              </a:rPr>
              <a:t>tuotteesta</a:t>
            </a:r>
            <a:endParaRPr lang="en-US" sz="1100" i="1" dirty="0">
              <a:ea typeface="+mn-lt"/>
              <a:cs typeface="+mn-lt"/>
            </a:endParaRPr>
          </a:p>
          <a:p>
            <a:endParaRPr lang="en-US" sz="1100" i="1" dirty="0">
              <a:ea typeface="+mn-lt"/>
              <a:cs typeface="+mn-lt"/>
            </a:endParaRPr>
          </a:p>
          <a:p>
            <a:r>
              <a:rPr lang="en-US" sz="1100" dirty="0">
                <a:ea typeface="+mn-lt"/>
                <a:cs typeface="+mn-lt"/>
              </a:rPr>
              <a:t>Kuinka </a:t>
            </a:r>
            <a:r>
              <a:rPr lang="en-US" sz="1100" dirty="0" err="1">
                <a:ea typeface="+mn-lt"/>
                <a:cs typeface="+mn-lt"/>
              </a:rPr>
              <a:t>ihmisoikeudet</a:t>
            </a:r>
            <a:r>
              <a:rPr lang="en-US" sz="1100" dirty="0">
                <a:ea typeface="+mn-lt"/>
                <a:cs typeface="+mn-lt"/>
              </a:rPr>
              <a:t> tai </a:t>
            </a:r>
            <a:r>
              <a:rPr lang="en-US" sz="1100" dirty="0" err="1">
                <a:ea typeface="+mn-lt"/>
                <a:cs typeface="+mn-lt"/>
              </a:rPr>
              <a:t>lasten</a:t>
            </a:r>
            <a:r>
              <a:rPr lang="en-US" sz="1100" dirty="0">
                <a:ea typeface="+mn-lt"/>
                <a:cs typeface="+mn-lt"/>
              </a:rPr>
              <a:t> </a:t>
            </a:r>
            <a:r>
              <a:rPr lang="en-US" sz="1100" dirty="0" err="1">
                <a:ea typeface="+mn-lt"/>
                <a:cs typeface="+mn-lt"/>
              </a:rPr>
              <a:t>oikeudet</a:t>
            </a:r>
            <a:r>
              <a:rPr lang="en-US" sz="1100" dirty="0">
                <a:ea typeface="+mn-lt"/>
                <a:cs typeface="+mn-lt"/>
              </a:rPr>
              <a:t> </a:t>
            </a:r>
            <a:r>
              <a:rPr lang="en-US" sz="1100" dirty="0" err="1">
                <a:ea typeface="+mn-lt"/>
                <a:cs typeface="+mn-lt"/>
              </a:rPr>
              <a:t>voidaan</a:t>
            </a:r>
            <a:r>
              <a:rPr lang="en-US" sz="1100" dirty="0">
                <a:ea typeface="+mn-lt"/>
                <a:cs typeface="+mn-lt"/>
              </a:rPr>
              <a:t> </a:t>
            </a:r>
            <a:r>
              <a:rPr lang="en-US" sz="1100" dirty="0" err="1">
                <a:ea typeface="+mn-lt"/>
                <a:cs typeface="+mn-lt"/>
              </a:rPr>
              <a:t>huomioida</a:t>
            </a:r>
            <a:r>
              <a:rPr lang="en-US" sz="1100" dirty="0">
                <a:ea typeface="+mn-lt"/>
                <a:cs typeface="+mn-lt"/>
              </a:rPr>
              <a:t> </a:t>
            </a:r>
            <a:r>
              <a:rPr lang="en-US" sz="1100" dirty="0" err="1">
                <a:ea typeface="+mn-lt"/>
                <a:cs typeface="+mn-lt"/>
              </a:rPr>
              <a:t>tuotteen</a:t>
            </a:r>
            <a:r>
              <a:rPr lang="en-US" sz="1100" dirty="0">
                <a:ea typeface="+mn-lt"/>
                <a:cs typeface="+mn-lt"/>
              </a:rPr>
              <a:t> tai </a:t>
            </a:r>
            <a:r>
              <a:rPr lang="en-US" sz="1100" dirty="0" err="1">
                <a:ea typeface="+mn-lt"/>
                <a:cs typeface="+mn-lt"/>
              </a:rPr>
              <a:t>palvelun</a:t>
            </a:r>
            <a:r>
              <a:rPr lang="en-US" sz="1100" dirty="0">
                <a:ea typeface="+mn-lt"/>
                <a:cs typeface="+mn-lt"/>
              </a:rPr>
              <a:t> </a:t>
            </a:r>
            <a:r>
              <a:rPr lang="en-US" sz="1100" dirty="0" err="1">
                <a:ea typeface="+mn-lt"/>
                <a:cs typeface="+mn-lt"/>
              </a:rPr>
              <a:t>tuotannossa</a:t>
            </a:r>
            <a:r>
              <a:rPr lang="en-US" sz="1100" dirty="0">
                <a:ea typeface="+mn-lt"/>
                <a:cs typeface="+mn-lt"/>
              </a:rPr>
              <a:t> ja </a:t>
            </a:r>
            <a:r>
              <a:rPr lang="en-US" sz="1100" dirty="0" err="1">
                <a:ea typeface="+mn-lt"/>
                <a:cs typeface="+mn-lt"/>
              </a:rPr>
              <a:t>myynnissä</a:t>
            </a:r>
            <a:r>
              <a:rPr lang="en-US" sz="1100" dirty="0">
                <a:ea typeface="+mn-lt"/>
                <a:cs typeface="+mn-lt"/>
              </a:rPr>
              <a:t>? </a:t>
            </a:r>
            <a:endParaRPr lang="en-US" sz="1100" dirty="0">
              <a:ea typeface="+mn-lt"/>
              <a:cs typeface="+mn-lt"/>
            </a:endParaRPr>
          </a:p>
          <a:p>
            <a:r>
              <a:rPr lang="en-US" sz="1100" dirty="0" err="1">
                <a:ea typeface="+mn-lt"/>
                <a:cs typeface="+mn-lt"/>
              </a:rPr>
              <a:t>Huomioi</a:t>
            </a:r>
            <a:r>
              <a:rPr lang="en-US" sz="1100" dirty="0">
                <a:ea typeface="+mn-lt"/>
                <a:cs typeface="+mn-lt"/>
              </a:rPr>
              <a:t> </a:t>
            </a:r>
            <a:r>
              <a:rPr lang="en-US" sz="1100" dirty="0" err="1">
                <a:ea typeface="+mn-lt"/>
                <a:cs typeface="+mn-lt"/>
              </a:rPr>
              <a:t>myös</a:t>
            </a:r>
            <a:r>
              <a:rPr lang="en-US" sz="1100" dirty="0">
                <a:ea typeface="+mn-lt"/>
                <a:cs typeface="+mn-lt"/>
              </a:rPr>
              <a:t> </a:t>
            </a:r>
            <a:r>
              <a:rPr lang="en-US" sz="1100" dirty="0" err="1">
                <a:ea typeface="+mn-lt"/>
                <a:cs typeface="+mn-lt"/>
              </a:rPr>
              <a:t>mahdollinen</a:t>
            </a:r>
            <a:r>
              <a:rPr lang="en-US" sz="1100" dirty="0">
                <a:ea typeface="+mn-lt"/>
                <a:cs typeface="+mn-lt"/>
              </a:rPr>
              <a:t> </a:t>
            </a:r>
            <a:r>
              <a:rPr lang="en-US" sz="1100" dirty="0" err="1">
                <a:ea typeface="+mn-lt"/>
                <a:cs typeface="+mn-lt"/>
              </a:rPr>
              <a:t>raaka-aineen</a:t>
            </a:r>
            <a:r>
              <a:rPr lang="en-US" sz="1100" dirty="0">
                <a:ea typeface="+mn-lt"/>
                <a:cs typeface="+mn-lt"/>
              </a:rPr>
              <a:t> </a:t>
            </a:r>
            <a:r>
              <a:rPr lang="en-US" sz="1100" dirty="0" err="1">
                <a:ea typeface="+mn-lt"/>
                <a:cs typeface="+mn-lt"/>
              </a:rPr>
              <a:t>tuotanto</a:t>
            </a:r>
            <a:r>
              <a:rPr lang="en-US" sz="1100" dirty="0">
                <a:ea typeface="+mn-lt"/>
                <a:cs typeface="+mn-lt"/>
              </a:rPr>
              <a:t>.</a:t>
            </a:r>
            <a:endParaRPr lang="en-US"/>
          </a:p>
          <a:p>
            <a:r>
              <a:rPr lang="en-US" sz="1100" b="1" dirty="0" err="1">
                <a:ea typeface="+mn-lt"/>
                <a:cs typeface="+mn-lt"/>
              </a:rPr>
              <a:t>Lopuksi</a:t>
            </a:r>
            <a:r>
              <a:rPr lang="en-US" sz="1100" dirty="0">
                <a:ea typeface="+mn-lt"/>
                <a:cs typeface="+mn-lt"/>
              </a:rPr>
              <a:t> </a:t>
            </a:r>
            <a:endParaRPr lang="fi-FI" sz="1100" dirty="0">
              <a:cs typeface="Calibri" panose="020F0502020204030204"/>
            </a:endParaRPr>
          </a:p>
          <a:p>
            <a:r>
              <a:rPr lang="en-US" sz="1100" dirty="0" err="1">
                <a:ea typeface="+mn-lt"/>
                <a:cs typeface="+mn-lt"/>
              </a:rPr>
              <a:t>Merkitse</a:t>
            </a:r>
            <a:r>
              <a:rPr lang="en-US" sz="1100" dirty="0">
                <a:ea typeface="+mn-lt"/>
                <a:cs typeface="+mn-lt"/>
              </a:rPr>
              <a:t> </a:t>
            </a:r>
            <a:r>
              <a:rPr lang="en-US" sz="1100" dirty="0" err="1">
                <a:ea typeface="+mn-lt"/>
                <a:cs typeface="+mn-lt"/>
              </a:rPr>
              <a:t>paperille</a:t>
            </a:r>
            <a:r>
              <a:rPr lang="en-US" sz="1100" dirty="0">
                <a:ea typeface="+mn-lt"/>
                <a:cs typeface="+mn-lt"/>
              </a:rPr>
              <a:t> </a:t>
            </a:r>
            <a:r>
              <a:rPr lang="en-US" sz="1100" dirty="0" err="1">
                <a:ea typeface="+mn-lt"/>
                <a:cs typeface="+mn-lt"/>
              </a:rPr>
              <a:t>mitä</a:t>
            </a:r>
            <a:r>
              <a:rPr lang="en-US" sz="1100" dirty="0">
                <a:ea typeface="+mn-lt"/>
                <a:cs typeface="+mn-lt"/>
              </a:rPr>
              <a:t> </a:t>
            </a:r>
            <a:r>
              <a:rPr lang="en-US" sz="1100" dirty="0" err="1">
                <a:ea typeface="+mn-lt"/>
                <a:cs typeface="+mn-lt"/>
              </a:rPr>
              <a:t>positiivisia</a:t>
            </a:r>
            <a:r>
              <a:rPr lang="en-US" sz="1100" dirty="0">
                <a:ea typeface="+mn-lt"/>
                <a:cs typeface="+mn-lt"/>
              </a:rPr>
              <a:t> </a:t>
            </a:r>
            <a:r>
              <a:rPr lang="en-US" sz="1100" dirty="0" err="1">
                <a:ea typeface="+mn-lt"/>
                <a:cs typeface="+mn-lt"/>
              </a:rPr>
              <a:t>asioita</a:t>
            </a:r>
            <a:r>
              <a:rPr lang="en-US" sz="1100" dirty="0">
                <a:ea typeface="+mn-lt"/>
                <a:cs typeface="+mn-lt"/>
              </a:rPr>
              <a:t> tai </a:t>
            </a:r>
            <a:r>
              <a:rPr lang="en-US" sz="1100" dirty="0" err="1">
                <a:ea typeface="+mn-lt"/>
                <a:cs typeface="+mn-lt"/>
              </a:rPr>
              <a:t>kehitettävää</a:t>
            </a:r>
            <a:r>
              <a:rPr lang="en-US" sz="1100" dirty="0">
                <a:ea typeface="+mn-lt"/>
                <a:cs typeface="+mn-lt"/>
              </a:rPr>
              <a:t> </a:t>
            </a:r>
            <a:r>
              <a:rPr lang="en-US" sz="1100" dirty="0" err="1">
                <a:ea typeface="+mn-lt"/>
                <a:cs typeface="+mn-lt"/>
              </a:rPr>
              <a:t>huomasit</a:t>
            </a:r>
            <a:r>
              <a:rPr lang="en-US" sz="1100" dirty="0">
                <a:ea typeface="+mn-lt"/>
                <a:cs typeface="+mn-lt"/>
              </a:rPr>
              <a:t> </a:t>
            </a:r>
            <a:r>
              <a:rPr lang="en-US" sz="1100" dirty="0" err="1">
                <a:ea typeface="+mn-lt"/>
                <a:cs typeface="+mn-lt"/>
              </a:rPr>
              <a:t>ryhmän</a:t>
            </a:r>
            <a:r>
              <a:rPr lang="en-US" sz="1100" dirty="0">
                <a:ea typeface="+mn-lt"/>
                <a:cs typeface="+mn-lt"/>
              </a:rPr>
              <a:t> </a:t>
            </a:r>
            <a:r>
              <a:rPr lang="en-US" sz="1100" dirty="0" err="1">
                <a:ea typeface="+mn-lt"/>
                <a:cs typeface="+mn-lt"/>
              </a:rPr>
              <a:t>työskentelyssä</a:t>
            </a:r>
            <a:r>
              <a:rPr lang="en-US" sz="1100" dirty="0">
                <a:ea typeface="+mn-lt"/>
                <a:cs typeface="+mn-lt"/>
              </a:rPr>
              <a:t>. </a:t>
            </a:r>
            <a:r>
              <a:rPr lang="en-US" sz="1100" dirty="0" err="1">
                <a:ea typeface="+mn-lt"/>
                <a:cs typeface="+mn-lt"/>
              </a:rPr>
              <a:t>Keskustele</a:t>
            </a:r>
            <a:r>
              <a:rPr lang="en-US" sz="1100" dirty="0">
                <a:ea typeface="+mn-lt"/>
                <a:cs typeface="+mn-lt"/>
              </a:rPr>
              <a:t> </a:t>
            </a:r>
            <a:r>
              <a:rPr lang="en-US" sz="1100" dirty="0" err="1">
                <a:ea typeface="+mn-lt"/>
                <a:cs typeface="+mn-lt"/>
              </a:rPr>
              <a:t>hetki</a:t>
            </a:r>
            <a:r>
              <a:rPr lang="en-US" sz="1100" dirty="0">
                <a:ea typeface="+mn-lt"/>
                <a:cs typeface="+mn-lt"/>
              </a:rPr>
              <a:t> </a:t>
            </a:r>
            <a:r>
              <a:rPr lang="en-US" sz="1100" dirty="0" err="1">
                <a:ea typeface="+mn-lt"/>
                <a:cs typeface="+mn-lt"/>
              </a:rPr>
              <a:t>rastista</a:t>
            </a:r>
            <a:r>
              <a:rPr lang="en-US" sz="1100" dirty="0">
                <a:ea typeface="+mn-lt"/>
                <a:cs typeface="+mn-lt"/>
              </a:rPr>
              <a:t> ja </a:t>
            </a:r>
            <a:r>
              <a:rPr lang="en-US" sz="1100" dirty="0" err="1">
                <a:ea typeface="+mn-lt"/>
                <a:cs typeface="+mn-lt"/>
              </a:rPr>
              <a:t>suorituksista</a:t>
            </a:r>
            <a:r>
              <a:rPr lang="en-US" sz="1100" dirty="0">
                <a:ea typeface="+mn-lt"/>
                <a:cs typeface="+mn-lt"/>
              </a:rPr>
              <a:t> </a:t>
            </a:r>
            <a:r>
              <a:rPr lang="en-US" sz="1100" dirty="0" err="1">
                <a:ea typeface="+mn-lt"/>
                <a:cs typeface="+mn-lt"/>
              </a:rPr>
              <a:t>ryhmän</a:t>
            </a:r>
            <a:r>
              <a:rPr lang="en-US" sz="1100" dirty="0">
                <a:ea typeface="+mn-lt"/>
                <a:cs typeface="+mn-lt"/>
              </a:rPr>
              <a:t> </a:t>
            </a:r>
            <a:r>
              <a:rPr lang="en-US" sz="1100" dirty="0" err="1">
                <a:ea typeface="+mn-lt"/>
                <a:cs typeface="+mn-lt"/>
              </a:rPr>
              <a:t>kanssa</a:t>
            </a:r>
            <a:r>
              <a:rPr lang="en-US" sz="1100" dirty="0">
                <a:ea typeface="+mn-lt"/>
                <a:cs typeface="+mn-lt"/>
              </a:rPr>
              <a:t>. </a:t>
            </a:r>
            <a:endParaRPr lang="fi-FI" sz="1100" dirty="0">
              <a:cs typeface="Calibri" panose="020F0502020204030204"/>
            </a:endParaRPr>
          </a:p>
          <a:p>
            <a:endParaRPr lang="en-US" sz="1100" dirty="0">
              <a:ea typeface="+mn-lt"/>
              <a:cs typeface="+mn-lt"/>
            </a:endParaRPr>
          </a:p>
          <a:p>
            <a:endParaRPr lang="en-US" sz="1100" dirty="0">
              <a:ea typeface="+mn-lt"/>
              <a:cs typeface="+mn-lt"/>
            </a:endParaRPr>
          </a:p>
          <a:p>
            <a:r>
              <a:rPr lang="en-US" sz="1100" dirty="0">
                <a:ea typeface="+mn-lt"/>
                <a:cs typeface="+mn-lt"/>
              </a:rPr>
              <a:t>Rasti on </a:t>
            </a:r>
            <a:r>
              <a:rPr lang="en-US" sz="1100" dirty="0" err="1">
                <a:ea typeface="+mn-lt"/>
                <a:cs typeface="+mn-lt"/>
              </a:rPr>
              <a:t>suunniteltu</a:t>
            </a:r>
            <a:r>
              <a:rPr lang="en-US" sz="1100" dirty="0">
                <a:ea typeface="+mn-lt"/>
                <a:cs typeface="+mn-lt"/>
              </a:rPr>
              <a:t> </a:t>
            </a:r>
            <a:r>
              <a:rPr lang="en-US" sz="1100" dirty="0" err="1">
                <a:ea typeface="+mn-lt"/>
                <a:cs typeface="+mn-lt"/>
              </a:rPr>
              <a:t>yhteistyössä</a:t>
            </a:r>
            <a:r>
              <a:rPr lang="en-US" sz="1100" dirty="0">
                <a:ea typeface="+mn-lt"/>
                <a:cs typeface="+mn-lt"/>
              </a:rPr>
              <a:t> Plan International </a:t>
            </a:r>
            <a:r>
              <a:rPr lang="en-US" sz="1100" dirty="0" err="1">
                <a:ea typeface="+mn-lt"/>
                <a:cs typeface="+mn-lt"/>
              </a:rPr>
              <a:t>Suomen</a:t>
            </a:r>
            <a:r>
              <a:rPr lang="en-US" sz="1100" dirty="0">
                <a:ea typeface="+mn-lt"/>
                <a:cs typeface="+mn-lt"/>
              </a:rPr>
              <a:t> </a:t>
            </a:r>
            <a:r>
              <a:rPr lang="en-US" sz="1100" dirty="0" err="1">
                <a:ea typeface="+mn-lt"/>
                <a:cs typeface="+mn-lt"/>
              </a:rPr>
              <a:t>kanssa</a:t>
            </a:r>
            <a:r>
              <a:rPr lang="en-US" sz="1100" dirty="0">
                <a:ea typeface="+mn-lt"/>
                <a:cs typeface="+mn-lt"/>
              </a:rPr>
              <a:t>.</a:t>
            </a:r>
            <a:endParaRPr lang="en-US" sz="1100" dirty="0">
              <a:ea typeface="+mn-lt"/>
              <a:cs typeface="+mn-lt"/>
            </a:endParaRPr>
          </a:p>
          <a:p>
            <a:pPr fontAlgn="base"/>
            <a:r>
              <a:rPr lang="fi-FI" sz="1100" dirty="0"/>
              <a:t>​</a:t>
            </a:r>
            <a:endParaRPr lang="fi-FI" sz="1100" dirty="0">
              <a:cs typeface="Calibri" panose="020F0502020204030204"/>
            </a:endParaRPr>
          </a:p>
          <a:p>
            <a:pPr fontAlgn="base"/>
            <a:r>
              <a:rPr lang="fi-FI" sz="1100" dirty="0"/>
              <a:t>​</a:t>
            </a:r>
            <a:endParaRPr lang="fi-FI" sz="1100" dirty="0">
              <a:cs typeface="Calibri" panose="020F0502020204030204"/>
            </a:endParaRPr>
          </a:p>
          <a:p>
            <a:pPr fontAlgn="base"/>
            <a:r>
              <a:rPr lang="fi-FI" sz="1100" dirty="0"/>
              <a:t> </a:t>
            </a:r>
            <a:r>
              <a:rPr lang="en-US" sz="1100" dirty="0"/>
              <a:t>​</a:t>
            </a:r>
            <a:endParaRPr lang="en-US" sz="1100" dirty="0">
              <a:cs typeface="Calibri" panose="020F0502020204030204"/>
            </a:endParaRPr>
          </a:p>
          <a:p>
            <a:pPr fontAlgn="base"/>
            <a:r>
              <a:rPr lang="fi-FI" sz="1100" dirty="0"/>
              <a:t> </a:t>
            </a:r>
            <a:r>
              <a:rPr lang="fi-FI" sz="1100" i="1" dirty="0"/>
              <a:t> </a:t>
            </a:r>
            <a:r>
              <a:rPr lang="fi-FI" sz="1100" dirty="0"/>
              <a:t>​</a:t>
            </a:r>
            <a:endParaRPr lang="fi-FI" sz="1100" dirty="0">
              <a:cs typeface="Calibri" panose="020F0502020204030204"/>
            </a:endParaRPr>
          </a:p>
          <a:p>
            <a:pPr fontAlgn="base"/>
            <a:r>
              <a:rPr lang="fi-FI" sz="1100" dirty="0"/>
              <a:t>​</a:t>
            </a:r>
            <a:endParaRPr lang="fi-FI" sz="1100" dirty="0">
              <a:cs typeface="Calibri" panose="020F0502020204030204"/>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20631" y="1323200"/>
            <a:ext cx="6120000" cy="495108"/>
          </a:xfrm>
        </p:spPr>
        <p:txBody>
          <a:bodyPr/>
          <a:lstStyle/>
          <a:p>
            <a:r>
              <a:rPr lang="fi-FI" dirty="0"/>
              <a:t>KESTÄVÄLLÄ POHJALLA? - PISTEYTYS</a:t>
            </a:r>
            <a:endParaRPr lang="fi-FI" dirty="0"/>
          </a:p>
        </p:txBody>
      </p:sp>
      <p:sp>
        <p:nvSpPr>
          <p:cNvPr id="3" name="Sisällön paikkamerkki 2"/>
          <p:cNvSpPr>
            <a:spLocks noGrp="1"/>
          </p:cNvSpPr>
          <p:nvPr>
            <p:ph idx="1"/>
          </p:nvPr>
        </p:nvSpPr>
        <p:spPr>
          <a:xfrm>
            <a:off x="720631" y="1883643"/>
            <a:ext cx="6120000" cy="7337921"/>
          </a:xfrm>
        </p:spPr>
        <p:txBody>
          <a:bodyPr vert="horz" lIns="0" tIns="0" rIns="0" bIns="0" rtlCol="0" anchor="t">
            <a:normAutofit/>
          </a:bodyPr>
          <a:lstStyle/>
          <a:p>
            <a:endParaRPr lang="fi-FI" dirty="0"/>
          </a:p>
          <a:p>
            <a:r>
              <a:rPr lang="fi-FI" dirty="0"/>
              <a:t>Arvioikaa innovaatiotanne kestävän kehityksen näkökulmasta ja pisteyttäkää innovaationne ohjeiden mukaisesti. Pohtikaa sen jälkeen, mitä voisitte tehdä, että tuotteenne saisi vielä korkeammat pisteet.</a:t>
            </a:r>
            <a:endParaRPr lang="fi-FI" dirty="0"/>
          </a:p>
          <a:p>
            <a:endParaRPr lang="fi-FI" dirty="0"/>
          </a:p>
          <a:p>
            <a:r>
              <a:rPr lang="fi-FI" dirty="0"/>
              <a:t>1.</a:t>
            </a:r>
            <a:endParaRPr lang="fi-FI" dirty="0"/>
          </a:p>
          <a:p>
            <a:pPr marL="228600" indent="-228600">
              <a:buAutoNum type="alphaLcParenR"/>
            </a:pPr>
            <a:r>
              <a:rPr lang="fi-FI" dirty="0"/>
              <a:t>Tuote on valmistettu kierrätysmateriaalista.  (5 p)</a:t>
            </a:r>
            <a:endParaRPr lang="fi-FI" dirty="0"/>
          </a:p>
          <a:p>
            <a:pPr marL="228600" indent="-228600">
              <a:buAutoNum type="alphaLcParenR"/>
            </a:pPr>
            <a:r>
              <a:rPr lang="fi-FI" dirty="0"/>
              <a:t>Tuote on valmistettu osin kierrätysmateriaalista, osin uusista materiaaleista. (3 p)</a:t>
            </a:r>
            <a:endParaRPr lang="fi-FI" dirty="0"/>
          </a:p>
          <a:p>
            <a:pPr marL="228600" indent="-228600">
              <a:buAutoNum type="alphaLcParenR"/>
            </a:pPr>
            <a:r>
              <a:rPr lang="fi-FI" dirty="0"/>
              <a:t>Tuote on valmistettu kokonaan uusista materiaaleista. (1 p)</a:t>
            </a:r>
            <a:endParaRPr lang="fi-FI" dirty="0">
              <a:cs typeface="Calibri" panose="020F0502020204030204"/>
            </a:endParaRPr>
          </a:p>
          <a:p>
            <a:endParaRPr lang="fi-FI" dirty="0"/>
          </a:p>
          <a:p>
            <a:r>
              <a:rPr lang="fi-FI" dirty="0"/>
              <a:t>2. </a:t>
            </a:r>
            <a:endParaRPr lang="fi-FI" dirty="0"/>
          </a:p>
          <a:p>
            <a:pPr marL="228600" indent="-228600">
              <a:buAutoNum type="alphaLcParenR"/>
            </a:pPr>
            <a:r>
              <a:rPr lang="fi-FI" dirty="0"/>
              <a:t>Tuote voidaan käyttää useita kertoja. (5p)</a:t>
            </a:r>
            <a:endParaRPr lang="fi-FI" dirty="0">
              <a:cs typeface="Calibri" panose="020F0502020204030204"/>
            </a:endParaRPr>
          </a:p>
          <a:p>
            <a:pPr marL="228600" indent="-228600">
              <a:buAutoNum type="alphaLcParenR"/>
            </a:pPr>
            <a:r>
              <a:rPr lang="fi-FI" dirty="0"/>
              <a:t>Tuote on kertakäyttöinen, mutta kierrätetään. (3)</a:t>
            </a:r>
            <a:endParaRPr lang="fi-FI" dirty="0">
              <a:cs typeface="Calibri" panose="020F0502020204030204"/>
            </a:endParaRPr>
          </a:p>
          <a:p>
            <a:pPr marL="228600" indent="-228600">
              <a:buAutoNum type="alphaLcParenR"/>
            </a:pPr>
            <a:r>
              <a:rPr lang="fi-FI" dirty="0"/>
              <a:t>Tuote on kertakäyttöinen ja päätyy todennäköisesti pian sekajätteeseen. (0p)</a:t>
            </a:r>
            <a:endParaRPr lang="fi-FI" dirty="0">
              <a:cs typeface="Calibri" panose="020F0502020204030204"/>
            </a:endParaRPr>
          </a:p>
          <a:p>
            <a:endParaRPr lang="fi-FI" dirty="0"/>
          </a:p>
          <a:p>
            <a:r>
              <a:rPr lang="fi-FI" dirty="0"/>
              <a:t>3. Kun tuote menee rikki...</a:t>
            </a:r>
            <a:endParaRPr lang="fi-FI" dirty="0"/>
          </a:p>
          <a:p>
            <a:pPr marL="228600" indent="-228600">
              <a:buAutoNum type="alphaLcParenR"/>
            </a:pPr>
            <a:r>
              <a:rPr lang="fi-FI" dirty="0"/>
              <a:t>sen voi kunnostaa ja varaosat ovat helposti saatavilla (5p)</a:t>
            </a:r>
            <a:endParaRPr lang="fi-FI" dirty="0"/>
          </a:p>
          <a:p>
            <a:pPr marL="228600" indent="-228600">
              <a:buAutoNum type="alphaLcParenR"/>
            </a:pPr>
            <a:r>
              <a:rPr lang="fi-FI" dirty="0"/>
              <a:t>sen materiaalit voi kierrättää käytön jälkeen (4p)</a:t>
            </a:r>
            <a:endParaRPr lang="fi-FI" dirty="0">
              <a:cs typeface="Calibri" panose="020F0502020204030204"/>
            </a:endParaRPr>
          </a:p>
          <a:p>
            <a:pPr marL="228600" indent="-228600">
              <a:buAutoNum type="alphaLcParenR"/>
            </a:pPr>
            <a:r>
              <a:rPr lang="fi-FI" dirty="0"/>
              <a:t>sen voi kunnostaa, mutta varaosia on hankala saada (3p)</a:t>
            </a:r>
            <a:endParaRPr lang="fi-FI" dirty="0"/>
          </a:p>
          <a:p>
            <a:pPr marL="228600" indent="-228600">
              <a:buAutoNum type="alphaLcParenR"/>
            </a:pPr>
            <a:r>
              <a:rPr lang="fi-FI" dirty="0"/>
              <a:t>tuotteesta syntyy käytön jälkeen jätettä, jonka voi kierrättää (2p)</a:t>
            </a:r>
            <a:endParaRPr lang="fi-FI" dirty="0">
              <a:cs typeface="Calibri" panose="020F0502020204030204"/>
            </a:endParaRPr>
          </a:p>
          <a:p>
            <a:pPr marL="228600" indent="-228600">
              <a:buAutoNum type="alphaLcParenR"/>
            </a:pPr>
            <a:r>
              <a:rPr lang="fi-FI" dirty="0"/>
              <a:t>tuotteesta syntyy käytön jälkeen jätettä, jota ei voi kierrättää. (0p)</a:t>
            </a:r>
            <a:endParaRPr lang="fi-FI" dirty="0">
              <a:cs typeface="Calibri" panose="020F0502020204030204"/>
            </a:endParaRPr>
          </a:p>
          <a:p>
            <a:endParaRPr lang="fi-FI" dirty="0"/>
          </a:p>
          <a:p>
            <a:r>
              <a:rPr lang="fi-FI" dirty="0"/>
              <a:t>4.</a:t>
            </a:r>
            <a:endParaRPr lang="fi-FI" dirty="0"/>
          </a:p>
          <a:p>
            <a:pPr marL="228600" indent="-228600">
              <a:buAutoNum type="alphaLcParenR"/>
            </a:pPr>
            <a:r>
              <a:rPr lang="fi-FI" dirty="0"/>
              <a:t>Tuotteeseen tarvittavat materiaalit tuotetaan Suomessa. (5p)</a:t>
            </a:r>
            <a:endParaRPr lang="fi-FI" dirty="0"/>
          </a:p>
          <a:p>
            <a:pPr marL="228600" indent="-228600">
              <a:buAutoNum type="alphaLcParenR"/>
            </a:pPr>
            <a:r>
              <a:rPr lang="fi-FI" dirty="0"/>
              <a:t>Tuotteeseen tarvittavat materiaalit tuotetaan pääasiallisesti Suomessa. (4p)</a:t>
            </a:r>
            <a:endParaRPr lang="fi-FI" dirty="0"/>
          </a:p>
          <a:p>
            <a:pPr marL="228600" indent="-228600">
              <a:buAutoNum type="alphaLcParenR"/>
            </a:pPr>
            <a:r>
              <a:rPr lang="fi-FI" dirty="0"/>
              <a:t>Tuotteeseen tarvittavat materiaalit tuotetaan Suomen lähialueilla, esim. Euroopassa. (2p)</a:t>
            </a:r>
            <a:endParaRPr lang="fi-FI" dirty="0">
              <a:cs typeface="Calibri" panose="020F0502020204030204"/>
            </a:endParaRPr>
          </a:p>
          <a:p>
            <a:pPr marL="228600" indent="-228600">
              <a:buAutoNum type="alphaLcParenR"/>
            </a:pPr>
            <a:r>
              <a:rPr lang="fi-FI" dirty="0"/>
              <a:t>Tuotteeseen tarvittavat materiaalit tuotetaan ulkomailla useassa eri maassa. (1p)</a:t>
            </a:r>
            <a:endParaRPr lang="fi-FI" dirty="0">
              <a:cs typeface="Calibri" panose="020F0502020204030204"/>
            </a:endParaRPr>
          </a:p>
          <a:p>
            <a:endParaRPr lang="fi-FI" dirty="0"/>
          </a:p>
          <a:p>
            <a:r>
              <a:rPr lang="fi-FI" dirty="0"/>
              <a:t>5.</a:t>
            </a:r>
            <a:endParaRPr lang="fi-FI" dirty="0"/>
          </a:p>
          <a:p>
            <a:pPr marL="228600" indent="-228600">
              <a:buAutoNum type="alphaLcParenR"/>
            </a:pPr>
            <a:r>
              <a:rPr lang="fi-FI" dirty="0"/>
              <a:t>Tuotteen ja sen eri materiaalien ja osien valmistuksessa noudatetaan ihmisoikeuksia ja lasten oikeuksia (esim. lapsityövoiman hyväksikäyttöä ei tapahdu). (5p)</a:t>
            </a:r>
            <a:endParaRPr lang="fi-FI" dirty="0"/>
          </a:p>
          <a:p>
            <a:pPr marL="228600" indent="-228600">
              <a:buAutoNum type="alphaLcParenR"/>
            </a:pPr>
            <a:r>
              <a:rPr lang="fi-FI" dirty="0"/>
              <a:t>Emme voi olla täysin varmoja, noudatetaanko kaikkien tuotteen ja sen eri materiaalien ja osien valmistuksessa ihmisoikeuksia. (1p)</a:t>
            </a:r>
            <a:endParaRPr lang="fi-FI" dirty="0"/>
          </a:p>
          <a:p>
            <a:pPr marL="228600" indent="-228600">
              <a:buAutoNum type="alphaLcParenR"/>
            </a:pPr>
            <a:r>
              <a:rPr lang="fi-FI" dirty="0"/>
              <a:t>Tuotteen ja sen eri materiaalien ja osien valmistuksessa ei noudateta ihmisoikeuksia. (0p)</a:t>
            </a:r>
            <a:endParaRPr lang="fi-FI" dirty="0"/>
          </a:p>
          <a:p>
            <a:endParaRPr lang="fi-FI" dirty="0"/>
          </a:p>
          <a:p>
            <a:endParaRPr lang="fi-FI" dirty="0"/>
          </a:p>
          <a:p>
            <a:endParaRPr lang="fi-FI" dirty="0"/>
          </a:p>
          <a:p>
            <a:endParaRPr lang="en-US" dirty="0">
              <a:cs typeface="Calibri" panose="020F0502020204030204"/>
            </a:endParaRPr>
          </a:p>
          <a:p>
            <a:endParaRPr lang="en-US" dirty="0">
              <a:ea typeface="+mn-lt"/>
              <a:cs typeface="+mn-lt"/>
            </a:endParaRPr>
          </a:p>
          <a:p>
            <a:r>
              <a:rPr lang="en-US" dirty="0">
                <a:ea typeface="+mn-lt"/>
                <a:cs typeface="+mn-lt"/>
              </a:rPr>
              <a:t>Rasti on </a:t>
            </a:r>
            <a:r>
              <a:rPr lang="en-US" dirty="0" err="1">
                <a:ea typeface="+mn-lt"/>
                <a:cs typeface="+mn-lt"/>
              </a:rPr>
              <a:t>suunniteltu</a:t>
            </a:r>
            <a:r>
              <a:rPr lang="en-US" dirty="0">
                <a:ea typeface="+mn-lt"/>
                <a:cs typeface="+mn-lt"/>
              </a:rPr>
              <a:t> </a:t>
            </a:r>
            <a:r>
              <a:rPr lang="en-US" dirty="0" err="1">
                <a:ea typeface="+mn-lt"/>
                <a:cs typeface="+mn-lt"/>
              </a:rPr>
              <a:t>yhteistyössä</a:t>
            </a:r>
            <a:r>
              <a:rPr lang="en-US" dirty="0">
                <a:ea typeface="+mn-lt"/>
                <a:cs typeface="+mn-lt"/>
              </a:rPr>
              <a:t> Plan International </a:t>
            </a:r>
            <a:r>
              <a:rPr lang="en-US" dirty="0" err="1">
                <a:ea typeface="+mn-lt"/>
                <a:cs typeface="+mn-lt"/>
              </a:rPr>
              <a:t>Suomen</a:t>
            </a:r>
            <a:r>
              <a:rPr lang="en-US" dirty="0">
                <a:ea typeface="+mn-lt"/>
                <a:cs typeface="+mn-lt"/>
              </a:rPr>
              <a:t> </a:t>
            </a:r>
            <a:r>
              <a:rPr lang="en-US" dirty="0" err="1">
                <a:ea typeface="+mn-lt"/>
                <a:cs typeface="+mn-lt"/>
              </a:rPr>
              <a:t>kanssa</a:t>
            </a:r>
            <a:r>
              <a:rPr lang="en-US" dirty="0">
                <a:ea typeface="+mn-lt"/>
                <a:cs typeface="+mn-lt"/>
              </a:rPr>
              <a:t>.</a:t>
            </a:r>
            <a:endParaRPr lang="en-US" dirty="0"/>
          </a:p>
          <a:p>
            <a:endParaRPr lang="fi-FI" dirty="0"/>
          </a:p>
          <a:p>
            <a:endParaRPr lang="fi-FI" dirty="0"/>
          </a:p>
          <a:p>
            <a:endParaRPr lang="fi-FI"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20631" y="1431430"/>
            <a:ext cx="6120000" cy="501328"/>
          </a:xfrm>
        </p:spPr>
        <p:txBody>
          <a:bodyPr/>
          <a:lstStyle/>
          <a:p>
            <a:pPr>
              <a:lnSpc>
                <a:spcPct val="107000"/>
              </a:lnSpc>
              <a:spcAft>
                <a:spcPts val="800"/>
              </a:spcAft>
            </a:pPr>
            <a:endParaRPr lang="fi-FI"/>
          </a:p>
        </p:txBody>
      </p:sp>
      <p:sp>
        <p:nvSpPr>
          <p:cNvPr id="3" name="Sisällön paikkamerkki 2"/>
          <p:cNvSpPr>
            <a:spLocks noGrp="1"/>
          </p:cNvSpPr>
          <p:nvPr>
            <p:ph idx="1"/>
          </p:nvPr>
        </p:nvSpPr>
        <p:spPr>
          <a:xfrm>
            <a:off x="720631" y="2041227"/>
            <a:ext cx="6120000" cy="7337921"/>
          </a:xfrm>
        </p:spPr>
        <p:txBody>
          <a:bodyPr>
            <a:normAutofit/>
          </a:bodyPr>
          <a:lstStyle/>
          <a:p>
            <a:pPr marL="457200">
              <a:lnSpc>
                <a:spcPct val="90000"/>
              </a:lnSpc>
            </a:pPr>
            <a:r>
              <a:rPr lang="fi-FI" sz="1800" kern="150">
                <a:solidFill>
                  <a:srgbClr val="262626"/>
                </a:solidFill>
                <a:effectLst/>
                <a:latin typeface="Calibri" panose="020F0502020204030204" pitchFamily="34" charset="0"/>
                <a:ea typeface="Times New Roman" panose="02020603050405020304" pitchFamily="18" charset="0"/>
              </a:rPr>
              <a:t>			</a:t>
            </a:r>
            <a:endParaRPr lang="fi-FI" sz="1800">
              <a:latin typeface="Times New Roman" panose="02020603050405020304" pitchFamily="18" charset="0"/>
              <a:ea typeface="Times New Roman" panose="02020603050405020304" pitchFamily="18" charset="0"/>
            </a:endParaRPr>
          </a:p>
          <a:p>
            <a:pPr marL="457200">
              <a:lnSpc>
                <a:spcPct val="90000"/>
              </a:lnSpc>
            </a:pPr>
            <a:endParaRPr lang="fi-FI" sz="1800" kern="150">
              <a:solidFill>
                <a:srgbClr val="262626"/>
              </a:solidFill>
              <a:effectLst/>
              <a:latin typeface="Times New Roman" panose="02020603050405020304" pitchFamily="18" charset="0"/>
              <a:ea typeface="Times New Roman" panose="02020603050405020304" pitchFamily="18" charset="0"/>
            </a:endParaRPr>
          </a:p>
          <a:p>
            <a:pPr marL="457200">
              <a:lnSpc>
                <a:spcPct val="90000"/>
              </a:lnSpc>
            </a:pPr>
            <a:r>
              <a:rPr lang="fi-FI" sz="1400" kern="150">
                <a:solidFill>
                  <a:srgbClr val="262626"/>
                </a:solidFill>
                <a:effectLst/>
                <a:ea typeface="Times New Roman" panose="02020603050405020304" pitchFamily="18" charset="0"/>
              </a:rPr>
              <a:t> </a:t>
            </a:r>
            <a:endParaRPr lang="fi-FI"/>
          </a:p>
        </p:txBody>
      </p:sp>
      <p:sp>
        <p:nvSpPr>
          <p:cNvPr id="4" name="Tekstiruutu 3"/>
          <p:cNvSpPr txBox="1"/>
          <p:nvPr/>
        </p:nvSpPr>
        <p:spPr>
          <a:xfrm>
            <a:off x="2409031" y="5118100"/>
            <a:ext cx="2743200" cy="892552"/>
          </a:xfrm>
          <a:prstGeom prst="rect">
            <a:avLst/>
          </a:prstGeom>
          <a:noFill/>
        </p:spPr>
        <p:txBody>
          <a:bodyPr rot="0" spcFirstLastPara="0" vertOverflow="overflow" horzOverflow="overflow" vert="horz" wrap="square" lIns="91440" tIns="45720" rIns="91440" bIns="45720" numCol="1" spcCol="0" rtlCol="0" fromWordArt="0" anchor="t" anchorCtr="0" forceAA="0" compatLnSpc="1">
            <a:spAutoFit/>
          </a:bodyPr>
          <a:lstStyle/>
          <a:p>
            <a:pPr algn="l"/>
            <a:r>
              <a:rPr lang="fi-FI"/>
              <a:t>Lisää teksti napsauttamalla</a:t>
            </a:r>
            <a:endParaRPr lang="fi-FI"/>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20631" y="1092975"/>
            <a:ext cx="6012328" cy="1049106"/>
          </a:xfrm>
        </p:spPr>
        <p:txBody>
          <a:bodyPr/>
          <a:lstStyle/>
          <a:p>
            <a:r>
              <a:rPr lang="fi-FI" sz="1800" b="1" kern="150" dirty="0">
                <a:effectLst/>
                <a:latin typeface="Montserrat"/>
                <a:ea typeface="Calibri" panose="020F0502020204030204" pitchFamily="34" charset="0"/>
                <a:cs typeface="Calibri" panose="020F0502020204030204" pitchFamily="34" charset="0"/>
              </a:rPr>
              <a:t>VAIHTOEHTOINEN TIIMIEN MUODOSTAMINEN: SWOT</a:t>
            </a:r>
            <a:r>
              <a:rPr lang="fi-FI" sz="1800" kern="150" dirty="0">
                <a:effectLst/>
                <a:latin typeface="Montserrat"/>
                <a:ea typeface="Calibri" panose="020F0502020204030204" pitchFamily="34" charset="0"/>
                <a:cs typeface="Calibri" panose="020F0502020204030204" pitchFamily="34" charset="0"/>
              </a:rPr>
              <a:t>		</a:t>
            </a:r>
            <a:br>
              <a:rPr lang="fi-FI" sz="1800" dirty="0">
                <a:effectLst/>
                <a:latin typeface="Calibri" panose="020F0502020204030204" pitchFamily="34" charset="0"/>
                <a:ea typeface="Calibri" panose="020F0502020204030204" pitchFamily="34" charset="0"/>
                <a:cs typeface="Times New Roman" panose="02020603050405020304" pitchFamily="18" charset="0"/>
              </a:rPr>
            </a:br>
            <a:endParaRPr lang="fi-FI" dirty="0"/>
          </a:p>
        </p:txBody>
      </p:sp>
      <p:sp>
        <p:nvSpPr>
          <p:cNvPr id="3" name="Sisällön paikkamerkki 2"/>
          <p:cNvSpPr>
            <a:spLocks noGrp="1"/>
          </p:cNvSpPr>
          <p:nvPr>
            <p:ph idx="1"/>
          </p:nvPr>
        </p:nvSpPr>
        <p:spPr>
          <a:xfrm>
            <a:off x="720631" y="2250356"/>
            <a:ext cx="6120000" cy="7128792"/>
          </a:xfrm>
        </p:spPr>
        <p:txBody>
          <a:bodyPr>
            <a:normAutofit lnSpcReduction="10000"/>
          </a:bodyPr>
          <a:lstStyle/>
          <a:p>
            <a:pPr marL="4140200" indent="-4140200">
              <a:lnSpc>
                <a:spcPct val="107000"/>
              </a:lnSpc>
              <a:spcAft>
                <a:spcPts val="800"/>
              </a:spcAft>
            </a:pPr>
            <a:r>
              <a:rPr lang="fi-FI" b="1" dirty="0">
                <a:effectLst/>
                <a:ea typeface="Times New Roman" panose="02020603050405020304" pitchFamily="18" charset="0"/>
                <a:cs typeface="Poppins"/>
              </a:rPr>
              <a:t>Aika 		</a:t>
            </a:r>
            <a:r>
              <a:rPr lang="fi-FI" kern="150" dirty="0">
                <a:solidFill>
                  <a:srgbClr val="262626"/>
                </a:solidFill>
                <a:effectLst/>
                <a:ea typeface="Calibri" panose="020F0502020204030204" pitchFamily="34" charset="0"/>
                <a:cs typeface="Calibri" panose="020F0502020204030204" pitchFamily="34" charset="0"/>
              </a:rPr>
              <a:t>Aika 10 minuuttia</a:t>
            </a:r>
            <a:endParaRPr lang="fi-FI" dirty="0">
              <a:effectLst/>
              <a:ea typeface="Calibri" panose="020F0502020204030204" pitchFamily="34" charset="0"/>
              <a:cs typeface="Times New Roman" panose="02020603050405020304" pitchFamily="18" charset="0"/>
            </a:endParaRPr>
          </a:p>
          <a:p>
            <a:pPr marL="4140200" indent="-4140200">
              <a:lnSpc>
                <a:spcPct val="107000"/>
              </a:lnSpc>
              <a:spcAft>
                <a:spcPts val="800"/>
              </a:spcAft>
            </a:pPr>
            <a:r>
              <a:rPr lang="fi-FI" kern="150" dirty="0">
                <a:solidFill>
                  <a:srgbClr val="262626"/>
                </a:solidFill>
                <a:effectLst/>
                <a:ea typeface="Calibri" panose="020F0502020204030204" pitchFamily="34" charset="0"/>
                <a:cs typeface="Times New Roman" panose="02020603050405020304" pitchFamily="18" charset="0"/>
              </a:rPr>
              <a:t>Innovaatioleiriläiset ovat tehneet etukäteen oman ryhmänohjaajan/luokanvalvojan johdolla</a:t>
            </a:r>
            <a:endParaRPr lang="fi-FI" kern="150" dirty="0">
              <a:solidFill>
                <a:srgbClr val="262626"/>
              </a:solidFill>
              <a:effectLst/>
              <a:ea typeface="Calibri" panose="020F0502020204030204" pitchFamily="34" charset="0"/>
              <a:cs typeface="Times New Roman" panose="02020603050405020304" pitchFamily="18" charset="0"/>
            </a:endParaRPr>
          </a:p>
          <a:p>
            <a:pPr marL="4140200" indent="-4140200">
              <a:lnSpc>
                <a:spcPct val="107000"/>
              </a:lnSpc>
              <a:spcAft>
                <a:spcPts val="800"/>
              </a:spcAft>
            </a:pPr>
            <a:r>
              <a:rPr lang="fi-FI" kern="150" dirty="0">
                <a:solidFill>
                  <a:srgbClr val="262626"/>
                </a:solidFill>
                <a:effectLst/>
                <a:ea typeface="Calibri" panose="020F0502020204030204" pitchFamily="34" charset="0"/>
                <a:cs typeface="Times New Roman" panose="02020603050405020304" pitchFamily="18" charset="0"/>
              </a:rPr>
              <a:t>henkilökohtaisen SWOT-analyysin. SWOTIN tulosten perusteella on muodostettu 4-5 henkilön</a:t>
            </a:r>
            <a:endParaRPr lang="fi-FI" kern="150" dirty="0">
              <a:solidFill>
                <a:srgbClr val="262626"/>
              </a:solidFill>
              <a:effectLst/>
              <a:ea typeface="Calibri" panose="020F0502020204030204" pitchFamily="34" charset="0"/>
              <a:cs typeface="Times New Roman" panose="02020603050405020304" pitchFamily="18" charset="0"/>
            </a:endParaRPr>
          </a:p>
          <a:p>
            <a:pPr marL="4140200" indent="-4140200">
              <a:lnSpc>
                <a:spcPct val="107000"/>
              </a:lnSpc>
              <a:spcAft>
                <a:spcPts val="800"/>
              </a:spcAft>
            </a:pPr>
            <a:r>
              <a:rPr lang="fi-FI" kern="150" dirty="0">
                <a:solidFill>
                  <a:srgbClr val="262626"/>
                </a:solidFill>
                <a:effectLst/>
                <a:ea typeface="Calibri" panose="020F0502020204030204" pitchFamily="34" charset="0"/>
                <a:cs typeface="Times New Roman" panose="02020603050405020304" pitchFamily="18" charset="0"/>
              </a:rPr>
              <a:t> tiimit. Leiriläiset tulevat tiimeinä leirille. </a:t>
            </a:r>
            <a:endParaRPr lang="fi-FI" kern="150" dirty="0">
              <a:solidFill>
                <a:srgbClr val="262626"/>
              </a:solidFill>
              <a:ea typeface="Calibri" panose="020F0502020204030204" pitchFamily="34" charset="0"/>
              <a:cs typeface="Times New Roman" panose="02020603050405020304" pitchFamily="18" charset="0"/>
            </a:endParaRPr>
          </a:p>
          <a:p>
            <a:pPr marL="4140200" indent="-4140200">
              <a:lnSpc>
                <a:spcPct val="107000"/>
              </a:lnSpc>
              <a:spcAft>
                <a:spcPts val="800"/>
              </a:spcAft>
            </a:pPr>
            <a:r>
              <a:rPr lang="fi-FI" b="1" dirty="0">
                <a:effectLst/>
                <a:ea typeface="Times New Roman" panose="02020603050405020304" pitchFamily="18" charset="0"/>
                <a:cs typeface="Poppins"/>
              </a:rPr>
              <a:t>Tavoitteet</a:t>
            </a:r>
            <a:endParaRPr lang="fi-FI" b="1" dirty="0">
              <a:effectLst/>
              <a:ea typeface="Times New Roman" panose="02020603050405020304" pitchFamily="18" charset="0"/>
              <a:cs typeface="Poppins"/>
            </a:endParaRPr>
          </a:p>
          <a:p>
            <a:pPr>
              <a:lnSpc>
                <a:spcPct val="107000"/>
              </a:lnSpc>
              <a:spcAft>
                <a:spcPts val="800"/>
              </a:spcAft>
            </a:pPr>
            <a:r>
              <a:rPr lang="fi-FI" dirty="0">
                <a:effectLst/>
                <a:ea typeface="Calibri" panose="020F0502020204030204" pitchFamily="34" charset="0"/>
                <a:cs typeface="Calibri" panose="020F0502020204030204" pitchFamily="34" charset="0"/>
              </a:rPr>
              <a:t>Tiimiläiset tutustuvat omiin ja toistensa vahvuuksiin, ominaisuuksiin ja unelmiin. NY-Innovaatioleirillä on tärkeää, että jokainen pääsee käyttämään vahvuuksiaan ja oppii uusia asioita myös itsestään. </a:t>
            </a:r>
            <a:endParaRPr lang="fi-FI" dirty="0">
              <a:effectLst/>
              <a:ea typeface="Calibri" panose="020F0502020204030204" pitchFamily="34" charset="0"/>
              <a:cs typeface="Times New Roman" panose="02020603050405020304" pitchFamily="18" charset="0"/>
            </a:endParaRPr>
          </a:p>
          <a:p>
            <a:pPr>
              <a:lnSpc>
                <a:spcPct val="105000"/>
              </a:lnSpc>
              <a:spcAft>
                <a:spcPts val="800"/>
              </a:spcAft>
            </a:pPr>
            <a:r>
              <a:rPr lang="fi-FI" b="1" dirty="0">
                <a:effectLst/>
                <a:ea typeface="Calibri" panose="020F0502020204030204" pitchFamily="34" charset="0"/>
                <a:cs typeface="Times New Roman" panose="02020603050405020304" pitchFamily="18" charset="0"/>
              </a:rPr>
              <a:t>Tehtäväanto etukäteen: </a:t>
            </a:r>
            <a:endParaRPr lang="fi-FI" dirty="0">
              <a:effectLst/>
              <a:ea typeface="Calibri" panose="020F0502020204030204" pitchFamily="34" charset="0"/>
              <a:cs typeface="Times New Roman" panose="02020603050405020304" pitchFamily="18" charset="0"/>
            </a:endParaRPr>
          </a:p>
          <a:p>
            <a:pPr>
              <a:lnSpc>
                <a:spcPct val="105000"/>
              </a:lnSpc>
              <a:spcAft>
                <a:spcPts val="800"/>
              </a:spcAft>
            </a:pPr>
            <a:r>
              <a:rPr lang="fi-FI" i="1" dirty="0">
                <a:effectLst/>
                <a:ea typeface="Calibri" panose="020F0502020204030204" pitchFamily="34" charset="0"/>
                <a:cs typeface="Times New Roman" panose="02020603050405020304" pitchFamily="18" charset="0"/>
              </a:rPr>
              <a:t>Tämä on SWOT-analyysi sinusta itsestäsi; pohdi omia vahvuuksiasi, heikkouksiasi, mahdollisuuksiasi ja niitä uhkia, joita näet.</a:t>
            </a:r>
            <a:endParaRPr lang="fi-FI" dirty="0">
              <a:effectLst/>
              <a:ea typeface="Calibri" panose="020F0502020204030204" pitchFamily="34" charset="0"/>
              <a:cs typeface="Times New Roman" panose="02020603050405020304" pitchFamily="18" charset="0"/>
            </a:endParaRPr>
          </a:p>
          <a:p>
            <a:pPr fontAlgn="base">
              <a:lnSpc>
                <a:spcPct val="106000"/>
              </a:lnSpc>
              <a:spcAft>
                <a:spcPts val="800"/>
              </a:spcAft>
            </a:pPr>
            <a:r>
              <a:rPr lang="fi-FI" i="1" dirty="0">
                <a:effectLst/>
                <a:ea typeface="Calibri" panose="020F0502020204030204" pitchFamily="34" charset="0"/>
                <a:cs typeface="Times New Roman" panose="02020603050405020304" pitchFamily="18" charset="0"/>
              </a:rPr>
              <a:t>SWOT-analyysi = STRENGTHS, WEAKNESSES, OPPORTUNITIES AND THREATS = VAHVUUDET, HEIKKOUDET, MAHDOLLISUUDET JA UHKAT. SWOT-analyysia voidaan käyttää moneen tarkoitukseen. Tässä sitä käytetään tiimiläisten analysoimiseen ja sama menetelmä sopii analyysiksi sekä koko yrityksen toiminnan arvioinnissa että yksittäisen tuotteen tai idean kartoituksessa.</a:t>
            </a:r>
            <a:endParaRPr lang="fi-FI" dirty="0">
              <a:effectLst/>
              <a:ea typeface="Calibri" panose="020F0502020204030204" pitchFamily="34" charset="0"/>
              <a:cs typeface="Times New Roman" panose="02020603050405020304" pitchFamily="18" charset="0"/>
            </a:endParaRPr>
          </a:p>
          <a:p>
            <a:pPr fontAlgn="base">
              <a:lnSpc>
                <a:spcPct val="106000"/>
              </a:lnSpc>
              <a:spcAft>
                <a:spcPts val="800"/>
              </a:spcAft>
            </a:pPr>
            <a:r>
              <a:rPr lang="fi-FI" i="1" dirty="0">
                <a:effectLst/>
                <a:ea typeface="Calibri" panose="020F0502020204030204" pitchFamily="34" charset="0"/>
                <a:cs typeface="Times New Roman" panose="02020603050405020304" pitchFamily="18" charset="0"/>
              </a:rPr>
              <a:t>S: Millaisia vahvuuksia minulla on? (esim. olen ahkera, luotettava jne.) </a:t>
            </a:r>
            <a:endParaRPr lang="fi-FI" dirty="0">
              <a:effectLst/>
              <a:ea typeface="Calibri" panose="020F0502020204030204" pitchFamily="34" charset="0"/>
              <a:cs typeface="Times New Roman" panose="02020603050405020304" pitchFamily="18" charset="0"/>
            </a:endParaRPr>
          </a:p>
          <a:p>
            <a:pPr fontAlgn="base">
              <a:lnSpc>
                <a:spcPct val="106000"/>
              </a:lnSpc>
              <a:spcAft>
                <a:spcPts val="800"/>
              </a:spcAft>
            </a:pPr>
            <a:r>
              <a:rPr lang="fi-FI" i="1" dirty="0">
                <a:effectLst/>
                <a:ea typeface="Calibri" panose="020F0502020204030204" pitchFamily="34" charset="0"/>
                <a:cs typeface="Times New Roman" panose="02020603050405020304" pitchFamily="18" charset="0"/>
              </a:rPr>
              <a:t>W: Millaisia heikkouksia minulla on? (esim. pitkästyn helposti, lyhyt pinna jne.) </a:t>
            </a:r>
            <a:endParaRPr lang="fi-FI" dirty="0">
              <a:effectLst/>
              <a:ea typeface="Calibri" panose="020F0502020204030204" pitchFamily="34" charset="0"/>
              <a:cs typeface="Times New Roman" panose="02020603050405020304" pitchFamily="18" charset="0"/>
            </a:endParaRPr>
          </a:p>
          <a:p>
            <a:pPr fontAlgn="base">
              <a:lnSpc>
                <a:spcPct val="106000"/>
              </a:lnSpc>
              <a:spcAft>
                <a:spcPts val="800"/>
              </a:spcAft>
            </a:pPr>
            <a:r>
              <a:rPr lang="fi-FI" i="1" dirty="0">
                <a:effectLst/>
                <a:ea typeface="Calibri" panose="020F0502020204030204" pitchFamily="34" charset="0"/>
                <a:cs typeface="Times New Roman" panose="02020603050405020304" pitchFamily="18" charset="0"/>
              </a:rPr>
              <a:t>O: Millaisia mahdollisuuksia minussa on? (esim. olen innokas oppimaan uutta, haluan tehdä jne.) </a:t>
            </a:r>
            <a:endParaRPr lang="fi-FI" dirty="0">
              <a:effectLst/>
              <a:ea typeface="Calibri" panose="020F0502020204030204" pitchFamily="34" charset="0"/>
              <a:cs typeface="Times New Roman" panose="02020603050405020304" pitchFamily="18" charset="0"/>
            </a:endParaRPr>
          </a:p>
          <a:p>
            <a:pPr fontAlgn="base">
              <a:lnSpc>
                <a:spcPct val="106000"/>
              </a:lnSpc>
              <a:spcAft>
                <a:spcPts val="800"/>
              </a:spcAft>
            </a:pPr>
            <a:r>
              <a:rPr lang="fi-FI" i="1" dirty="0">
                <a:effectLst/>
                <a:ea typeface="Calibri" panose="020F0502020204030204" pitchFamily="34" charset="0"/>
                <a:cs typeface="Times New Roman" panose="02020603050405020304" pitchFamily="18" charset="0"/>
              </a:rPr>
              <a:t>T: Millaisia uhkia näen? (esim. jaksanko työskennellä samassa tiimissä, seisonko varmasti yhteisen ideamme takana jne.) </a:t>
            </a:r>
            <a:endParaRPr lang="fi-FI" dirty="0">
              <a:effectLst/>
              <a:ea typeface="Calibri" panose="020F0502020204030204" pitchFamily="34" charset="0"/>
              <a:cs typeface="Times New Roman" panose="02020603050405020304" pitchFamily="18" charset="0"/>
            </a:endParaRPr>
          </a:p>
          <a:p>
            <a:pPr fontAlgn="base">
              <a:lnSpc>
                <a:spcPct val="106000"/>
              </a:lnSpc>
              <a:spcAft>
                <a:spcPts val="800"/>
              </a:spcAft>
            </a:pPr>
            <a:r>
              <a:rPr lang="fi-FI" b="1" kern="150" dirty="0">
                <a:solidFill>
                  <a:srgbClr val="262626"/>
                </a:solidFill>
                <a:effectLst/>
                <a:ea typeface="Calibri" panose="020F0502020204030204" pitchFamily="34" charset="0"/>
                <a:cs typeface="Calibri" panose="020F0502020204030204" pitchFamily="34" charset="0"/>
              </a:rPr>
              <a:t>Toteutus Innovaatioleirin alkaessa: </a:t>
            </a:r>
            <a:endParaRPr lang="fi-FI" dirty="0">
              <a:effectLst/>
              <a:ea typeface="Calibri" panose="020F0502020204030204" pitchFamily="34" charset="0"/>
              <a:cs typeface="Times New Roman" panose="02020603050405020304" pitchFamily="18" charset="0"/>
            </a:endParaRPr>
          </a:p>
          <a:p>
            <a:pPr>
              <a:lnSpc>
                <a:spcPct val="90000"/>
              </a:lnSpc>
              <a:spcAft>
                <a:spcPts val="800"/>
              </a:spcAft>
            </a:pPr>
            <a:r>
              <a:rPr lang="fi-FI" kern="150" dirty="0">
                <a:solidFill>
                  <a:srgbClr val="262626"/>
                </a:solidFill>
                <a:effectLst/>
                <a:ea typeface="Calibri" panose="020F0502020204030204" pitchFamily="34" charset="0"/>
                <a:cs typeface="Times New Roman" panose="02020603050405020304" pitchFamily="18" charset="0"/>
              </a:rPr>
              <a:t>Aloituskeskustelu tiimeissä:</a:t>
            </a:r>
            <a:endParaRPr lang="fi-FI" dirty="0">
              <a:effectLst/>
              <a:ea typeface="Calibri" panose="020F0502020204030204" pitchFamily="34" charset="0"/>
              <a:cs typeface="Times New Roman" panose="02020603050405020304" pitchFamily="18" charset="0"/>
            </a:endParaRPr>
          </a:p>
          <a:p>
            <a:pPr>
              <a:lnSpc>
                <a:spcPct val="90000"/>
              </a:lnSpc>
              <a:spcAft>
                <a:spcPts val="800"/>
              </a:spcAft>
            </a:pPr>
            <a:r>
              <a:rPr lang="fi-FI" kern="150" dirty="0">
                <a:solidFill>
                  <a:srgbClr val="262626"/>
                </a:solidFill>
                <a:effectLst/>
                <a:ea typeface="Calibri" panose="020F0502020204030204" pitchFamily="34" charset="0"/>
                <a:cs typeface="Times New Roman" panose="02020603050405020304" pitchFamily="18" charset="0"/>
              </a:rPr>
              <a:t>Onko meidän tiimimme täydellinen?</a:t>
            </a:r>
            <a:endParaRPr lang="fi-FI" dirty="0">
              <a:effectLst/>
              <a:ea typeface="Calibri" panose="020F0502020204030204" pitchFamily="34" charset="0"/>
              <a:cs typeface="Times New Roman" panose="02020603050405020304" pitchFamily="18" charset="0"/>
            </a:endParaRPr>
          </a:p>
          <a:p>
            <a:pPr>
              <a:lnSpc>
                <a:spcPct val="90000"/>
              </a:lnSpc>
              <a:spcAft>
                <a:spcPts val="800"/>
              </a:spcAft>
            </a:pPr>
            <a:r>
              <a:rPr lang="fi-FI" kern="150" dirty="0">
                <a:solidFill>
                  <a:srgbClr val="262626"/>
                </a:solidFill>
                <a:effectLst/>
                <a:ea typeface="Calibri" panose="020F0502020204030204" pitchFamily="34" charset="0"/>
                <a:cs typeface="Calibri" panose="020F0502020204030204" pitchFamily="34" charset="0"/>
              </a:rPr>
              <a:t>Kuinka saadaan kaikkien osaaminen käyttöön?</a:t>
            </a:r>
            <a:endParaRPr lang="fi-FI" dirty="0">
              <a:effectLst/>
              <a:ea typeface="Calibri" panose="020F0502020204030204" pitchFamily="34" charset="0"/>
              <a:cs typeface="Times New Roman" panose="02020603050405020304" pitchFamily="18" charset="0"/>
            </a:endParaRPr>
          </a:p>
          <a:p>
            <a:pPr>
              <a:lnSpc>
                <a:spcPct val="90000"/>
              </a:lnSpc>
              <a:spcAft>
                <a:spcPts val="800"/>
              </a:spcAft>
            </a:pPr>
            <a:r>
              <a:rPr lang="fi-FI" kern="150" dirty="0">
                <a:solidFill>
                  <a:srgbClr val="262626"/>
                </a:solidFill>
                <a:effectLst/>
                <a:ea typeface="Calibri" panose="020F0502020204030204" pitchFamily="34" charset="0"/>
                <a:cs typeface="Calibri" panose="020F0502020204030204" pitchFamily="34" charset="0"/>
              </a:rPr>
              <a:t>Puuttuuko tiimistä osaamista? Miten hankimme puuttuvaa osaamista?</a:t>
            </a:r>
            <a:endParaRPr lang="fi-FI" dirty="0">
              <a:effectLst/>
              <a:ea typeface="Calibri" panose="020F0502020204030204" pitchFamily="34" charset="0"/>
              <a:cs typeface="Times New Roman" panose="02020603050405020304" pitchFamily="18" charset="0"/>
            </a:endParaRPr>
          </a:p>
          <a:p>
            <a:pPr>
              <a:lnSpc>
                <a:spcPct val="107000"/>
              </a:lnSpc>
              <a:spcAft>
                <a:spcPts val="800"/>
              </a:spcAft>
            </a:pPr>
            <a:endParaRPr lang="fi-FI" b="1" dirty="0">
              <a:ea typeface="Calibri" panose="020F0502020204030204" pitchFamily="34" charset="0"/>
              <a:cs typeface="Times New Roman" panose="02020603050405020304" pitchFamily="18" charset="0"/>
            </a:endParaRPr>
          </a:p>
          <a:p>
            <a:pPr fontAlgn="base">
              <a:lnSpc>
                <a:spcPct val="106000"/>
              </a:lnSpc>
              <a:spcAft>
                <a:spcPts val="800"/>
              </a:spcAft>
            </a:pPr>
            <a:r>
              <a:rPr lang="fi-FI" dirty="0">
                <a:effectLst/>
                <a:ea typeface="Calibri" panose="020F0502020204030204" pitchFamily="34" charset="0"/>
                <a:cs typeface="Times New Roman" panose="02020603050405020304" pitchFamily="18" charset="0"/>
              </a:rPr>
              <a:t> </a:t>
            </a:r>
            <a:endParaRPr lang="fi-FI" dirty="0">
              <a:effectLst/>
              <a:ea typeface="Calibri" panose="020F0502020204030204" pitchFamily="34" charset="0"/>
              <a:cs typeface="Times New Roman" panose="02020603050405020304" pitchFamily="18" charset="0"/>
            </a:endParaRPr>
          </a:p>
          <a:p>
            <a:endParaRPr lang="fi-FI"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12279" y="1314252"/>
            <a:ext cx="6120000" cy="495108"/>
          </a:xfrm>
        </p:spPr>
        <p:txBody>
          <a:bodyPr/>
          <a:lstStyle/>
          <a:p>
            <a:r>
              <a:rPr lang="fi-FI" b="1" dirty="0"/>
              <a:t>MYYNTIPUHE, PITCHAUS</a:t>
            </a:r>
            <a:endParaRPr lang="fi-FI" b="1" dirty="0"/>
          </a:p>
        </p:txBody>
      </p:sp>
      <p:sp>
        <p:nvSpPr>
          <p:cNvPr id="3" name="Sisällön paikkamerkki 2"/>
          <p:cNvSpPr>
            <a:spLocks noGrp="1"/>
          </p:cNvSpPr>
          <p:nvPr>
            <p:ph idx="1"/>
          </p:nvPr>
        </p:nvSpPr>
        <p:spPr>
          <a:xfrm>
            <a:off x="612279" y="1890316"/>
            <a:ext cx="6120000" cy="7337921"/>
          </a:xfrm>
        </p:spPr>
        <p:txBody>
          <a:bodyPr>
            <a:normAutofit fontScale="70000" lnSpcReduction="20000"/>
          </a:bodyPr>
          <a:lstStyle/>
          <a:p>
            <a:endParaRPr lang="fi-FI" sz="1700" b="1" dirty="0">
              <a:effectLst/>
              <a:ea typeface="Times New Roman" panose="02020603050405020304" pitchFamily="18" charset="0"/>
              <a:cs typeface="Times New Roman" panose="02020603050405020304" pitchFamily="18" charset="0"/>
            </a:endParaRPr>
          </a:p>
          <a:p>
            <a:r>
              <a:rPr lang="fi-FI" sz="1700" b="1" dirty="0">
                <a:effectLst/>
                <a:ea typeface="Times New Roman" panose="02020603050405020304" pitchFamily="18" charset="0"/>
                <a:cs typeface="Times New Roman" panose="02020603050405020304" pitchFamily="18" charset="0"/>
              </a:rPr>
              <a:t>Aika				</a:t>
            </a:r>
            <a:r>
              <a:rPr lang="fi-FI" sz="1700" dirty="0">
                <a:effectLst/>
                <a:ea typeface="Times New Roman" panose="02020603050405020304" pitchFamily="18" charset="0"/>
                <a:cs typeface="Times New Roman" panose="02020603050405020304" pitchFamily="18" charset="0"/>
              </a:rPr>
              <a:t>40 minuuttia + esittämisaika					</a:t>
            </a:r>
            <a:endParaRPr lang="fi-FI" sz="1700" dirty="0">
              <a:effectLst/>
              <a:ea typeface="Times New Roman" panose="02020603050405020304" pitchFamily="18" charset="0"/>
              <a:cs typeface="Times New Roman" panose="02020603050405020304" pitchFamily="18" charset="0"/>
            </a:endParaRPr>
          </a:p>
          <a:p>
            <a:r>
              <a:rPr lang="fi-FI" sz="1700" dirty="0">
                <a:effectLst/>
                <a:ea typeface="Times New Roman" panose="02020603050405020304" pitchFamily="18" charset="0"/>
                <a:cs typeface="Times New Roman" panose="02020603050405020304" pitchFamily="18" charset="0"/>
              </a:rPr>
              <a:t>				</a:t>
            </a:r>
            <a:endParaRPr lang="fi-FI" sz="1700" dirty="0">
              <a:effectLst/>
              <a:ea typeface="Times New Roman" panose="02020603050405020304" pitchFamily="18" charset="0"/>
              <a:cs typeface="Times New Roman" panose="02020603050405020304" pitchFamily="18" charset="0"/>
            </a:endParaRPr>
          </a:p>
          <a:p>
            <a:r>
              <a:rPr lang="fi-FI" sz="1700" b="1" dirty="0">
                <a:effectLst/>
                <a:ea typeface="Times New Roman" panose="02020603050405020304" pitchFamily="18" charset="0"/>
                <a:cs typeface="Times New Roman" panose="02020603050405020304" pitchFamily="18" charset="0"/>
              </a:rPr>
              <a:t>Tavoitteet</a:t>
            </a:r>
            <a:r>
              <a:rPr lang="fi-FI" sz="1700" dirty="0">
                <a:effectLst/>
                <a:ea typeface="Times New Roman" panose="02020603050405020304" pitchFamily="18" charset="0"/>
                <a:cs typeface="Times New Roman" panose="02020603050405020304" pitchFamily="18" charset="0"/>
              </a:rPr>
              <a:t> </a:t>
            </a:r>
            <a:endParaRPr lang="fi-FI" sz="1700" dirty="0">
              <a:effectLst/>
              <a:ea typeface="Times New Roman" panose="02020603050405020304" pitchFamily="18" charset="0"/>
              <a:cs typeface="Times New Roman" panose="02020603050405020304" pitchFamily="18" charset="0"/>
            </a:endParaRPr>
          </a:p>
          <a:p>
            <a:r>
              <a:rPr lang="fi-FI" sz="1700" dirty="0">
                <a:effectLst/>
                <a:ea typeface="Calibri" panose="020F0502020204030204" pitchFamily="34" charset="0"/>
                <a:cs typeface="Times New Roman" panose="02020603050405020304" pitchFamily="18" charset="0"/>
              </a:rPr>
              <a:t>Pitch, eli hissipuhe, on hyvä myyntipuhe ja sellaisenaan työelämän perustaito. Sen avulla erotut työhaastattelussa, saat ideoita eteenpäin, hankit rahoitusta tai viimeistelet kaupat. Tämä tiivis esitys kertoo yleisölle olennaisen liikeidean ytimestä.</a:t>
            </a:r>
            <a:endParaRPr lang="fi-FI" sz="1700" dirty="0">
              <a:effectLst/>
              <a:ea typeface="Calibri" panose="020F0502020204030204" pitchFamily="34" charset="0"/>
              <a:cs typeface="Times New Roman" panose="02020603050405020304" pitchFamily="18" charset="0"/>
            </a:endParaRPr>
          </a:p>
          <a:p>
            <a:endParaRPr lang="fi-FI" sz="1700" b="1" dirty="0">
              <a:ea typeface="Times New Roman" panose="02020603050405020304" pitchFamily="18" charset="0"/>
              <a:cs typeface="Times New Roman" panose="02020603050405020304" pitchFamily="18" charset="0"/>
            </a:endParaRPr>
          </a:p>
          <a:p>
            <a:r>
              <a:rPr lang="fi-FI" sz="1700" b="1" dirty="0">
                <a:effectLst/>
                <a:ea typeface="Times New Roman" panose="02020603050405020304" pitchFamily="18" charset="0"/>
                <a:cs typeface="Times New Roman" panose="02020603050405020304" pitchFamily="18" charset="0"/>
              </a:rPr>
              <a:t> </a:t>
            </a:r>
            <a:endParaRPr lang="fi-FI" sz="1700" dirty="0">
              <a:effectLst/>
              <a:ea typeface="Times New Roman" panose="02020603050405020304" pitchFamily="18" charset="0"/>
              <a:cs typeface="Times New Roman" panose="02020603050405020304" pitchFamily="18" charset="0"/>
            </a:endParaRPr>
          </a:p>
          <a:p>
            <a:r>
              <a:rPr lang="fi-FI" sz="1700" b="1" dirty="0">
                <a:effectLst/>
                <a:ea typeface="Times New Roman" panose="02020603050405020304" pitchFamily="18" charset="0"/>
                <a:cs typeface="Times New Roman" panose="02020603050405020304" pitchFamily="18" charset="0"/>
              </a:rPr>
              <a:t>Toteutus </a:t>
            </a:r>
            <a:endParaRPr lang="fi-FI" sz="1700" b="1" dirty="0">
              <a:effectLst/>
              <a:ea typeface="Times New Roman" panose="02020603050405020304" pitchFamily="18" charset="0"/>
              <a:cs typeface="Times New Roman" panose="02020603050405020304" pitchFamily="18" charset="0"/>
            </a:endParaRPr>
          </a:p>
          <a:p>
            <a:pPr>
              <a:lnSpc>
                <a:spcPct val="107000"/>
              </a:lnSpc>
              <a:spcAft>
                <a:spcPts val="800"/>
              </a:spcAft>
            </a:pPr>
            <a:r>
              <a:rPr lang="fi-FI" sz="1700" dirty="0">
                <a:effectLst/>
                <a:ea typeface="Calibri" panose="020F0502020204030204" pitchFamily="34" charset="0"/>
                <a:cs typeface="Times New Roman" panose="02020603050405020304" pitchFamily="18" charset="0"/>
              </a:rPr>
              <a:t>Valmistakaa ja esittäkää tuomaristolle 3 minuutin myyntipuhe eli </a:t>
            </a:r>
            <a:r>
              <a:rPr lang="fi-FI" sz="1700" dirty="0" err="1">
                <a:effectLst/>
                <a:ea typeface="Calibri" panose="020F0502020204030204" pitchFamily="34" charset="0"/>
                <a:cs typeface="Times New Roman" panose="02020603050405020304" pitchFamily="18" charset="0"/>
              </a:rPr>
              <a:t>pitch</a:t>
            </a:r>
            <a:r>
              <a:rPr lang="fi-FI" sz="1700" dirty="0">
                <a:effectLst/>
                <a:ea typeface="Calibri" panose="020F0502020204030204" pitchFamily="34" charset="0"/>
                <a:cs typeface="Times New Roman" panose="02020603050405020304" pitchFamily="18" charset="0"/>
              </a:rPr>
              <a:t> leiriyrityksestänne. </a:t>
            </a:r>
            <a:endParaRPr lang="fi-FI" sz="1700" dirty="0">
              <a:effectLst/>
              <a:ea typeface="Calibri" panose="020F0502020204030204" pitchFamily="34" charset="0"/>
              <a:cs typeface="Times New Roman" panose="02020603050405020304" pitchFamily="18" charset="0"/>
            </a:endParaRPr>
          </a:p>
          <a:p>
            <a:pPr>
              <a:lnSpc>
                <a:spcPct val="107000"/>
              </a:lnSpc>
              <a:spcAft>
                <a:spcPts val="800"/>
              </a:spcAft>
            </a:pPr>
            <a:r>
              <a:rPr lang="fi-FI" sz="1700" dirty="0">
                <a:effectLst/>
                <a:ea typeface="Calibri" panose="020F0502020204030204" pitchFamily="34" charset="0"/>
                <a:cs typeface="Times New Roman" panose="02020603050405020304" pitchFamily="18" charset="0"/>
              </a:rPr>
              <a:t>Tiimi voidaan jakaa kahteen ryhmään. Toinen ryhmä tekee yksinkertaisen Powerpoint - esityksen </a:t>
            </a:r>
            <a:r>
              <a:rPr lang="fi-FI" sz="1700" dirty="0" err="1">
                <a:effectLst/>
                <a:ea typeface="Calibri" panose="020F0502020204030204" pitchFamily="34" charset="0"/>
                <a:cs typeface="Times New Roman" panose="02020603050405020304" pitchFamily="18" charset="0"/>
              </a:rPr>
              <a:t>pitchin</a:t>
            </a:r>
            <a:r>
              <a:rPr lang="fi-FI" sz="1700" dirty="0">
                <a:effectLst/>
                <a:ea typeface="Calibri" panose="020F0502020204030204" pitchFamily="34" charset="0"/>
                <a:cs typeface="Times New Roman" panose="02020603050405020304" pitchFamily="18" charset="0"/>
              </a:rPr>
              <a:t> tueksi ja toinen ryhmä miettii esityksen sisältöä, eli käytännössä sitä, mitä kerrotaan. Esitystä tehtäessä on hyvä muistaa sääntö: yksi asia per dia. </a:t>
            </a:r>
            <a:endParaRPr lang="fi-FI" sz="1700" dirty="0">
              <a:effectLst/>
              <a:ea typeface="Calibri" panose="020F0502020204030204" pitchFamily="34" charset="0"/>
              <a:cs typeface="Times New Roman" panose="02020603050405020304" pitchFamily="18" charset="0"/>
            </a:endParaRPr>
          </a:p>
          <a:p>
            <a:pPr>
              <a:lnSpc>
                <a:spcPct val="107000"/>
              </a:lnSpc>
              <a:spcAft>
                <a:spcPts val="800"/>
              </a:spcAft>
            </a:pPr>
            <a:r>
              <a:rPr lang="fi-FI" sz="1700" dirty="0">
                <a:effectLst/>
                <a:ea typeface="Calibri" panose="020F0502020204030204" pitchFamily="34" charset="0"/>
                <a:cs typeface="Times New Roman" panose="02020603050405020304" pitchFamily="18" charset="0"/>
              </a:rPr>
              <a:t>Kolmen minuutin </a:t>
            </a:r>
            <a:r>
              <a:rPr lang="fi-FI" sz="1700" dirty="0" err="1">
                <a:effectLst/>
                <a:ea typeface="Calibri" panose="020F0502020204030204" pitchFamily="34" charset="0"/>
                <a:cs typeface="Times New Roman" panose="02020603050405020304" pitchFamily="18" charset="0"/>
              </a:rPr>
              <a:t>pitchissä</a:t>
            </a:r>
            <a:r>
              <a:rPr lang="fi-FI" sz="1700" dirty="0">
                <a:effectLst/>
                <a:ea typeface="Calibri" panose="020F0502020204030204" pitchFamily="34" charset="0"/>
                <a:cs typeface="Times New Roman" panose="02020603050405020304" pitchFamily="18" charset="0"/>
              </a:rPr>
              <a:t> ei ole aikaa kertoa kaikkea yrityksestä, joten kannattaa kiinnittää huomiota tärkeimpiin kohtiin, joita voivat olla esimerkiksi:</a:t>
            </a:r>
            <a:endParaRPr lang="fi-FI" sz="17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fi-FI" sz="1700" dirty="0">
                <a:effectLst/>
                <a:ea typeface="Calibri" panose="020F0502020204030204" pitchFamily="34" charset="0"/>
                <a:cs typeface="Times New Roman" panose="02020603050405020304" pitchFamily="18" charset="0"/>
              </a:rPr>
              <a:t>Yrityksen nimi </a:t>
            </a:r>
            <a:endParaRPr lang="fi-FI" sz="17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fi-FI" sz="1700" dirty="0">
                <a:effectLst/>
                <a:ea typeface="Calibri" panose="020F0502020204030204" pitchFamily="34" charset="0"/>
                <a:cs typeface="Times New Roman" panose="02020603050405020304" pitchFamily="18" charset="0"/>
              </a:rPr>
              <a:t>Ongelma, joka ihmisillä on</a:t>
            </a:r>
            <a:endParaRPr lang="fi-FI" sz="17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fi-FI" sz="1700" dirty="0">
                <a:effectLst/>
                <a:ea typeface="Calibri" panose="020F0502020204030204" pitchFamily="34" charset="0"/>
                <a:cs typeface="Times New Roman" panose="02020603050405020304" pitchFamily="18" charset="0"/>
              </a:rPr>
              <a:t>Teidän ratkaisunne tähän ongelmaan </a:t>
            </a:r>
            <a:endParaRPr lang="fi-FI" sz="17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fi-FI" sz="1700" dirty="0">
                <a:effectLst/>
                <a:ea typeface="Calibri" panose="020F0502020204030204" pitchFamily="34" charset="0"/>
                <a:cs typeface="Times New Roman" panose="02020603050405020304" pitchFamily="18" charset="0"/>
              </a:rPr>
              <a:t>Teidän tuotteenne / palvelunne lyhyt esittely (tärkeimmät ominaisuudet, jotka tuovat arvoa)</a:t>
            </a:r>
            <a:endParaRPr lang="fi-FI" sz="17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fi-FI" sz="1700" dirty="0">
                <a:effectLst/>
                <a:ea typeface="Calibri" panose="020F0502020204030204" pitchFamily="34" charset="0"/>
                <a:cs typeface="Times New Roman" panose="02020603050405020304" pitchFamily="18" charset="0"/>
              </a:rPr>
              <a:t>Kohderyhmä, eli ketkä ovat asiakkaitanne</a:t>
            </a:r>
            <a:endParaRPr lang="fi-FI" sz="17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fi-FI" sz="1700" dirty="0">
                <a:effectLst/>
                <a:ea typeface="Calibri" panose="020F0502020204030204" pitchFamily="34" charset="0"/>
                <a:cs typeface="Times New Roman" panose="02020603050405020304" pitchFamily="18" charset="0"/>
              </a:rPr>
              <a:t>Liiketoimintamalli (esim. hinnoittelu, myyntikanavat, markkinointikanavat)</a:t>
            </a:r>
            <a:endParaRPr lang="fi-FI" sz="1700" dirty="0">
              <a:effectLst/>
              <a:ea typeface="Calibri" panose="020F0502020204030204" pitchFamily="34" charset="0"/>
              <a:cs typeface="Times New Roman" panose="02020603050405020304" pitchFamily="18" charset="0"/>
            </a:endParaRPr>
          </a:p>
          <a:p>
            <a:pPr>
              <a:lnSpc>
                <a:spcPct val="107000"/>
              </a:lnSpc>
              <a:spcAft>
                <a:spcPts val="800"/>
              </a:spcAft>
            </a:pPr>
            <a:r>
              <a:rPr lang="fi-FI" sz="1700" dirty="0">
                <a:effectLst/>
                <a:ea typeface="Calibri" panose="020F0502020204030204" pitchFamily="34" charset="0"/>
                <a:cs typeface="Times New Roman" panose="02020603050405020304" pitchFamily="18" charset="0"/>
              </a:rPr>
              <a:t> </a:t>
            </a:r>
            <a:endParaRPr lang="fi-FI" sz="1700" b="1" dirty="0">
              <a:effectLst/>
              <a:ea typeface="Calibri" panose="020F0502020204030204" pitchFamily="34" charset="0"/>
              <a:cs typeface="Times New Roman" panose="02020603050405020304" pitchFamily="18" charset="0"/>
            </a:endParaRPr>
          </a:p>
          <a:p>
            <a:pPr>
              <a:lnSpc>
                <a:spcPct val="107000"/>
              </a:lnSpc>
              <a:spcAft>
                <a:spcPts val="800"/>
              </a:spcAft>
            </a:pPr>
            <a:r>
              <a:rPr lang="fi-FI" sz="1700" b="1" dirty="0">
                <a:effectLst/>
                <a:ea typeface="Calibri" panose="020F0502020204030204" pitchFamily="34" charset="0"/>
                <a:cs typeface="Times New Roman" panose="02020603050405020304" pitchFamily="18" charset="0"/>
              </a:rPr>
              <a:t>VINKKEJÄ PITCHAUKSEEN </a:t>
            </a:r>
            <a:endParaRPr lang="fi-FI" sz="1700" b="1" dirty="0">
              <a:effectLst/>
              <a:ea typeface="Calibri" panose="020F0502020204030204" pitchFamily="34" charset="0"/>
              <a:cs typeface="Times New Roman" panose="02020603050405020304" pitchFamily="18" charset="0"/>
            </a:endParaRPr>
          </a:p>
          <a:p>
            <a:pPr>
              <a:lnSpc>
                <a:spcPct val="107000"/>
              </a:lnSpc>
              <a:spcAft>
                <a:spcPts val="800"/>
              </a:spcAft>
            </a:pPr>
            <a:r>
              <a:rPr lang="fi-FI" sz="1700" dirty="0">
                <a:effectLst/>
                <a:ea typeface="Calibri" panose="020F0502020204030204" pitchFamily="34" charset="0"/>
                <a:cs typeface="Times New Roman" panose="02020603050405020304" pitchFamily="18" charset="0"/>
              </a:rPr>
              <a:t>Pitchejä on eri mittaisia; 30 sekunnin, 3 minuutin, 5 minuutin ja 10 minuutin </a:t>
            </a:r>
            <a:r>
              <a:rPr lang="fi-FI" sz="1700" dirty="0" err="1">
                <a:effectLst/>
                <a:ea typeface="Calibri" panose="020F0502020204030204" pitchFamily="34" charset="0"/>
                <a:cs typeface="Times New Roman" panose="02020603050405020304" pitchFamily="18" charset="0"/>
              </a:rPr>
              <a:t>pitchit</a:t>
            </a:r>
            <a:r>
              <a:rPr lang="fi-FI" sz="1700" dirty="0">
                <a:effectLst/>
                <a:ea typeface="Calibri" panose="020F0502020204030204" pitchFamily="34" charset="0"/>
                <a:cs typeface="Times New Roman" panose="02020603050405020304" pitchFamily="18" charset="0"/>
              </a:rPr>
              <a:t>. Pitchin tukena voi käyttää esimerkiksi Powerpoint -esitystä. </a:t>
            </a:r>
            <a:endParaRPr lang="fi-FI" sz="1700" dirty="0">
              <a:effectLst/>
              <a:ea typeface="Calibri" panose="020F0502020204030204" pitchFamily="34" charset="0"/>
              <a:cs typeface="Times New Roman" panose="02020603050405020304" pitchFamily="18" charset="0"/>
            </a:endParaRPr>
          </a:p>
          <a:p>
            <a:pPr>
              <a:lnSpc>
                <a:spcPct val="107000"/>
              </a:lnSpc>
              <a:spcAft>
                <a:spcPts val="800"/>
              </a:spcAft>
            </a:pPr>
            <a:r>
              <a:rPr lang="fi-FI" sz="1700" dirty="0">
                <a:effectLst/>
                <a:ea typeface="Calibri" panose="020F0502020204030204" pitchFamily="34" charset="0"/>
                <a:cs typeface="Times New Roman" panose="02020603050405020304" pitchFamily="18" charset="0"/>
              </a:rPr>
              <a:t>1. Kiteyttäminen: sanokaa nasevasti keitä olette, mitä ja miksi teette ja mitkä ovat tavoitteenne. </a:t>
            </a:r>
            <a:endParaRPr lang="fi-FI" sz="1700" dirty="0">
              <a:effectLst/>
              <a:ea typeface="Calibri" panose="020F0502020204030204" pitchFamily="34" charset="0"/>
              <a:cs typeface="Times New Roman" panose="02020603050405020304" pitchFamily="18" charset="0"/>
            </a:endParaRPr>
          </a:p>
          <a:p>
            <a:pPr>
              <a:lnSpc>
                <a:spcPct val="107000"/>
              </a:lnSpc>
              <a:spcAft>
                <a:spcPts val="800"/>
              </a:spcAft>
            </a:pPr>
            <a:r>
              <a:rPr lang="fi-FI" sz="1700" dirty="0">
                <a:effectLst/>
                <a:ea typeface="Calibri" panose="020F0502020204030204" pitchFamily="34" charset="0"/>
                <a:cs typeface="Times New Roman" panose="02020603050405020304" pitchFamily="18" charset="0"/>
              </a:rPr>
              <a:t>2. Erottautuminen: miettikää mikä on se asia, josta haluatte teidät muistettavan. </a:t>
            </a:r>
            <a:endParaRPr lang="fi-FI" sz="1700" dirty="0">
              <a:effectLst/>
              <a:ea typeface="Calibri" panose="020F0502020204030204" pitchFamily="34" charset="0"/>
              <a:cs typeface="Times New Roman" panose="02020603050405020304" pitchFamily="18" charset="0"/>
            </a:endParaRPr>
          </a:p>
          <a:p>
            <a:pPr>
              <a:lnSpc>
                <a:spcPct val="107000"/>
              </a:lnSpc>
              <a:spcAft>
                <a:spcPts val="800"/>
              </a:spcAft>
            </a:pPr>
            <a:r>
              <a:rPr lang="fi-FI" sz="1700" dirty="0">
                <a:effectLst/>
                <a:ea typeface="Calibri" panose="020F0502020204030204" pitchFamily="34" charset="0"/>
                <a:cs typeface="Times New Roman" panose="02020603050405020304" pitchFamily="18" charset="0"/>
              </a:rPr>
              <a:t>3. Ryhti: muistakaa hyvä ryhti ja katsekontakti. Ryhdikkäänä myös ääni kulkee paremmin. </a:t>
            </a:r>
            <a:endParaRPr lang="fi-FI" sz="1700" dirty="0">
              <a:effectLst/>
              <a:ea typeface="Calibri" panose="020F0502020204030204" pitchFamily="34" charset="0"/>
              <a:cs typeface="Times New Roman" panose="02020603050405020304" pitchFamily="18" charset="0"/>
            </a:endParaRPr>
          </a:p>
          <a:p>
            <a:pPr>
              <a:lnSpc>
                <a:spcPct val="107000"/>
              </a:lnSpc>
              <a:spcAft>
                <a:spcPts val="800"/>
              </a:spcAft>
            </a:pPr>
            <a:r>
              <a:rPr lang="fi-FI" sz="1700" dirty="0">
                <a:effectLst/>
                <a:ea typeface="Calibri" panose="020F0502020204030204" pitchFamily="34" charset="0"/>
                <a:cs typeface="Times New Roman" panose="02020603050405020304" pitchFamily="18" charset="0"/>
              </a:rPr>
              <a:t>4. Harjoitteleminen: esitystä kannattaa harjoitella useamman kerran ja mukana kannattaa pitää muistilappua. </a:t>
            </a:r>
            <a:endParaRPr lang="fi-FI" sz="1700" dirty="0">
              <a:effectLst/>
              <a:ea typeface="Calibri" panose="020F0502020204030204" pitchFamily="34" charset="0"/>
              <a:cs typeface="Times New Roman" panose="02020603050405020304" pitchFamily="18" charset="0"/>
            </a:endParaRPr>
          </a:p>
          <a:p>
            <a:pPr>
              <a:lnSpc>
                <a:spcPct val="107000"/>
              </a:lnSpc>
              <a:spcAft>
                <a:spcPts val="800"/>
              </a:spcAft>
            </a:pPr>
            <a:r>
              <a:rPr lang="fi-FI" sz="1700" dirty="0">
                <a:effectLst/>
                <a:ea typeface="Calibri" panose="020F0502020204030204" pitchFamily="34" charset="0"/>
                <a:cs typeface="Times New Roman" panose="02020603050405020304" pitchFamily="18" charset="0"/>
              </a:rPr>
              <a:t>5. Palaute: pyytäkää palautetta. Jos kukaan ei muista mitään esityksestä, siinä on jotakin pielessä.</a:t>
            </a:r>
            <a:endParaRPr lang="fi-FI" sz="1700" dirty="0">
              <a:effectLst/>
              <a:ea typeface="Calibri" panose="020F0502020204030204" pitchFamily="34" charset="0"/>
              <a:cs typeface="Times New Roman" panose="02020603050405020304" pitchFamily="18" charset="0"/>
            </a:endParaRPr>
          </a:p>
          <a:p>
            <a:pPr>
              <a:lnSpc>
                <a:spcPct val="107000"/>
              </a:lnSpc>
              <a:spcAft>
                <a:spcPts val="800"/>
              </a:spcAft>
            </a:pPr>
            <a:r>
              <a:rPr lang="fi-FI" sz="1700" dirty="0">
                <a:effectLst/>
                <a:ea typeface="Calibri" panose="020F0502020204030204" pitchFamily="34" charset="0"/>
                <a:cs typeface="Times New Roman" panose="02020603050405020304" pitchFamily="18" charset="0"/>
              </a:rPr>
              <a:t>6. Muokkaus: muokatkaa aina puhe kuulijakunnan, tilanteen ja tavoitteen mukaan.</a:t>
            </a:r>
            <a:endParaRPr lang="fi-FI" sz="1700" dirty="0">
              <a:effectLst/>
              <a:ea typeface="Calibri" panose="020F0502020204030204" pitchFamily="34" charset="0"/>
              <a:cs typeface="Times New Roman" panose="02020603050405020304" pitchFamily="18" charset="0"/>
            </a:endParaRPr>
          </a:p>
          <a:p>
            <a:endParaRPr lang="fi-FI" sz="1300" dirty="0">
              <a:effectLst/>
              <a:ea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20631" y="1323200"/>
            <a:ext cx="6120000" cy="495108"/>
          </a:xfrm>
        </p:spPr>
        <p:txBody>
          <a:bodyPr/>
          <a:lstStyle/>
          <a:p>
            <a:r>
              <a:rPr lang="fi-FI" sz="1800" b="1" dirty="0">
                <a:effectLst/>
                <a:latin typeface="Montserrat SemiBold"/>
                <a:ea typeface="Calibri" panose="020F0502020204030204" pitchFamily="34" charset="0"/>
                <a:cs typeface="Times New Roman" panose="02020603050405020304"/>
              </a:rPr>
              <a:t>LIIKETOIMINTASUUNNITELMA (LTS)</a:t>
            </a:r>
            <a:r>
              <a:rPr lang="fi-FI" sz="1800" dirty="0">
                <a:effectLst/>
                <a:latin typeface="Montserrat SemiBold"/>
                <a:ea typeface="Calibri" panose="020F0502020204030204" pitchFamily="34" charset="0"/>
                <a:cs typeface="Times New Roman" panose="02020603050405020304"/>
              </a:rPr>
              <a:t>	</a:t>
            </a:r>
            <a:endParaRPr lang="fi-FI" dirty="0">
              <a:solidFill>
                <a:schemeClr val="bg2"/>
              </a:solidFill>
              <a:latin typeface="Montserrat SemiBold"/>
              <a:cs typeface="Times New Roman" panose="02020603050405020304"/>
            </a:endParaRPr>
          </a:p>
        </p:txBody>
      </p:sp>
      <p:sp>
        <p:nvSpPr>
          <p:cNvPr id="3" name="Sisällön paikkamerkki 2"/>
          <p:cNvSpPr>
            <a:spLocks noGrp="1"/>
          </p:cNvSpPr>
          <p:nvPr>
            <p:ph idx="1"/>
          </p:nvPr>
        </p:nvSpPr>
        <p:spPr/>
        <p:txBody>
          <a:bodyPr>
            <a:normAutofit fontScale="25000" lnSpcReduction="20000"/>
          </a:bodyPr>
          <a:lstStyle/>
          <a:p>
            <a:pPr>
              <a:lnSpc>
                <a:spcPct val="107000"/>
              </a:lnSpc>
              <a:spcBef>
                <a:spcPts val="600"/>
              </a:spcBef>
              <a:spcAft>
                <a:spcPts val="800"/>
              </a:spcAft>
            </a:pPr>
            <a:r>
              <a:rPr lang="fi-FI" sz="4800" b="1">
                <a:effectLst/>
                <a:ea typeface="Times New Roman" panose="02020603050405020304" pitchFamily="18" charset="0"/>
                <a:cs typeface="Poppins"/>
              </a:rPr>
              <a:t>Aika 				                                 </a:t>
            </a:r>
            <a:r>
              <a:rPr lang="fi-FI" sz="4800">
                <a:effectLst/>
                <a:ea typeface="Calibri" panose="020F0502020204030204" pitchFamily="34" charset="0"/>
                <a:cs typeface="Times New Roman" panose="02020603050405020304" pitchFamily="18" charset="0"/>
              </a:rPr>
              <a:t> 60 minuuttia</a:t>
            </a:r>
            <a:endParaRPr lang="fi-FI" sz="4800">
              <a:effectLst/>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fi-FI" sz="4800" b="1">
                <a:effectLst/>
                <a:ea typeface="Times New Roman" panose="02020603050405020304" pitchFamily="18" charset="0"/>
                <a:cs typeface="Poppins"/>
              </a:rPr>
              <a:t>		</a:t>
            </a:r>
            <a:r>
              <a:rPr lang="fi-FI" sz="4800" b="1" i="0" cap="all">
                <a:solidFill>
                  <a:srgbClr val="000000"/>
                </a:solidFill>
                <a:effectLst/>
              </a:rPr>
              <a:t> </a:t>
            </a:r>
            <a:r>
              <a:rPr lang="fi-FI" sz="4800" b="1">
                <a:effectLst/>
                <a:ea typeface="Times New Roman" panose="02020603050405020304" pitchFamily="18" charset="0"/>
                <a:cs typeface="Poppins"/>
              </a:rPr>
              <a:t>	</a:t>
            </a:r>
            <a:endParaRPr lang="fi-FI" sz="4800" b="1">
              <a:effectLst/>
              <a:ea typeface="Calibri" panose="020F0502020204030204" pitchFamily="34" charset="0"/>
              <a:cs typeface="Times New Roman" panose="02020603050405020304" pitchFamily="18" charset="0"/>
            </a:endParaRPr>
          </a:p>
          <a:p>
            <a:pPr>
              <a:lnSpc>
                <a:spcPct val="107000"/>
              </a:lnSpc>
              <a:spcAft>
                <a:spcPts val="800"/>
              </a:spcAft>
            </a:pPr>
            <a:r>
              <a:rPr lang="fi-FI" sz="4800" b="1">
                <a:effectLst/>
                <a:ea typeface="Times New Roman" panose="02020603050405020304" pitchFamily="18" charset="0"/>
                <a:cs typeface="Poppins"/>
              </a:rPr>
              <a:t>Tavoitteet </a:t>
            </a:r>
            <a:endParaRPr lang="fi-FI" sz="4800" b="1">
              <a:effectLst/>
              <a:ea typeface="Times New Roman" panose="02020603050405020304" pitchFamily="18" charset="0"/>
              <a:cs typeface="Poppins"/>
            </a:endParaRPr>
          </a:p>
          <a:p>
            <a:pPr>
              <a:lnSpc>
                <a:spcPct val="107000"/>
              </a:lnSpc>
              <a:spcAft>
                <a:spcPts val="800"/>
              </a:spcAft>
            </a:pPr>
            <a:r>
              <a:rPr lang="fi-FI" sz="4800">
                <a:effectLst/>
                <a:ea typeface="Times New Roman" panose="02020603050405020304" pitchFamily="18" charset="0"/>
                <a:cs typeface="Poppins"/>
              </a:rPr>
              <a:t>L</a:t>
            </a:r>
            <a:r>
              <a:rPr lang="fi-FI" sz="4800" kern="1200">
                <a:solidFill>
                  <a:srgbClr val="262626"/>
                </a:solidFill>
                <a:effectLst/>
                <a:ea typeface="Times New Roman" panose="02020603050405020304" pitchFamily="18" charset="0"/>
                <a:cs typeface="Calibri" panose="020F0502020204030204" pitchFamily="34" charset="0"/>
              </a:rPr>
              <a:t>iiketoimintasuunnitelma laaditaan ennen varsinaisen toiminnan aloittamista. Sen avulla pystytään ennakoimaan yrittämisen haasteita ja löytämään niihin ratkaisuja. </a:t>
            </a:r>
            <a:endParaRPr lang="fi-FI" sz="4800" kern="1200">
              <a:solidFill>
                <a:srgbClr val="262626"/>
              </a:solidFill>
              <a:effectLst/>
              <a:ea typeface="Times New Roman" panose="02020603050405020304" pitchFamily="18" charset="0"/>
              <a:cs typeface="Calibri" panose="020F0502020204030204" pitchFamily="34" charset="0"/>
            </a:endParaRPr>
          </a:p>
          <a:p>
            <a:pPr>
              <a:lnSpc>
                <a:spcPct val="107000"/>
              </a:lnSpc>
              <a:spcAft>
                <a:spcPts val="800"/>
              </a:spcAft>
            </a:pPr>
            <a:r>
              <a:rPr lang="fi-FI" sz="4800" kern="1200">
                <a:solidFill>
                  <a:srgbClr val="262626"/>
                </a:solidFill>
                <a:effectLst/>
                <a:ea typeface="Times New Roman" panose="02020603050405020304" pitchFamily="18" charset="0"/>
                <a:cs typeface="Calibri" panose="020F0502020204030204" pitchFamily="34" charset="0"/>
              </a:rPr>
              <a:t>Hyvin laadittu liiketoimintasuunnitelma antaa käsityksen yrityksen kannattavuudesta ja tulevaisuuden näkymistä. </a:t>
            </a:r>
            <a:endParaRPr lang="fi-FI" sz="4800">
              <a:effectLst/>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fi-FI" sz="4800" b="1">
                <a:ea typeface="Calibri" panose="020F0502020204030204" pitchFamily="34" charset="0"/>
                <a:cs typeface="Times New Roman" panose="02020603050405020304" pitchFamily="18" charset="0"/>
              </a:rPr>
              <a:t>Toteutus</a:t>
            </a:r>
            <a:endParaRPr lang="fi-FI" sz="4800" b="1">
              <a:ea typeface="Calibri" panose="020F0502020204030204" pitchFamily="34" charset="0"/>
              <a:cs typeface="Times New Roman" panose="02020603050405020304" pitchFamily="18" charset="0"/>
            </a:endParaRPr>
          </a:p>
          <a:p>
            <a:pPr>
              <a:lnSpc>
                <a:spcPct val="90000"/>
              </a:lnSpc>
              <a:spcAft>
                <a:spcPts val="800"/>
              </a:spcAft>
            </a:pPr>
            <a:r>
              <a:rPr lang="fi-FI" sz="4800" kern="1200">
                <a:solidFill>
                  <a:srgbClr val="262626"/>
                </a:solidFill>
                <a:effectLst/>
                <a:ea typeface="Times New Roman" panose="02020603050405020304" pitchFamily="18" charset="0"/>
                <a:cs typeface="Calibri" panose="020F0502020204030204" pitchFamily="34" charset="0"/>
              </a:rPr>
              <a:t>Tiimi on suunnitellut Business </a:t>
            </a:r>
            <a:r>
              <a:rPr lang="fi-FI" sz="4800" kern="1200" err="1">
                <a:solidFill>
                  <a:srgbClr val="262626"/>
                </a:solidFill>
                <a:effectLst/>
                <a:ea typeface="Times New Roman" panose="02020603050405020304" pitchFamily="18" charset="0"/>
                <a:cs typeface="Calibri" panose="020F0502020204030204" pitchFamily="34" charset="0"/>
              </a:rPr>
              <a:t>Model</a:t>
            </a:r>
            <a:r>
              <a:rPr lang="fi-FI" sz="4800" kern="1200">
                <a:solidFill>
                  <a:srgbClr val="262626"/>
                </a:solidFill>
                <a:effectLst/>
                <a:ea typeface="Times New Roman" panose="02020603050405020304" pitchFamily="18" charset="0"/>
                <a:cs typeface="Calibri" panose="020F0502020204030204" pitchFamily="34" charset="0"/>
              </a:rPr>
              <a:t> </a:t>
            </a:r>
            <a:r>
              <a:rPr lang="fi-FI" sz="4800" kern="1200" err="1">
                <a:solidFill>
                  <a:srgbClr val="262626"/>
                </a:solidFill>
                <a:effectLst/>
                <a:ea typeface="Times New Roman" panose="02020603050405020304" pitchFamily="18" charset="0"/>
                <a:cs typeface="Calibri" panose="020F0502020204030204" pitchFamily="34" charset="0"/>
              </a:rPr>
              <a:t>Canvasia</a:t>
            </a:r>
            <a:r>
              <a:rPr lang="fi-FI" sz="4800" kern="1200">
                <a:solidFill>
                  <a:srgbClr val="262626"/>
                </a:solidFill>
                <a:effectLst/>
                <a:ea typeface="Times New Roman" panose="02020603050405020304" pitchFamily="18" charset="0"/>
                <a:cs typeface="Calibri" panose="020F0502020204030204" pitchFamily="34" charset="0"/>
              </a:rPr>
              <a:t> apuna käyttäen omaa liiketoimintaansa. Nyt on aika viedä suunnitelma pidemmälle eli laatia Liiketoimintasuunnitelma. </a:t>
            </a:r>
            <a:endParaRPr lang="fi-FI" sz="4800">
              <a:effectLst/>
              <a:ea typeface="Calibri" panose="020F0502020204030204" pitchFamily="34" charset="0"/>
              <a:cs typeface="Times New Roman" panose="02020603050405020304" pitchFamily="18" charset="0"/>
            </a:endParaRPr>
          </a:p>
          <a:p>
            <a:pPr>
              <a:lnSpc>
                <a:spcPct val="90000"/>
              </a:lnSpc>
              <a:spcAft>
                <a:spcPts val="800"/>
              </a:spcAft>
            </a:pPr>
            <a:r>
              <a:rPr lang="fi-FI" sz="4800" kern="1200">
                <a:solidFill>
                  <a:srgbClr val="262626"/>
                </a:solidFill>
                <a:effectLst/>
                <a:ea typeface="Times New Roman" panose="02020603050405020304" pitchFamily="18" charset="0"/>
                <a:cs typeface="Calibri" panose="020F0502020204030204" pitchFamily="34" charset="0"/>
              </a:rPr>
              <a:t>Liiketoimintasuunnitelman sisältö:</a:t>
            </a:r>
            <a:endParaRPr lang="fi-FI" sz="4800">
              <a:effectLst/>
              <a:ea typeface="Calibri" panose="020F0502020204030204" pitchFamily="34" charset="0"/>
              <a:cs typeface="Times New Roman" panose="02020603050405020304" pitchFamily="18" charset="0"/>
            </a:endParaRPr>
          </a:p>
          <a:p>
            <a:pPr marL="342900" lvl="0" indent="-342900">
              <a:lnSpc>
                <a:spcPct val="90000"/>
              </a:lnSpc>
              <a:buFont typeface="+mj-lt"/>
              <a:buAutoNum type="arabicPeriod"/>
            </a:pPr>
            <a:r>
              <a:rPr lang="fi-FI" sz="4800" kern="1200">
                <a:solidFill>
                  <a:srgbClr val="262626"/>
                </a:solidFill>
                <a:effectLst/>
                <a:ea typeface="Times New Roman" panose="02020603050405020304" pitchFamily="18" charset="0"/>
                <a:cs typeface="Times New Roman" panose="02020603050405020304" pitchFamily="18" charset="0"/>
              </a:rPr>
              <a:t>Liikeidean kuvaus </a:t>
            </a:r>
            <a:endParaRPr lang="fi-FI" sz="4800">
              <a:effectLst/>
              <a:ea typeface="Times New Roman" panose="02020603050405020304" pitchFamily="18" charset="0"/>
            </a:endParaRPr>
          </a:p>
          <a:p>
            <a:pPr marL="342900" lvl="0" indent="-342900">
              <a:lnSpc>
                <a:spcPct val="90000"/>
              </a:lnSpc>
              <a:buFont typeface="+mj-lt"/>
              <a:buAutoNum type="arabicPeriod"/>
            </a:pPr>
            <a:r>
              <a:rPr lang="fi-FI" sz="4800" kern="1200">
                <a:solidFill>
                  <a:srgbClr val="262626"/>
                </a:solidFill>
                <a:effectLst/>
                <a:ea typeface="Times New Roman" panose="02020603050405020304" pitchFamily="18" charset="0"/>
                <a:cs typeface="Times New Roman" panose="02020603050405020304" pitchFamily="18" charset="0"/>
              </a:rPr>
              <a:t>Tiimin jäsenten osaamisen kuvaus </a:t>
            </a:r>
            <a:endParaRPr lang="fi-FI" sz="4800">
              <a:effectLst/>
              <a:ea typeface="Times New Roman" panose="02020603050405020304" pitchFamily="18" charset="0"/>
            </a:endParaRPr>
          </a:p>
          <a:p>
            <a:pPr marL="342900" lvl="0" indent="-342900">
              <a:lnSpc>
                <a:spcPct val="90000"/>
              </a:lnSpc>
              <a:buFont typeface="+mj-lt"/>
              <a:buAutoNum type="arabicPeriod"/>
            </a:pPr>
            <a:r>
              <a:rPr lang="fi-FI" sz="4800" kern="1200">
                <a:solidFill>
                  <a:srgbClr val="262626"/>
                </a:solidFill>
                <a:effectLst/>
                <a:ea typeface="Times New Roman" panose="02020603050405020304" pitchFamily="18" charset="0"/>
                <a:cs typeface="Times New Roman" panose="02020603050405020304" pitchFamily="18" charset="0"/>
              </a:rPr>
              <a:t>Tuotteen / palvelun kuvaus</a:t>
            </a:r>
            <a:endParaRPr lang="fi-FI" sz="4800">
              <a:effectLst/>
              <a:ea typeface="Times New Roman" panose="02020603050405020304" pitchFamily="18" charset="0"/>
            </a:endParaRPr>
          </a:p>
          <a:p>
            <a:pPr marL="342900" lvl="0" indent="-342900">
              <a:lnSpc>
                <a:spcPct val="90000"/>
              </a:lnSpc>
              <a:buFont typeface="+mj-lt"/>
              <a:buAutoNum type="arabicPeriod"/>
            </a:pPr>
            <a:r>
              <a:rPr lang="fi-FI" sz="4800" kern="1200">
                <a:solidFill>
                  <a:srgbClr val="262626"/>
                </a:solidFill>
                <a:effectLst/>
                <a:ea typeface="Times New Roman" panose="02020603050405020304" pitchFamily="18" charset="0"/>
                <a:cs typeface="Times New Roman" panose="02020603050405020304" pitchFamily="18" charset="0"/>
              </a:rPr>
              <a:t>Asiakkaat ja heidän tarpeensa </a:t>
            </a:r>
            <a:endParaRPr lang="fi-FI" sz="4800">
              <a:effectLst/>
              <a:ea typeface="Times New Roman" panose="02020603050405020304" pitchFamily="18" charset="0"/>
            </a:endParaRPr>
          </a:p>
          <a:p>
            <a:pPr marL="342900" lvl="0" indent="-342900">
              <a:lnSpc>
                <a:spcPct val="90000"/>
              </a:lnSpc>
              <a:buFont typeface="+mj-lt"/>
              <a:buAutoNum type="arabicPeriod"/>
            </a:pPr>
            <a:r>
              <a:rPr lang="fi-FI" sz="4800" kern="1200">
                <a:solidFill>
                  <a:srgbClr val="262626"/>
                </a:solidFill>
                <a:effectLst/>
                <a:ea typeface="Times New Roman" panose="02020603050405020304" pitchFamily="18" charset="0"/>
                <a:cs typeface="Times New Roman" panose="02020603050405020304" pitchFamily="18" charset="0"/>
              </a:rPr>
              <a:t>Toimiala ja kilpailutilanne </a:t>
            </a:r>
            <a:endParaRPr lang="fi-FI" sz="4800">
              <a:effectLst/>
              <a:ea typeface="Times New Roman" panose="02020603050405020304" pitchFamily="18" charset="0"/>
            </a:endParaRPr>
          </a:p>
          <a:p>
            <a:pPr marL="342900" lvl="0" indent="-342900">
              <a:lnSpc>
                <a:spcPct val="90000"/>
              </a:lnSpc>
              <a:buFont typeface="+mj-lt"/>
              <a:buAutoNum type="arabicPeriod"/>
            </a:pPr>
            <a:r>
              <a:rPr lang="fi-FI" sz="4800">
                <a:effectLst/>
                <a:ea typeface="Times New Roman" panose="02020603050405020304" pitchFamily="18" charset="0"/>
                <a:cs typeface="Times New Roman" panose="02020603050405020304" pitchFamily="18" charset="0"/>
              </a:rPr>
              <a:t>Markkinointi ja mainonta </a:t>
            </a:r>
            <a:endParaRPr lang="fi-FI" sz="4800">
              <a:effectLst/>
              <a:ea typeface="Times New Roman" panose="02020603050405020304" pitchFamily="18" charset="0"/>
            </a:endParaRPr>
          </a:p>
          <a:p>
            <a:pPr marL="342900" lvl="0" indent="-342900">
              <a:lnSpc>
                <a:spcPct val="90000"/>
              </a:lnSpc>
              <a:buFont typeface="+mj-lt"/>
              <a:buAutoNum type="arabicPeriod"/>
            </a:pPr>
            <a:r>
              <a:rPr lang="fi-FI" sz="4800">
                <a:effectLst/>
                <a:ea typeface="Times New Roman" panose="02020603050405020304" pitchFamily="18" charset="0"/>
                <a:cs typeface="Times New Roman" panose="02020603050405020304" pitchFamily="18" charset="0"/>
              </a:rPr>
              <a:t>Riskit</a:t>
            </a:r>
            <a:endParaRPr lang="fi-FI" sz="4800">
              <a:effectLst/>
              <a:ea typeface="Times New Roman" panose="02020603050405020304" pitchFamily="18" charset="0"/>
            </a:endParaRPr>
          </a:p>
          <a:p>
            <a:pPr marL="342900" lvl="0" indent="-342900">
              <a:lnSpc>
                <a:spcPct val="90000"/>
              </a:lnSpc>
              <a:buFont typeface="+mj-lt"/>
              <a:buAutoNum type="arabicPeriod"/>
            </a:pPr>
            <a:r>
              <a:rPr lang="fi-FI" sz="4800">
                <a:effectLst/>
                <a:ea typeface="Times New Roman" panose="02020603050405020304" pitchFamily="18" charset="0"/>
                <a:cs typeface="Times New Roman" panose="02020603050405020304" pitchFamily="18" charset="0"/>
              </a:rPr>
              <a:t>Talouden laskelmat </a:t>
            </a:r>
            <a:endParaRPr lang="fi-FI" sz="4800">
              <a:effectLst/>
              <a:ea typeface="Times New Roman" panose="02020603050405020304" pitchFamily="18" charset="0"/>
            </a:endParaRPr>
          </a:p>
          <a:p>
            <a:pPr>
              <a:lnSpc>
                <a:spcPct val="90000"/>
              </a:lnSpc>
              <a:spcAft>
                <a:spcPts val="800"/>
              </a:spcAft>
            </a:pPr>
            <a:r>
              <a:rPr lang="fi-FI" sz="4800">
                <a:effectLst/>
                <a:ea typeface="Calibri" panose="020F0502020204030204" pitchFamily="34" charset="0"/>
                <a:cs typeface="Calibri" panose="020F0502020204030204" pitchFamily="34" charset="0"/>
              </a:rPr>
              <a:t> </a:t>
            </a:r>
            <a:endParaRPr lang="fi-FI" sz="4800">
              <a:effectLst/>
              <a:ea typeface="Calibri" panose="020F0502020204030204" pitchFamily="34" charset="0"/>
              <a:cs typeface="Times New Roman" panose="02020603050405020304" pitchFamily="18" charset="0"/>
            </a:endParaRPr>
          </a:p>
          <a:p>
            <a:pPr>
              <a:lnSpc>
                <a:spcPct val="90000"/>
              </a:lnSpc>
              <a:spcAft>
                <a:spcPts val="800"/>
              </a:spcAft>
            </a:pPr>
            <a:r>
              <a:rPr lang="fi-FI" sz="4800">
                <a:effectLst/>
                <a:ea typeface="Calibri" panose="020F0502020204030204" pitchFamily="34" charset="0"/>
                <a:cs typeface="Times New Roman" panose="02020603050405020304" pitchFamily="18" charset="0"/>
              </a:rPr>
              <a:t>Liiketoimintasuunnitelma voidaan laatia yllä olevia otsikoita käyttäen tai täyttää valmiiseen pohjaan, </a:t>
            </a:r>
            <a:r>
              <a:rPr lang="fi-FI" sz="4800">
                <a:effectLst/>
                <a:ea typeface="Calibri" panose="020F0502020204030204" pitchFamily="34" charset="0"/>
                <a:cs typeface="Times New Roman" panose="02020603050405020304" pitchFamily="18" charset="0"/>
                <a:hlinkClick r:id="rId1"/>
              </a:rPr>
              <a:t>https://vuosiyrittajana.fi/wp-content/uploads/2019/07/Liiketoimintasuunnitelma.docx</a:t>
            </a:r>
            <a:endParaRPr lang="fi-FI" sz="4800">
              <a:effectLst/>
              <a:ea typeface="Calibri" panose="020F0502020204030204" pitchFamily="34" charset="0"/>
              <a:cs typeface="Times New Roman" panose="02020603050405020304" pitchFamily="18" charset="0"/>
            </a:endParaRPr>
          </a:p>
          <a:p>
            <a:pPr>
              <a:lnSpc>
                <a:spcPct val="90000"/>
              </a:lnSpc>
              <a:spcAft>
                <a:spcPts val="800"/>
              </a:spcAft>
            </a:pPr>
            <a:r>
              <a:rPr lang="fi-FI" sz="4800">
                <a:effectLst/>
                <a:ea typeface="Calibri" panose="020F0502020204030204" pitchFamily="34" charset="0"/>
                <a:cs typeface="Times New Roman" panose="02020603050405020304" pitchFamily="18" charset="0"/>
                <a:hlinkClick r:id="rId2"/>
              </a:rPr>
              <a:t>https://uusyrityskeskus.fi/yrityksen-suunnittelu/liiketoimintasuunnitelma/</a:t>
            </a:r>
            <a:endParaRPr lang="fi-FI" sz="4800">
              <a:effectLst/>
              <a:ea typeface="Calibri" panose="020F0502020204030204" pitchFamily="34" charset="0"/>
              <a:cs typeface="Times New Roman" panose="02020603050405020304" pitchFamily="18" charset="0"/>
            </a:endParaRPr>
          </a:p>
          <a:p>
            <a:pPr>
              <a:lnSpc>
                <a:spcPct val="90000"/>
              </a:lnSpc>
              <a:spcAft>
                <a:spcPts val="800"/>
              </a:spcAft>
            </a:pPr>
            <a:r>
              <a:rPr lang="fi-FI" sz="4800">
                <a:effectLst/>
                <a:ea typeface="Calibri" panose="020F0502020204030204" pitchFamily="34" charset="0"/>
                <a:cs typeface="Times New Roman" panose="02020603050405020304" pitchFamily="18" charset="0"/>
              </a:rPr>
              <a:t>Tiimi valitsee työskentelytavan.</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Calibri" panose="020F0502020204030204" pitchFamily="34" charset="0"/>
                <a:cs typeface="Calibri" panose="020F0502020204030204" pitchFamily="34" charset="0"/>
              </a:rPr>
              <a:t> </a:t>
            </a:r>
            <a:endParaRPr lang="fi-FI" sz="4800">
              <a:effectLst/>
              <a:ea typeface="Calibri" panose="020F0502020204030204" pitchFamily="34" charset="0"/>
              <a:cs typeface="Times New Roman" panose="02020603050405020304" pitchFamily="18" charset="0"/>
            </a:endParaRPr>
          </a:p>
          <a:p>
            <a:pPr>
              <a:lnSpc>
                <a:spcPct val="107000"/>
              </a:lnSpc>
              <a:spcBef>
                <a:spcPts val="600"/>
              </a:spcBef>
              <a:spcAft>
                <a:spcPts val="800"/>
              </a:spcAft>
            </a:pPr>
            <a:endParaRPr lang="fi-FI" sz="4800" b="1">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Times New Roman" panose="02020603050405020304" pitchFamily="18" charset="0"/>
                <a:cs typeface="Poppins"/>
              </a:rPr>
              <a:t> </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Times New Roman" panose="02020603050405020304" pitchFamily="18" charset="0"/>
                <a:cs typeface="Poppins"/>
              </a:rPr>
              <a:t> </a:t>
            </a:r>
            <a:endParaRPr lang="fi-FI" sz="4800">
              <a:effectLst/>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fi-FI" sz="4800">
                <a:effectLst/>
                <a:ea typeface="Times New Roman" panose="02020603050405020304" pitchFamily="18" charset="0"/>
                <a:cs typeface="Poppins"/>
              </a:rPr>
              <a:t>  </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Times New Roman" panose="02020603050405020304" pitchFamily="18" charset="0"/>
                <a:cs typeface="Poppins"/>
              </a:rPr>
              <a:t> </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Times New Roman" panose="02020603050405020304" pitchFamily="18" charset="0"/>
                <a:cs typeface="Poppins"/>
              </a:rPr>
              <a:t> </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Times New Roman" panose="02020603050405020304" pitchFamily="18" charset="0"/>
                <a:cs typeface="Poppins"/>
              </a:rPr>
              <a:t> </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pitchFamily="34" charset="0"/>
                <a:ea typeface="Times New Roman" panose="02020603050405020304" pitchFamily="18" charset="0"/>
                <a:cs typeface="Poppins"/>
              </a:rPr>
              <a:t> </a:t>
            </a:r>
            <a:endParaRPr lang="fi-FI" sz="4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800">
                <a:effectLst/>
                <a:latin typeface="Calibri" panose="020F0502020204030204" pitchFamily="34" charset="0"/>
                <a:ea typeface="Times New Roman" panose="02020603050405020304" pitchFamily="18" charset="0"/>
                <a:cs typeface="Poppins"/>
              </a:rPr>
              <a:t> </a:t>
            </a:r>
            <a:endParaRPr lang="fi-FI"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800">
                <a:effectLst/>
                <a:latin typeface="Calibri" panose="020F0502020204030204" pitchFamily="34" charset="0"/>
                <a:ea typeface="Times New Roman" panose="02020603050405020304" pitchFamily="18" charset="0"/>
                <a:cs typeface="Poppins"/>
              </a:rPr>
              <a:t> </a:t>
            </a:r>
            <a:endParaRPr lang="fi-FI" sz="1800">
              <a:effectLst/>
              <a:latin typeface="Calibri" panose="020F0502020204030204" pitchFamily="34" charset="0"/>
              <a:ea typeface="Calibri" panose="020F0502020204030204" pitchFamily="34" charset="0"/>
              <a:cs typeface="Times New Roman" panose="02020603050405020304" pitchFamily="18" charset="0"/>
            </a:endParaRPr>
          </a:p>
          <a:p>
            <a:endParaRPr lang="fi-FI"/>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20631" y="1261156"/>
            <a:ext cx="6120000" cy="495108"/>
          </a:xfrm>
        </p:spPr>
        <p:txBody>
          <a:bodyPr/>
          <a:lstStyle/>
          <a:p>
            <a:r>
              <a:rPr lang="fi-FI" sz="1800" b="1" kern="150" dirty="0">
                <a:effectLst/>
                <a:latin typeface="Montserrat"/>
                <a:ea typeface="Times New Roman" panose="02020603050405020304" pitchFamily="18" charset="0"/>
                <a:cs typeface="Calibri" panose="020F0502020204030204"/>
              </a:rPr>
              <a:t>IDEOINTI JA IDEAN </a:t>
            </a:r>
            <a:r>
              <a:rPr lang="fi-FI" b="1" kern="150" dirty="0">
                <a:latin typeface="Montserrat"/>
                <a:ea typeface="Times New Roman" panose="02020603050405020304" pitchFamily="18" charset="0"/>
                <a:cs typeface="Calibri" panose="020F0502020204030204"/>
              </a:rPr>
              <a:t>JALOSTAMINEN</a:t>
            </a:r>
            <a:r>
              <a:rPr lang="fi-FI" sz="1800" b="1" kern="150" dirty="0">
                <a:solidFill>
                  <a:srgbClr val="F16022"/>
                </a:solidFill>
                <a:effectLst/>
                <a:latin typeface="Montserrat"/>
                <a:ea typeface="Times New Roman" panose="02020603050405020304" pitchFamily="18" charset="0"/>
                <a:cs typeface="Calibri" panose="020F0502020204030204"/>
              </a:rPr>
              <a:t> </a:t>
            </a:r>
            <a:r>
              <a:rPr lang="fi-FI" b="1" kern="150" dirty="0">
                <a:solidFill>
                  <a:srgbClr val="F16022"/>
                </a:solidFill>
                <a:latin typeface="Montserrat"/>
                <a:ea typeface="Times New Roman" panose="02020603050405020304" pitchFamily="18" charset="0"/>
                <a:cs typeface="Calibri" panose="020F0502020204030204"/>
              </a:rPr>
              <a:t>idea</a:t>
            </a:r>
            <a:endParaRPr lang="fi-FI" b="1" kern="150" dirty="0">
              <a:solidFill>
                <a:srgbClr val="F16022"/>
              </a:solidFill>
              <a:latin typeface="Montserrat"/>
              <a:cs typeface="Calibri" panose="020F0502020204030204"/>
            </a:endParaRPr>
          </a:p>
        </p:txBody>
      </p:sp>
      <p:sp>
        <p:nvSpPr>
          <p:cNvPr id="3" name="Sisällön paikkamerkki 2"/>
          <p:cNvSpPr>
            <a:spLocks noGrp="1"/>
          </p:cNvSpPr>
          <p:nvPr>
            <p:ph idx="1"/>
          </p:nvPr>
        </p:nvSpPr>
        <p:spPr>
          <a:xfrm>
            <a:off x="720631" y="2041227"/>
            <a:ext cx="6120000" cy="7337921"/>
          </a:xfrm>
        </p:spPr>
        <p:txBody>
          <a:bodyPr>
            <a:normAutofit fontScale="25000" lnSpcReduction="20000"/>
          </a:bodyPr>
          <a:lstStyle/>
          <a:p>
            <a:pPr>
              <a:lnSpc>
                <a:spcPct val="107000"/>
              </a:lnSpc>
              <a:spcBef>
                <a:spcPts val="600"/>
              </a:spcBef>
              <a:spcAft>
                <a:spcPts val="800"/>
              </a:spcAft>
            </a:pPr>
            <a:r>
              <a:rPr lang="fi-FI" sz="4800" b="1">
                <a:effectLst/>
                <a:ea typeface="Times New Roman" panose="02020603050405020304" pitchFamily="18" charset="0"/>
                <a:cs typeface="Poppins"/>
              </a:rPr>
              <a:t>Aika	</a:t>
            </a:r>
            <a:r>
              <a:rPr lang="fi-FI" sz="4800">
                <a:effectLst/>
                <a:ea typeface="Times New Roman" panose="02020603050405020304" pitchFamily="18" charset="0"/>
                <a:cs typeface="Poppins"/>
              </a:rPr>
              <a:t>				70 minuuttia</a:t>
            </a:r>
            <a:endParaRPr lang="fi-FI" sz="4800">
              <a:effectLst/>
              <a:ea typeface="Times New Roman" panose="02020603050405020304" pitchFamily="18" charset="0"/>
              <a:cs typeface="Poppins"/>
            </a:endParaRPr>
          </a:p>
          <a:p>
            <a:pPr>
              <a:lnSpc>
                <a:spcPct val="107000"/>
              </a:lnSpc>
              <a:spcBef>
                <a:spcPts val="600"/>
              </a:spcBef>
              <a:spcAft>
                <a:spcPts val="800"/>
              </a:spcAft>
            </a:pPr>
            <a:r>
              <a:rPr lang="fi-FI" sz="4800" kern="150">
                <a:solidFill>
                  <a:srgbClr val="000000"/>
                </a:solidFill>
                <a:effectLst/>
                <a:ea typeface="Times New Roman" panose="02020603050405020304" pitchFamily="18" charset="0"/>
                <a:cs typeface="Calibri" panose="020F0502020204030204" pitchFamily="34" charset="0"/>
              </a:rPr>
              <a:t>Idea yritykselle voi löytyä monesta paikasta ja joskus yllättävän läheltäkin. Yritysidea voi löytyä sinun omasta osaamisestasi, oman alasi opinnoista, omista harrastuksistasi. Idea voi olla sellainen, joka ratkaisee jonkun ongelman esimerkiksi omassa koulussa/oppilaitoksessa, lähiympäristössä tai globaalisti.  Seuraa trendejä; ole selvillä siitä, mitä Suomessa ja maailmalla tapahtuu juuri nyt. Idea voi löytyä myös kiertotaloudesta. </a:t>
            </a:r>
            <a:endParaRPr lang="fi-FI" sz="4800">
              <a:effectLst/>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fi-FI" sz="4800" b="1">
                <a:effectLst/>
                <a:ea typeface="Times New Roman" panose="02020603050405020304" pitchFamily="18" charset="0"/>
                <a:cs typeface="Poppins"/>
              </a:rPr>
              <a:t>Tavoitteet</a:t>
            </a:r>
            <a:endParaRPr lang="fi-FI" sz="4800" b="1">
              <a:effectLst/>
              <a:ea typeface="Times New Roman" panose="02020603050405020304" pitchFamily="18" charset="0"/>
              <a:cs typeface="Poppins"/>
            </a:endParaRPr>
          </a:p>
          <a:p>
            <a:pPr>
              <a:lnSpc>
                <a:spcPct val="107000"/>
              </a:lnSpc>
              <a:spcBef>
                <a:spcPts val="600"/>
              </a:spcBef>
              <a:spcAft>
                <a:spcPts val="800"/>
              </a:spcAft>
            </a:pPr>
            <a:r>
              <a:rPr lang="fi-FI" sz="4800" kern="150">
                <a:solidFill>
                  <a:srgbClr val="000000"/>
                </a:solidFill>
                <a:effectLst/>
                <a:ea typeface="Times New Roman" panose="02020603050405020304" pitchFamily="18" charset="0"/>
                <a:cs typeface="Times New Roman" panose="02020603050405020304" pitchFamily="18" charset="0"/>
              </a:rPr>
              <a:t>Tavoitteena on, että tiimi löytää  mahdollisimman monta ideaa.  </a:t>
            </a:r>
            <a:endParaRPr lang="fi-FI" sz="4800" kern="150">
              <a:solidFill>
                <a:srgbClr val="000000"/>
              </a:solidFill>
              <a:effectLst/>
              <a:ea typeface="Times New Roman" panose="02020603050405020304" pitchFamily="18" charset="0"/>
              <a:cs typeface="Times New Roman" panose="02020603050405020304" pitchFamily="18" charset="0"/>
            </a:endParaRPr>
          </a:p>
          <a:p>
            <a:pPr>
              <a:lnSpc>
                <a:spcPct val="107000"/>
              </a:lnSpc>
              <a:spcBef>
                <a:spcPts val="600"/>
              </a:spcBef>
              <a:spcAft>
                <a:spcPts val="800"/>
              </a:spcAft>
            </a:pPr>
            <a:r>
              <a:rPr lang="fi-FI" sz="4800" b="1" kern="150">
                <a:solidFill>
                  <a:srgbClr val="000000"/>
                </a:solidFill>
                <a:effectLst/>
                <a:ea typeface="Times New Roman" panose="02020603050405020304" pitchFamily="18" charset="0"/>
                <a:cs typeface="Times New Roman" panose="02020603050405020304" pitchFamily="18" charset="0"/>
              </a:rPr>
              <a:t>Toteutus</a:t>
            </a:r>
            <a:endParaRPr lang="fi-FI" sz="4800" b="1" kern="150">
              <a:solidFill>
                <a:srgbClr val="000000"/>
              </a:solidFill>
              <a:effectLst/>
              <a:ea typeface="Times New Roman" panose="02020603050405020304" pitchFamily="18" charset="0"/>
              <a:cs typeface="Times New Roman" panose="02020603050405020304" pitchFamily="18" charset="0"/>
            </a:endParaRPr>
          </a:p>
          <a:p>
            <a:pPr>
              <a:lnSpc>
                <a:spcPct val="107000"/>
              </a:lnSpc>
              <a:spcBef>
                <a:spcPts val="600"/>
              </a:spcBef>
              <a:spcAft>
                <a:spcPts val="800"/>
              </a:spcAft>
            </a:pPr>
            <a:r>
              <a:rPr lang="fi-FI" sz="4800" kern="150">
                <a:solidFill>
                  <a:srgbClr val="000000"/>
                </a:solidFill>
                <a:effectLst/>
                <a:ea typeface="Times New Roman" panose="02020603050405020304" pitchFamily="18" charset="0"/>
                <a:cs typeface="Times New Roman" panose="02020603050405020304" pitchFamily="18" charset="0"/>
              </a:rPr>
              <a:t>Tässä vaiheessa ei ole oikeita tai vääriä ideoita. Kaikki ideat voivat olla pohja ajatustyölle, josta liikeidea syntyy. </a:t>
            </a:r>
            <a:r>
              <a:rPr lang="fi-FI" sz="4800" b="1" kern="150">
                <a:solidFill>
                  <a:srgbClr val="000000"/>
                </a:solidFill>
                <a:effectLst/>
                <a:ea typeface="Times New Roman" panose="02020603050405020304" pitchFamily="18" charset="0"/>
                <a:cs typeface="Times New Roman" panose="02020603050405020304" pitchFamily="18" charset="0"/>
              </a:rPr>
              <a:t>Tässä vaiheessa ideointia kannattaa unohtaa kriittisyys. </a:t>
            </a:r>
            <a:r>
              <a:rPr lang="fi-FI" sz="4800" kern="150">
                <a:solidFill>
                  <a:srgbClr val="000000"/>
                </a:solidFill>
                <a:effectLst/>
                <a:ea typeface="Times New Roman" panose="02020603050405020304" pitchFamily="18" charset="0"/>
                <a:cs typeface="Times New Roman" panose="02020603050405020304" pitchFamily="18" charset="0"/>
              </a:rPr>
              <a:t>Erilaisista sanoista voi assosioitua huikeitakin liikeideoita.</a:t>
            </a:r>
            <a:endParaRPr lang="fi-FI" sz="4800">
              <a:effectLst/>
              <a:ea typeface="Times New Roman" panose="02020603050405020304" pitchFamily="18" charset="0"/>
            </a:endParaRPr>
          </a:p>
          <a:p>
            <a:pPr>
              <a:spcBef>
                <a:spcPts val="500"/>
              </a:spcBef>
              <a:spcAft>
                <a:spcPts val="500"/>
              </a:spcAft>
            </a:pPr>
            <a:r>
              <a:rPr lang="fi-FI" sz="4800" kern="150">
                <a:solidFill>
                  <a:srgbClr val="000000"/>
                </a:solidFill>
                <a:effectLst/>
                <a:ea typeface="Times New Roman" panose="02020603050405020304" pitchFamily="18" charset="0"/>
                <a:cs typeface="Times New Roman" panose="02020603050405020304" pitchFamily="18" charset="0"/>
              </a:rPr>
              <a:t>Kannattaa lähteä liikkeelle esimerkiksi miettimällä vastausta kysymyksiin: mitä markkinoilta puuttuu, mitä osaamista meidän tiimissämme on, mihin uskomme yhdessä ja mitä ongelmia haluamme ratkaista? Usein hyvät ideat hyödyntävät tiimin laajaa osaamista.</a:t>
            </a:r>
            <a:endParaRPr lang="fi-FI" sz="4800">
              <a:effectLst/>
              <a:ea typeface="Times New Roman" panose="02020603050405020304" pitchFamily="18" charset="0"/>
            </a:endParaRPr>
          </a:p>
          <a:p>
            <a:pPr>
              <a:spcBef>
                <a:spcPts val="500"/>
              </a:spcBef>
              <a:spcAft>
                <a:spcPts val="500"/>
              </a:spcAft>
            </a:pPr>
            <a:r>
              <a:rPr lang="fi-FI" sz="4800">
                <a:solidFill>
                  <a:srgbClr val="000000"/>
                </a:solidFill>
                <a:effectLst/>
                <a:ea typeface="Times New Roman" panose="02020603050405020304" pitchFamily="18" charset="0"/>
                <a:cs typeface="Times New Roman" panose="02020603050405020304" pitchFamily="18" charset="0"/>
              </a:rPr>
              <a:t> </a:t>
            </a:r>
            <a:r>
              <a:rPr lang="fi-FI" sz="4800" kern="150">
                <a:solidFill>
                  <a:srgbClr val="000000"/>
                </a:solidFill>
                <a:effectLst/>
                <a:ea typeface="Times New Roman" panose="02020603050405020304" pitchFamily="18" charset="0"/>
                <a:cs typeface="Times New Roman" panose="02020603050405020304" pitchFamily="18" charset="0"/>
              </a:rPr>
              <a:t>Tehtävä on kolmivaiheinen. Ennen ensimmäisen vaiheen aloittamista avataan tyhjä dokumentti tai otetaan iso tyhjä paperi, johon kirjoitetaan otsikoksi, kaikille näkyviin: ”MEIDÄN IDEAMME”.</a:t>
            </a:r>
            <a:endParaRPr lang="fi-FI" sz="4800">
              <a:effectLst/>
              <a:ea typeface="Times New Roman" panose="02020603050405020304" pitchFamily="18" charset="0"/>
            </a:endParaRPr>
          </a:p>
          <a:p>
            <a:pPr>
              <a:spcBef>
                <a:spcPts val="500"/>
              </a:spcBef>
              <a:spcAft>
                <a:spcPts val="500"/>
              </a:spcAft>
            </a:pPr>
            <a:r>
              <a:rPr lang="fi-FI" sz="4800" kern="150">
                <a:solidFill>
                  <a:srgbClr val="000000"/>
                </a:solidFill>
                <a:effectLst/>
                <a:ea typeface="Times New Roman" panose="02020603050405020304" pitchFamily="18" charset="0"/>
                <a:cs typeface="Times New Roman" panose="02020603050405020304" pitchFamily="18" charset="0"/>
              </a:rPr>
              <a:t> </a:t>
            </a:r>
            <a:r>
              <a:rPr lang="fi-FI" sz="4800" b="1" kern="150">
                <a:solidFill>
                  <a:srgbClr val="000000"/>
                </a:solidFill>
                <a:effectLst/>
                <a:ea typeface="Times New Roman" panose="02020603050405020304" pitchFamily="18" charset="0"/>
                <a:cs typeface="Times New Roman" panose="02020603050405020304" pitchFamily="18" charset="0"/>
              </a:rPr>
              <a:t>VAIHE YKSI (10 minuuttia)</a:t>
            </a:r>
            <a:endParaRPr lang="fi-FI" sz="4800">
              <a:effectLst/>
              <a:ea typeface="Times New Roman" panose="02020603050405020304" pitchFamily="18" charset="0"/>
            </a:endParaRPr>
          </a:p>
          <a:p>
            <a:pPr>
              <a:spcBef>
                <a:spcPts val="500"/>
              </a:spcBef>
              <a:spcAft>
                <a:spcPts val="500"/>
              </a:spcAft>
            </a:pPr>
            <a:r>
              <a:rPr lang="fi-FI" sz="4800" kern="150">
                <a:solidFill>
                  <a:srgbClr val="000000"/>
                </a:solidFill>
                <a:effectLst/>
                <a:ea typeface="Times New Roman" panose="02020603050405020304" pitchFamily="18" charset="0"/>
                <a:cs typeface="Times New Roman" panose="02020603050405020304" pitchFamily="18" charset="0"/>
              </a:rPr>
              <a:t>Tiimiläiset valitsevat itselleen parin tai työskentelevät kolmen hengen ryhmässä. Jokainen työskentelee muutaman minuutin yksin ja kirjoittaa omaan A4-paperiinsa vähintään viisi potentiaalista ideaa, joista voisi tulla yritys.</a:t>
            </a:r>
            <a:endParaRPr lang="fi-FI" sz="4800">
              <a:effectLst/>
              <a:ea typeface="Times New Roman" panose="02020603050405020304" pitchFamily="18" charset="0"/>
            </a:endParaRPr>
          </a:p>
          <a:p>
            <a:pPr>
              <a:spcBef>
                <a:spcPts val="500"/>
              </a:spcBef>
              <a:spcAft>
                <a:spcPts val="500"/>
              </a:spcAft>
            </a:pPr>
            <a:r>
              <a:rPr lang="fi-FI" sz="4800" kern="150">
                <a:solidFill>
                  <a:srgbClr val="000000"/>
                </a:solidFill>
                <a:effectLst/>
                <a:ea typeface="Times New Roman" panose="02020603050405020304" pitchFamily="18" charset="0"/>
                <a:cs typeface="Times New Roman" panose="02020603050405020304" pitchFamily="18" charset="0"/>
              </a:rPr>
              <a:t>Tämän jälkeen parit keskustelevat ideoista, joita heillä on nyt siis vähintään kymmenen. Niistä valitaan viisi, jotka kirjoitetaan MEIDÄN IDEAMME -paperiin. </a:t>
            </a:r>
            <a:endParaRPr lang="fi-FI" sz="4800">
              <a:effectLst/>
              <a:ea typeface="Times New Roman" panose="02020603050405020304" pitchFamily="18" charset="0"/>
            </a:endParaRPr>
          </a:p>
          <a:p>
            <a:pPr>
              <a:spcBef>
                <a:spcPts val="500"/>
              </a:spcBef>
              <a:spcAft>
                <a:spcPts val="500"/>
              </a:spcAft>
            </a:pPr>
            <a:r>
              <a:rPr lang="fi-FI" sz="4800" b="1" kern="150">
                <a:solidFill>
                  <a:srgbClr val="000000"/>
                </a:solidFill>
                <a:effectLst/>
                <a:ea typeface="Times New Roman" panose="02020603050405020304" pitchFamily="18" charset="0"/>
              </a:rPr>
              <a:t>VAIHE KAKSI (20 minuuttia)</a:t>
            </a:r>
            <a:endParaRPr lang="fi-FI" sz="4800">
              <a:effectLst/>
              <a:ea typeface="Times New Roman" panose="02020603050405020304" pitchFamily="18" charset="0"/>
            </a:endParaRPr>
          </a:p>
          <a:p>
            <a:pPr>
              <a:spcBef>
                <a:spcPts val="500"/>
              </a:spcBef>
              <a:spcAft>
                <a:spcPts val="500"/>
              </a:spcAft>
            </a:pPr>
            <a:r>
              <a:rPr lang="fi-FI" sz="4800" kern="150">
                <a:solidFill>
                  <a:srgbClr val="000000"/>
                </a:solidFill>
                <a:effectLst/>
                <a:ea typeface="Times New Roman" panose="02020603050405020304" pitchFamily="18" charset="0"/>
                <a:cs typeface="Times New Roman" panose="02020603050405020304" pitchFamily="18" charset="0"/>
              </a:rPr>
              <a:t>Koko tiimi kokoontuu MEIDÄN IDEAMME -paperin äärelle. Tässä vaiheessa tiimi keskustelee innostavimmista ideoista ja tekee yhdessä valinnan ideasta, jota lähdetään toteuttamaan. </a:t>
            </a:r>
            <a:endParaRPr lang="fi-FI" sz="4800">
              <a:effectLst/>
              <a:ea typeface="Times New Roman" panose="02020603050405020304" pitchFamily="18" charset="0"/>
            </a:endParaRPr>
          </a:p>
          <a:p>
            <a:pPr>
              <a:spcBef>
                <a:spcPts val="500"/>
              </a:spcBef>
              <a:spcAft>
                <a:spcPts val="500"/>
              </a:spcAft>
            </a:pPr>
            <a:r>
              <a:rPr lang="fi-FI" sz="4800" kern="150">
                <a:solidFill>
                  <a:srgbClr val="000000"/>
                </a:solidFill>
                <a:effectLst/>
                <a:ea typeface="Times New Roman" panose="02020603050405020304" pitchFamily="18" charset="0"/>
                <a:cs typeface="Times New Roman" panose="02020603050405020304" pitchFamily="18" charset="0"/>
              </a:rPr>
              <a:t>Jos tiimi ei pääse sopuun ideasta, he voivat äänestää eri ideoiden välillä.</a:t>
            </a:r>
            <a:endParaRPr lang="fi-FI" sz="4800">
              <a:effectLst/>
              <a:ea typeface="Times New Roman" panose="02020603050405020304" pitchFamily="18" charset="0"/>
            </a:endParaRPr>
          </a:p>
          <a:p>
            <a:pPr>
              <a:spcBef>
                <a:spcPts val="500"/>
              </a:spcBef>
              <a:spcAft>
                <a:spcPts val="500"/>
              </a:spcAft>
            </a:pPr>
            <a:r>
              <a:rPr lang="fi-FI" sz="4800" b="1" kern="150">
                <a:solidFill>
                  <a:srgbClr val="000000"/>
                </a:solidFill>
                <a:effectLst/>
                <a:ea typeface="Times New Roman" panose="02020603050405020304" pitchFamily="18" charset="0"/>
              </a:rPr>
              <a:t>VAIHE KOLME (10 minuuttia)</a:t>
            </a:r>
            <a:endParaRPr lang="fi-FI" sz="4800">
              <a:effectLst/>
              <a:ea typeface="Times New Roman" panose="02020603050405020304" pitchFamily="18" charset="0"/>
            </a:endParaRPr>
          </a:p>
          <a:p>
            <a:pPr>
              <a:spcBef>
                <a:spcPts val="500"/>
              </a:spcBef>
              <a:spcAft>
                <a:spcPts val="500"/>
              </a:spcAft>
            </a:pPr>
            <a:r>
              <a:rPr lang="fi-FI" sz="4800" kern="150">
                <a:solidFill>
                  <a:srgbClr val="000000"/>
                </a:solidFill>
                <a:effectLst/>
                <a:ea typeface="Times New Roman" panose="02020603050405020304" pitchFamily="18" charset="0"/>
                <a:cs typeface="Times New Roman" panose="02020603050405020304" pitchFamily="18" charset="0"/>
              </a:rPr>
              <a:t>Kun tiimi on päättänyt idean, tiimille valitaan nimi. Tiimin nimen ei välttämättä ole oltava sama kuin lopullisen tuotteen / palvelun nimi on. Nimi on osa yrityksen imagoa ja asia, josta yritys tunnetaan ja muistetaan. Osuva nimi kertoo yrityksestä paljon ja tavoitteena on, että nimi jäädä ihmisten mieleen.</a:t>
            </a:r>
            <a:endParaRPr lang="fi-FI" sz="4800">
              <a:effectLst/>
              <a:ea typeface="Times New Roman" panose="02020603050405020304" pitchFamily="18" charset="0"/>
            </a:endParaRPr>
          </a:p>
          <a:p>
            <a:pPr>
              <a:spcBef>
                <a:spcPts val="500"/>
              </a:spcBef>
              <a:spcAft>
                <a:spcPts val="500"/>
              </a:spcAft>
            </a:pPr>
            <a:r>
              <a:rPr lang="fi-FI" sz="4800" kern="150">
                <a:solidFill>
                  <a:srgbClr val="000000"/>
                </a:solidFill>
                <a:effectLst/>
                <a:ea typeface="Times New Roman" panose="02020603050405020304" pitchFamily="18" charset="0"/>
                <a:cs typeface="Times New Roman" panose="02020603050405020304" pitchFamily="18" charset="0"/>
              </a:rPr>
              <a:t> Kannattaa myös pohtia, onko yrityksen nimen tarkoitus kertoa jotain toiminnasta tai yrittäjistä. </a:t>
            </a:r>
            <a:endParaRPr lang="fi-FI" sz="4800">
              <a:effectLst/>
              <a:ea typeface="Times New Roman" panose="02020603050405020304" pitchFamily="18" charset="0"/>
            </a:endParaRPr>
          </a:p>
          <a:p>
            <a:pPr>
              <a:spcBef>
                <a:spcPts val="500"/>
              </a:spcBef>
              <a:spcAft>
                <a:spcPts val="500"/>
              </a:spcAft>
            </a:pPr>
            <a:r>
              <a:rPr lang="fi-FI" sz="4800">
                <a:effectLst/>
                <a:ea typeface="Times New Roman" panose="02020603050405020304" pitchFamily="18" charset="0"/>
              </a:rPr>
              <a:t> </a:t>
            </a:r>
            <a:endParaRPr lang="fi-FI" sz="4800">
              <a:effectLst/>
              <a:ea typeface="Times New Roman" panose="02020603050405020304" pitchFamily="18" charset="0"/>
            </a:endParaRPr>
          </a:p>
          <a:p>
            <a:pPr>
              <a:lnSpc>
                <a:spcPct val="106000"/>
              </a:lnSpc>
              <a:spcBef>
                <a:spcPts val="500"/>
              </a:spcBef>
              <a:spcAft>
                <a:spcPts val="800"/>
              </a:spcAft>
            </a:pPr>
            <a:r>
              <a:rPr lang="fi-FI" sz="1800">
                <a:effectLst/>
                <a:latin typeface="Calibri" panose="020F0502020204030204" pitchFamily="34" charset="0"/>
                <a:ea typeface="Calibri" panose="020F0502020204030204" pitchFamily="34" charset="0"/>
                <a:cs typeface="Times New Roman" panose="02020603050405020304" pitchFamily="18" charset="0"/>
              </a:rPr>
              <a:t> </a:t>
            </a:r>
            <a:endParaRPr lang="fi-FI"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Times New Roman" panose="02020603050405020304" pitchFamily="18" charset="0"/>
                <a:cs typeface="Poppins"/>
              </a:rPr>
              <a:t> </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Times New Roman" panose="02020603050405020304" pitchFamily="18" charset="0"/>
                <a:cs typeface="Poppins"/>
              </a:rPr>
              <a:t> </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Times New Roman" panose="02020603050405020304" pitchFamily="18" charset="0"/>
                <a:cs typeface="Poppins"/>
              </a:rPr>
              <a:t> </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Times New Roman" panose="02020603050405020304" pitchFamily="18" charset="0"/>
                <a:cs typeface="Times New Roman" panose="02020603050405020304" pitchFamily="18" charset="0"/>
              </a:rPr>
              <a:t> </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Times New Roman" panose="02020603050405020304" pitchFamily="18" charset="0"/>
                <a:cs typeface="Times New Roman" panose="02020603050405020304" pitchFamily="18" charset="0"/>
              </a:rPr>
              <a:t> </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Times New Roman" panose="02020603050405020304" pitchFamily="18" charset="0"/>
                <a:cs typeface="Times New Roman" panose="02020603050405020304" pitchFamily="18" charset="0"/>
              </a:rPr>
              <a:t> </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Times New Roman" panose="02020603050405020304" pitchFamily="18" charset="0"/>
                <a:cs typeface="Times New Roman" panose="02020603050405020304" pitchFamily="18" charset="0"/>
              </a:rPr>
              <a:t> </a:t>
            </a:r>
            <a:endParaRPr lang="fi-FI" sz="4800">
              <a:effectLst/>
              <a:ea typeface="Calibri" panose="020F0502020204030204" pitchFamily="34" charset="0"/>
              <a:cs typeface="Times New Roman" panose="02020603050405020304" pitchFamily="18" charset="0"/>
            </a:endParaRPr>
          </a:p>
          <a:p>
            <a:endParaRPr lang="fi-FI"/>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20631" y="1323200"/>
            <a:ext cx="6120000" cy="495108"/>
          </a:xfrm>
        </p:spPr>
        <p:txBody>
          <a:bodyPr/>
          <a:lstStyle/>
          <a:p>
            <a:r>
              <a:rPr lang="fi-FI" sz="1800" b="1" kern="150" dirty="0">
                <a:effectLst/>
                <a:latin typeface="Montserrat SemiBold"/>
                <a:ea typeface="Times New Roman" panose="02020603050405020304" pitchFamily="18" charset="0"/>
              </a:rPr>
              <a:t>VALIDOINTI</a:t>
            </a:r>
            <a:r>
              <a:rPr lang="fi-FI" sz="1800" kern="150" dirty="0">
                <a:effectLst/>
                <a:latin typeface="Montserrat SemiBold"/>
                <a:ea typeface="Times New Roman" panose="02020603050405020304" pitchFamily="18" charset="0"/>
              </a:rPr>
              <a:t> </a:t>
            </a:r>
            <a:r>
              <a:rPr lang="fi-FI" sz="1200" b="0" i="0" cap="all" dirty="0">
                <a:solidFill>
                  <a:schemeClr val="bg2"/>
                </a:solidFill>
                <a:effectLst/>
              </a:rPr>
              <a:t>			</a:t>
            </a:r>
            <a:endParaRPr lang="fi-FI" sz="1200" dirty="0">
              <a:solidFill>
                <a:schemeClr val="bg2"/>
              </a:solidFill>
            </a:endParaRPr>
          </a:p>
        </p:txBody>
      </p:sp>
      <p:sp>
        <p:nvSpPr>
          <p:cNvPr id="3" name="Sisällön paikkamerkki 2"/>
          <p:cNvSpPr>
            <a:spLocks noGrp="1"/>
          </p:cNvSpPr>
          <p:nvPr>
            <p:ph idx="1"/>
          </p:nvPr>
        </p:nvSpPr>
        <p:spPr/>
        <p:txBody>
          <a:bodyPr>
            <a:normAutofit/>
          </a:bodyPr>
          <a:lstStyle/>
          <a:p>
            <a:pPr>
              <a:lnSpc>
                <a:spcPct val="107000"/>
              </a:lnSpc>
              <a:spcBef>
                <a:spcPts val="600"/>
              </a:spcBef>
              <a:spcAft>
                <a:spcPts val="800"/>
              </a:spcAft>
            </a:pPr>
            <a:r>
              <a:rPr lang="fi-FI" b="1" kern="150">
                <a:solidFill>
                  <a:srgbClr val="262626"/>
                </a:solidFill>
                <a:ea typeface="Times New Roman" panose="02020603050405020304" pitchFamily="18" charset="0"/>
                <a:cs typeface="Calibri" panose="020F0502020204030204" pitchFamily="34" charset="0"/>
              </a:rPr>
              <a:t>Aika</a:t>
            </a:r>
            <a:r>
              <a:rPr lang="fi-FI" kern="150">
                <a:solidFill>
                  <a:srgbClr val="262626"/>
                </a:solidFill>
                <a:ea typeface="Times New Roman" panose="02020603050405020304" pitchFamily="18" charset="0"/>
                <a:cs typeface="Calibri" panose="020F0502020204030204" pitchFamily="34" charset="0"/>
              </a:rPr>
              <a:t>					60 minuuttia</a:t>
            </a:r>
            <a:endParaRPr lang="fi-FI" kern="150">
              <a:solidFill>
                <a:srgbClr val="262626"/>
              </a:solidFill>
              <a:ea typeface="Times New Roman" panose="02020603050405020304" pitchFamily="18" charset="0"/>
              <a:cs typeface="Calibri" panose="020F0502020204030204" pitchFamily="34" charset="0"/>
            </a:endParaRPr>
          </a:p>
          <a:p>
            <a:pPr>
              <a:lnSpc>
                <a:spcPct val="107000"/>
              </a:lnSpc>
              <a:spcBef>
                <a:spcPts val="600"/>
              </a:spcBef>
              <a:spcAft>
                <a:spcPts val="800"/>
              </a:spcAft>
            </a:pPr>
            <a:r>
              <a:rPr lang="fi-FI" kern="150">
                <a:solidFill>
                  <a:srgbClr val="262626"/>
                </a:solidFill>
                <a:effectLst/>
                <a:ea typeface="Times New Roman" panose="02020603050405020304" pitchFamily="18" charset="0"/>
                <a:cs typeface="Calibri" panose="020F0502020204030204" pitchFamily="34" charset="0"/>
              </a:rPr>
              <a:t>Ennen yrityksen perustamista ja markkinoille lähtemistä on ensiarvoisen tärkeää arvioida liikeideaa eri lähtökohdista.</a:t>
            </a:r>
            <a:r>
              <a:rPr lang="fi-FI">
                <a:effectLst/>
                <a:ea typeface="Calibri" panose="020F0502020204030204" pitchFamily="34" charset="0"/>
                <a:cs typeface="Times New Roman" panose="02020603050405020304" pitchFamily="18" charset="0"/>
              </a:rPr>
              <a:t> </a:t>
            </a:r>
            <a:r>
              <a:rPr lang="fi-FI" kern="150">
                <a:solidFill>
                  <a:srgbClr val="262626"/>
                </a:solidFill>
                <a:effectLst/>
                <a:ea typeface="Times New Roman" panose="02020603050405020304" pitchFamily="18" charset="0"/>
                <a:cs typeface="Calibri" panose="020F0502020204030204" pitchFamily="34" charset="0"/>
              </a:rPr>
              <a:t>Yrityksen toiminnan suunnittelun tulee perustua selvitettyihin tietoihin ja todellisiin lukuihin. Niin kauan, kun mietit liikeideaasi ja sen potentiaalia itseksesi, sinulla on vain kasa arvauksia. </a:t>
            </a:r>
            <a:r>
              <a:rPr lang="fi-FI" kern="150">
                <a:effectLst/>
                <a:ea typeface="Times New Roman" panose="02020603050405020304" pitchFamily="18" charset="0"/>
                <a:cs typeface="Calibri" panose="020F0502020204030204" pitchFamily="34" charset="0"/>
              </a:rPr>
              <a:t>Validoinnin avulla vältetään se, että käytetään pitkä aika tuotteen tai palvelun valmistamiseen ja tuottamiseen, kunnes huomataan, ettei sille olekaan kysyntää. Yksinkertaisimmillaan validointi on kokeilemista, pohtimista ja palautteen pohjalta kehittämistä.</a:t>
            </a:r>
            <a:endParaRPr lang="fi-FI">
              <a:effectLst/>
              <a:ea typeface="Calibri" panose="020F0502020204030204" pitchFamily="34" charset="0"/>
              <a:cs typeface="Times New Roman" panose="02020603050405020304" pitchFamily="18" charset="0"/>
            </a:endParaRPr>
          </a:p>
          <a:p>
            <a:pPr>
              <a:lnSpc>
                <a:spcPct val="90000"/>
              </a:lnSpc>
              <a:spcAft>
                <a:spcPts val="800"/>
              </a:spcAft>
            </a:pPr>
            <a:r>
              <a:rPr lang="fi-FI" b="1" kern="150">
                <a:solidFill>
                  <a:srgbClr val="262626"/>
                </a:solidFill>
                <a:effectLst/>
                <a:ea typeface="Times New Roman" panose="02020603050405020304" pitchFamily="18" charset="0"/>
                <a:cs typeface="Calibri" panose="020F0502020204030204" pitchFamily="34" charset="0"/>
              </a:rPr>
              <a:t> </a:t>
            </a:r>
            <a:endParaRPr lang="fi-FI">
              <a:effectLst/>
              <a:ea typeface="Calibri" panose="020F0502020204030204" pitchFamily="34" charset="0"/>
              <a:cs typeface="Times New Roman" panose="02020603050405020304" pitchFamily="18" charset="0"/>
            </a:endParaRPr>
          </a:p>
          <a:p>
            <a:pPr>
              <a:lnSpc>
                <a:spcPct val="90000"/>
              </a:lnSpc>
              <a:spcAft>
                <a:spcPts val="800"/>
              </a:spcAft>
            </a:pPr>
            <a:r>
              <a:rPr lang="fi-FI" b="1" kern="150">
                <a:solidFill>
                  <a:srgbClr val="262626"/>
                </a:solidFill>
                <a:effectLst/>
                <a:ea typeface="Times New Roman" panose="02020603050405020304" pitchFamily="18" charset="0"/>
                <a:cs typeface="Calibri" panose="020F0502020204030204" pitchFamily="34" charset="0"/>
              </a:rPr>
              <a:t>Tavoitteet</a:t>
            </a:r>
            <a:endParaRPr lang="fi-FI">
              <a:effectLst/>
              <a:ea typeface="Calibri" panose="020F0502020204030204" pitchFamily="34" charset="0"/>
              <a:cs typeface="Times New Roman" panose="02020603050405020304" pitchFamily="18" charset="0"/>
            </a:endParaRPr>
          </a:p>
          <a:p>
            <a:pPr>
              <a:lnSpc>
                <a:spcPct val="90000"/>
              </a:lnSpc>
              <a:spcAft>
                <a:spcPts val="800"/>
              </a:spcAft>
              <a:tabLst>
                <a:tab pos="457200" algn="l"/>
              </a:tabLst>
            </a:pPr>
            <a:r>
              <a:rPr lang="fi-FI" kern="150">
                <a:effectLst/>
                <a:ea typeface="Times New Roman" panose="02020603050405020304" pitchFamily="18" charset="0"/>
                <a:cs typeface="Calibri" panose="020F0502020204030204" pitchFamily="34" charset="0"/>
              </a:rPr>
              <a:t>Validoinnissa opitaan tarkastelemaan omaa liikeideaa ja sen kiinnostavuutta mahdollisten asiakkaiden keskuudessa. </a:t>
            </a:r>
            <a:endParaRPr lang="fi-FI">
              <a:effectLst/>
              <a:ea typeface="Calibri" panose="020F0502020204030204" pitchFamily="34" charset="0"/>
              <a:cs typeface="Times New Roman" panose="02020603050405020304" pitchFamily="18" charset="0"/>
            </a:endParaRPr>
          </a:p>
          <a:p>
            <a:r>
              <a:rPr lang="fi-FI" b="1"/>
              <a:t>Toteutus</a:t>
            </a:r>
            <a:endParaRPr lang="fi-FI" b="1"/>
          </a:p>
          <a:p>
            <a:endParaRPr lang="fi-FI" b="1"/>
          </a:p>
          <a:p>
            <a:pPr>
              <a:lnSpc>
                <a:spcPct val="90000"/>
              </a:lnSpc>
              <a:spcAft>
                <a:spcPts val="800"/>
              </a:spcAft>
            </a:pPr>
            <a:r>
              <a:rPr lang="fi-FI" kern="150">
                <a:effectLst/>
                <a:ea typeface="Times New Roman" panose="02020603050405020304" pitchFamily="18" charset="0"/>
                <a:cs typeface="Calibri" panose="020F0502020204030204" pitchFamily="34" charset="0"/>
              </a:rPr>
              <a:t>Tehkää tiimissä kysymyksiä, joita voitte esittää ideastanne esimerkiksi toisille leiriläisille, oman koulunne/oppilaitoksenne opettajille ja opiskelijoille. Voitte tehdä myös sähköposti- tai WhatsApp -kyselyn tuntemillenne henkilöille. Jos ennätätte tehdä tuotteestanne prototyypin, se tekee kyselystänne konkreettisemman. </a:t>
            </a:r>
            <a:endParaRPr lang="fi-FI">
              <a:effectLst/>
              <a:ea typeface="Calibri" panose="020F0502020204030204" pitchFamily="34" charset="0"/>
              <a:cs typeface="Times New Roman" panose="02020603050405020304" pitchFamily="18" charset="0"/>
            </a:endParaRPr>
          </a:p>
          <a:p>
            <a:pPr>
              <a:lnSpc>
                <a:spcPct val="106000"/>
              </a:lnSpc>
              <a:spcAft>
                <a:spcPts val="800"/>
              </a:spcAft>
            </a:pPr>
            <a:r>
              <a:rPr lang="fi-FI" kern="150">
                <a:effectLst/>
                <a:ea typeface="Times New Roman" panose="02020603050405020304" pitchFamily="18" charset="0"/>
                <a:cs typeface="Calibri" panose="020F0502020204030204" pitchFamily="34" charset="0"/>
              </a:rPr>
              <a:t>Dokumentoikaa kyselyn tulokset ja pohtikaa tiimissä miten muutatte/kehitätte ideaanne.</a:t>
            </a:r>
            <a:endParaRPr lang="fi-FI">
              <a:effectLst/>
              <a:ea typeface="Calibri" panose="020F0502020204030204" pitchFamily="34" charset="0"/>
              <a:cs typeface="Times New Roman" panose="02020603050405020304" pitchFamily="18" charset="0"/>
            </a:endParaRPr>
          </a:p>
          <a:p>
            <a:pPr>
              <a:lnSpc>
                <a:spcPct val="106000"/>
              </a:lnSpc>
              <a:spcAft>
                <a:spcPts val="800"/>
              </a:spcAft>
            </a:pPr>
            <a:r>
              <a:rPr lang="fi-FI" kern="150">
                <a:effectLst/>
                <a:ea typeface="Times New Roman" panose="02020603050405020304" pitchFamily="18" charset="0"/>
                <a:cs typeface="Calibri" panose="020F0502020204030204" pitchFamily="34" charset="0"/>
              </a:rPr>
              <a:t>Esimerkkejä kysymyksistä, joita voitte muokata omaan kyselyynne.</a:t>
            </a:r>
            <a:endParaRPr lang="fi-FI">
              <a:effectLst/>
              <a:ea typeface="Calibri" panose="020F0502020204030204" pitchFamily="34" charset="0"/>
              <a:cs typeface="Times New Roman" panose="02020603050405020304" pitchFamily="18" charset="0"/>
            </a:endParaRPr>
          </a:p>
          <a:p>
            <a:pPr marL="742950" lvl="1" indent="-285750">
              <a:lnSpc>
                <a:spcPct val="90000"/>
              </a:lnSpc>
              <a:buFont typeface="+mj-lt"/>
              <a:buAutoNum type="arabicPeriod"/>
            </a:pPr>
            <a:r>
              <a:rPr lang="fi-FI" kern="150">
                <a:solidFill>
                  <a:srgbClr val="262626"/>
                </a:solidFill>
                <a:effectLst/>
                <a:ea typeface="Times New Roman" panose="02020603050405020304" pitchFamily="18" charset="0"/>
                <a:cs typeface="Times New Roman" panose="02020603050405020304" pitchFamily="18" charset="0"/>
              </a:rPr>
              <a:t>Millaisia vahvuuksia yrityksellämme tai liikeideallamme on?</a:t>
            </a:r>
            <a:endParaRPr lang="fi-FI">
              <a:effectLst/>
              <a:ea typeface="Times New Roman" panose="02020603050405020304" pitchFamily="18" charset="0"/>
            </a:endParaRPr>
          </a:p>
          <a:p>
            <a:pPr marL="742950" lvl="1" indent="-285750">
              <a:lnSpc>
                <a:spcPct val="90000"/>
              </a:lnSpc>
              <a:buFont typeface="+mj-lt"/>
              <a:buAutoNum type="arabicPeriod"/>
            </a:pPr>
            <a:r>
              <a:rPr lang="fi-FI" kern="150">
                <a:solidFill>
                  <a:srgbClr val="262626"/>
                </a:solidFill>
                <a:effectLst/>
                <a:ea typeface="Times New Roman" panose="02020603050405020304" pitchFamily="18" charset="0"/>
                <a:cs typeface="Times New Roman" panose="02020603050405020304" pitchFamily="18" charset="0"/>
              </a:rPr>
              <a:t>Millaisia heikkouksia yrityksellämme tai liikeideallamme on?</a:t>
            </a:r>
            <a:endParaRPr lang="fi-FI">
              <a:effectLst/>
              <a:ea typeface="Times New Roman" panose="02020603050405020304" pitchFamily="18" charset="0"/>
            </a:endParaRPr>
          </a:p>
          <a:p>
            <a:pPr marL="742950" lvl="1" indent="-285750">
              <a:lnSpc>
                <a:spcPct val="90000"/>
              </a:lnSpc>
              <a:buFont typeface="+mj-lt"/>
              <a:buAutoNum type="arabicPeriod"/>
            </a:pPr>
            <a:r>
              <a:rPr lang="fi-FI" kern="150">
                <a:solidFill>
                  <a:srgbClr val="262626"/>
                </a:solidFill>
                <a:effectLst/>
                <a:ea typeface="Times New Roman" panose="02020603050405020304" pitchFamily="18" charset="0"/>
              </a:rPr>
              <a:t>Millaisia mahdollisuuksia katsomme yrityksellämme olevan?</a:t>
            </a:r>
            <a:endParaRPr lang="fi-FI">
              <a:effectLst/>
              <a:ea typeface="Times New Roman" panose="02020603050405020304" pitchFamily="18" charset="0"/>
            </a:endParaRPr>
          </a:p>
          <a:p>
            <a:pPr marL="742950" lvl="1" indent="-285750">
              <a:lnSpc>
                <a:spcPct val="90000"/>
              </a:lnSpc>
              <a:buFont typeface="+mj-lt"/>
              <a:buAutoNum type="arabicPeriod"/>
            </a:pPr>
            <a:r>
              <a:rPr lang="fi-FI" kern="150">
                <a:solidFill>
                  <a:srgbClr val="262626"/>
                </a:solidFill>
                <a:effectLst/>
                <a:ea typeface="Times New Roman" panose="02020603050405020304" pitchFamily="18" charset="0"/>
              </a:rPr>
              <a:t>Millaisia uhkia näemme yrityksemme menestykselle?</a:t>
            </a:r>
            <a:endParaRPr lang="fi-FI">
              <a:effectLst/>
              <a:ea typeface="Times New Roman" panose="02020603050405020304" pitchFamily="18" charset="0"/>
            </a:endParaRPr>
          </a:p>
          <a:p>
            <a:pPr>
              <a:lnSpc>
                <a:spcPct val="106000"/>
              </a:lnSpc>
              <a:spcAft>
                <a:spcPts val="800"/>
              </a:spcAft>
            </a:pPr>
            <a:r>
              <a:rPr lang="fi-FI">
                <a:effectLst/>
                <a:ea typeface="Calibri" panose="020F0502020204030204" pitchFamily="34" charset="0"/>
                <a:cs typeface="Calibri" panose="020F0502020204030204" pitchFamily="34" charset="0"/>
              </a:rPr>
              <a:t> </a:t>
            </a:r>
            <a:endParaRPr lang="fi-FI">
              <a:effectLst/>
              <a:ea typeface="Calibri" panose="020F0502020204030204" pitchFamily="34" charset="0"/>
              <a:cs typeface="Times New Roman" panose="02020603050405020304" pitchFamily="18" charset="0"/>
            </a:endParaRPr>
          </a:p>
          <a:p>
            <a:endParaRPr lang="fi-FI"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1800" b="1" kern="150" dirty="0">
                <a:effectLst/>
                <a:latin typeface="Montserrat SemiBold"/>
                <a:ea typeface="Calibri" panose="020F0502020204030204" pitchFamily="34" charset="0"/>
              </a:rPr>
              <a:t>KILPAILIJA-ANALYYSI</a:t>
            </a:r>
            <a:endParaRPr lang="fi-FI" dirty="0">
              <a:latin typeface="Montserrat SemiBold"/>
            </a:endParaRPr>
          </a:p>
        </p:txBody>
      </p:sp>
      <p:sp>
        <p:nvSpPr>
          <p:cNvPr id="3" name="Sisällön paikkamerkki 2"/>
          <p:cNvSpPr>
            <a:spLocks noGrp="1"/>
          </p:cNvSpPr>
          <p:nvPr>
            <p:ph idx="1"/>
          </p:nvPr>
        </p:nvSpPr>
        <p:spPr/>
        <p:txBody>
          <a:bodyPr>
            <a:normAutofit fontScale="92500" lnSpcReduction="20000"/>
          </a:bodyPr>
          <a:lstStyle/>
          <a:p>
            <a:r>
              <a:rPr lang="fi-FI" sz="1300" b="1"/>
              <a:t>Aika					</a:t>
            </a:r>
            <a:r>
              <a:rPr lang="fi-FI" sz="1300"/>
              <a:t>40 minuuttia</a:t>
            </a:r>
            <a:endParaRPr lang="fi-FI" sz="1300"/>
          </a:p>
          <a:p>
            <a:endParaRPr lang="fi-FI" sz="1300"/>
          </a:p>
          <a:p>
            <a:pPr>
              <a:spcBef>
                <a:spcPts val="500"/>
              </a:spcBef>
              <a:spcAft>
                <a:spcPts val="500"/>
              </a:spcAft>
            </a:pPr>
            <a:r>
              <a:rPr lang="fi-FI" sz="1300" b="1" kern="150">
                <a:solidFill>
                  <a:srgbClr val="000000"/>
                </a:solidFill>
                <a:effectLst/>
                <a:ea typeface="Times New Roman" panose="02020603050405020304" pitchFamily="18" charset="0"/>
                <a:cs typeface="Times New Roman" panose="02020603050405020304" pitchFamily="18" charset="0"/>
              </a:rPr>
              <a:t>Tavoite</a:t>
            </a:r>
            <a:endParaRPr lang="fi-FI" sz="1300" b="1" kern="150">
              <a:solidFill>
                <a:srgbClr val="000000"/>
              </a:solidFill>
              <a:effectLst/>
              <a:ea typeface="Times New Roman" panose="02020603050405020304" pitchFamily="18" charset="0"/>
              <a:cs typeface="Times New Roman" panose="02020603050405020304" pitchFamily="18" charset="0"/>
            </a:endParaRPr>
          </a:p>
          <a:p>
            <a:pPr>
              <a:spcBef>
                <a:spcPts val="500"/>
              </a:spcBef>
              <a:spcAft>
                <a:spcPts val="500"/>
              </a:spcAft>
            </a:pPr>
            <a:r>
              <a:rPr lang="fi-FI" sz="1300" kern="150">
                <a:solidFill>
                  <a:srgbClr val="000000"/>
                </a:solidFill>
                <a:effectLst/>
                <a:ea typeface="Times New Roman" panose="02020603050405020304" pitchFamily="18" charset="0"/>
                <a:cs typeface="Times New Roman" panose="02020603050405020304" pitchFamily="18" charset="0"/>
              </a:rPr>
              <a:t>Tässä tehtävässä otetaan selvää tärkeimmistä kilpailijoista ja siitä, miten oma yritys eroaa niistä.</a:t>
            </a:r>
            <a:endParaRPr lang="fi-FI" sz="1300">
              <a:effectLst/>
              <a:ea typeface="Times New Roman" panose="02020603050405020304" pitchFamily="18" charset="0"/>
            </a:endParaRPr>
          </a:p>
          <a:p>
            <a:pPr>
              <a:spcBef>
                <a:spcPts val="500"/>
              </a:spcBef>
              <a:spcAft>
                <a:spcPts val="500"/>
              </a:spcAft>
            </a:pPr>
            <a:r>
              <a:rPr lang="fi-FI" sz="1300" kern="150">
                <a:solidFill>
                  <a:srgbClr val="000000"/>
                </a:solidFill>
                <a:effectLst/>
                <a:ea typeface="Times New Roman" panose="02020603050405020304" pitchFamily="18" charset="0"/>
                <a:cs typeface="Times New Roman" panose="02020603050405020304" pitchFamily="18" charset="0"/>
              </a:rPr>
              <a:t>Ennen yrityksen perustamista ja markkinoille lähtemistä on tärkeää arvioida liikeideaa eri lähtökohdista. Yksi arviointikohde ovat kilpailijat.</a:t>
            </a:r>
            <a:endParaRPr lang="fi-FI" sz="1300" kern="150">
              <a:solidFill>
                <a:srgbClr val="000000"/>
              </a:solidFill>
              <a:effectLst/>
              <a:ea typeface="Times New Roman" panose="02020603050405020304" pitchFamily="18" charset="0"/>
              <a:cs typeface="Times New Roman" panose="02020603050405020304" pitchFamily="18" charset="0"/>
            </a:endParaRPr>
          </a:p>
          <a:p>
            <a:pPr>
              <a:spcBef>
                <a:spcPts val="500"/>
              </a:spcBef>
              <a:spcAft>
                <a:spcPts val="500"/>
              </a:spcAft>
            </a:pPr>
            <a:r>
              <a:rPr lang="fi-FI" sz="1300" b="1" kern="150">
                <a:solidFill>
                  <a:srgbClr val="000000"/>
                </a:solidFill>
                <a:ea typeface="Times New Roman" panose="02020603050405020304" pitchFamily="18" charset="0"/>
                <a:cs typeface="Times New Roman" panose="02020603050405020304" pitchFamily="18" charset="0"/>
              </a:rPr>
              <a:t>Toteutus</a:t>
            </a:r>
            <a:endParaRPr lang="fi-FI" sz="1300" b="1" kern="150">
              <a:solidFill>
                <a:srgbClr val="000000"/>
              </a:solidFill>
              <a:effectLst/>
              <a:ea typeface="Times New Roman" panose="02020603050405020304" pitchFamily="18" charset="0"/>
              <a:cs typeface="Times New Roman" panose="02020603050405020304" pitchFamily="18" charset="0"/>
            </a:endParaRPr>
          </a:p>
          <a:p>
            <a:pPr>
              <a:spcBef>
                <a:spcPts val="500"/>
              </a:spcBef>
              <a:spcAft>
                <a:spcPts val="500"/>
              </a:spcAft>
            </a:pPr>
            <a:r>
              <a:rPr lang="fi-FI" sz="1300" kern="150">
                <a:solidFill>
                  <a:srgbClr val="000000"/>
                </a:solidFill>
                <a:effectLst/>
                <a:ea typeface="Times New Roman" panose="02020603050405020304" pitchFamily="18" charset="0"/>
              </a:rPr>
              <a:t>Kilpailija-analyysi tehdään seuraten neljään alla olevaa vaihetta.</a:t>
            </a:r>
            <a:endParaRPr lang="fi-FI" sz="1300">
              <a:effectLst/>
              <a:ea typeface="Times New Roman" panose="02020603050405020304" pitchFamily="18" charset="0"/>
            </a:endParaRPr>
          </a:p>
          <a:p>
            <a:pPr marL="342900" lvl="0" indent="-342900">
              <a:spcBef>
                <a:spcPts val="500"/>
              </a:spcBef>
              <a:spcAft>
                <a:spcPts val="500"/>
              </a:spcAft>
              <a:buFont typeface="+mj-lt"/>
              <a:buAutoNum type="arabicPeriod"/>
            </a:pPr>
            <a:r>
              <a:rPr lang="fi-FI" sz="1300" b="1" kern="150">
                <a:solidFill>
                  <a:srgbClr val="000000"/>
                </a:solidFill>
                <a:effectLst/>
                <a:ea typeface="Times New Roman" panose="02020603050405020304" pitchFamily="18" charset="0"/>
              </a:rPr>
              <a:t>Ketkä ovat kilpailijoitamme?</a:t>
            </a:r>
            <a:br>
              <a:rPr lang="fi-FI" sz="1300" b="1" kern="150">
                <a:solidFill>
                  <a:srgbClr val="000000"/>
                </a:solidFill>
                <a:effectLst/>
                <a:ea typeface="Times New Roman" panose="02020603050405020304" pitchFamily="18" charset="0"/>
              </a:rPr>
            </a:br>
            <a:r>
              <a:rPr lang="fi-FI" sz="1300" kern="150">
                <a:solidFill>
                  <a:srgbClr val="000000"/>
                </a:solidFill>
                <a:effectLst/>
                <a:ea typeface="Times New Roman" panose="02020603050405020304" pitchFamily="18" charset="0"/>
              </a:rPr>
              <a:t>Helpointa on aloittaa Googlesta. Tehkää Google-haku esimerkiksi tuoteideallanne. Jos aiotte toimia alueellisesti, tutustukaa myös paikallislehtien verkkosivuihin ja niiden mainoksiin – mitkä yritykset mainostavat siellä?</a:t>
            </a:r>
            <a:endParaRPr lang="fi-FI" sz="1300">
              <a:effectLst/>
              <a:ea typeface="Times New Roman" panose="02020603050405020304" pitchFamily="18" charset="0"/>
            </a:endParaRPr>
          </a:p>
          <a:p>
            <a:pPr marL="342900" lvl="0" indent="-342900">
              <a:spcBef>
                <a:spcPts val="500"/>
              </a:spcBef>
              <a:spcAft>
                <a:spcPts val="500"/>
              </a:spcAft>
              <a:buFont typeface="+mj-lt"/>
              <a:buAutoNum type="arabicPeriod"/>
            </a:pPr>
            <a:r>
              <a:rPr lang="fi-FI" sz="1300" b="1" kern="150">
                <a:solidFill>
                  <a:srgbClr val="000000"/>
                </a:solidFill>
                <a:effectLst/>
                <a:ea typeface="Times New Roman" panose="02020603050405020304" pitchFamily="18" charset="0"/>
              </a:rPr>
              <a:t>Nimetkää viisi tärkeintä kilpailijaanne</a:t>
            </a:r>
            <a:br>
              <a:rPr lang="fi-FI" sz="1300" b="1" kern="150">
                <a:solidFill>
                  <a:srgbClr val="000000"/>
                </a:solidFill>
                <a:effectLst/>
                <a:ea typeface="Times New Roman" panose="02020603050405020304" pitchFamily="18" charset="0"/>
              </a:rPr>
            </a:br>
            <a:r>
              <a:rPr lang="fi-FI" sz="1300" kern="150">
                <a:solidFill>
                  <a:srgbClr val="000000"/>
                </a:solidFill>
                <a:effectLst/>
                <a:ea typeface="Times New Roman" panose="02020603050405020304" pitchFamily="18" charset="0"/>
              </a:rPr>
              <a:t>Kun olette nimenneet kilpailijanne, jakakaa ne suoriin ja epäsuoriin kilpailijoihin. Suorat kilpailijat tarjoavat samaa kuin te ja toimivat samalla alueella. Epäsuorat kilpailijat eivät tarjoa samaa, mutta omalla tuotteellaan / palvelullaan ratkaisevat asiakkaan ongelman.</a:t>
            </a:r>
            <a:endParaRPr lang="fi-FI" sz="1300">
              <a:effectLst/>
              <a:ea typeface="Times New Roman" panose="02020603050405020304" pitchFamily="18" charset="0"/>
            </a:endParaRPr>
          </a:p>
          <a:p>
            <a:pPr marL="342900" lvl="0" indent="-342900">
              <a:spcBef>
                <a:spcPts val="500"/>
              </a:spcBef>
              <a:spcAft>
                <a:spcPts val="500"/>
              </a:spcAft>
              <a:buFont typeface="+mj-lt"/>
              <a:buAutoNum type="arabicPeriod"/>
            </a:pPr>
            <a:r>
              <a:rPr lang="fi-FI" sz="1300" b="1" kern="150">
                <a:solidFill>
                  <a:srgbClr val="000000"/>
                </a:solidFill>
                <a:effectLst/>
                <a:ea typeface="Times New Roman" panose="02020603050405020304" pitchFamily="18" charset="0"/>
              </a:rPr>
              <a:t>Tutustukaa mielestänne tärkeimpiin suoriin kilpailijoihin</a:t>
            </a:r>
            <a:endParaRPr lang="fi-FI" sz="1300">
              <a:effectLst/>
              <a:ea typeface="Times New Roman" panose="02020603050405020304" pitchFamily="18" charset="0"/>
            </a:endParaRPr>
          </a:p>
          <a:p>
            <a:pPr marL="742950" lvl="1" indent="-285750">
              <a:spcBef>
                <a:spcPts val="500"/>
              </a:spcBef>
              <a:spcAft>
                <a:spcPts val="500"/>
              </a:spcAft>
              <a:buFont typeface="Arial" panose="020B0604020202020204" pitchFamily="34" charset="0"/>
              <a:buChar char="•"/>
            </a:pPr>
            <a:r>
              <a:rPr lang="fi-FI" sz="1300" kern="150">
                <a:solidFill>
                  <a:srgbClr val="000000"/>
                </a:solidFill>
                <a:effectLst/>
                <a:ea typeface="Times New Roman" panose="02020603050405020304" pitchFamily="18" charset="0"/>
              </a:rPr>
              <a:t>TUOTE / PALVELU: Mikä on heidän tuotteensa / palvelunsa? Mitkä ovat sen vahvuudet ja heikkoudet? Paljonko se maksaa? Onko heillä useilla samanlaisia tuotteita?</a:t>
            </a:r>
            <a:endParaRPr lang="fi-FI" sz="1300">
              <a:effectLst/>
              <a:ea typeface="Times New Roman" panose="02020603050405020304" pitchFamily="18" charset="0"/>
            </a:endParaRPr>
          </a:p>
          <a:p>
            <a:pPr marL="742950" lvl="1" indent="-285750">
              <a:spcBef>
                <a:spcPts val="500"/>
              </a:spcBef>
              <a:spcAft>
                <a:spcPts val="500"/>
              </a:spcAft>
              <a:buFont typeface="Arial" panose="020B0604020202020204" pitchFamily="34" charset="0"/>
              <a:buChar char="•"/>
            </a:pPr>
            <a:r>
              <a:rPr lang="fi-FI" sz="1300" kern="150">
                <a:solidFill>
                  <a:srgbClr val="000000"/>
                </a:solidFill>
                <a:effectLst/>
                <a:ea typeface="Times New Roman" panose="02020603050405020304" pitchFamily="18" charset="0"/>
              </a:rPr>
              <a:t>MYYNTI: Missä he myyvät - verkkokaupassa vai liikkeissä? Millainen on asiakkaan ostoprosessi? </a:t>
            </a:r>
            <a:endParaRPr lang="fi-FI" sz="1300">
              <a:effectLst/>
              <a:ea typeface="Times New Roman" panose="02020603050405020304" pitchFamily="18" charset="0"/>
            </a:endParaRPr>
          </a:p>
          <a:p>
            <a:pPr marL="742950" lvl="1" indent="-285750">
              <a:spcBef>
                <a:spcPts val="500"/>
              </a:spcBef>
              <a:spcAft>
                <a:spcPts val="500"/>
              </a:spcAft>
              <a:buFont typeface="Arial" panose="020B0604020202020204" pitchFamily="34" charset="0"/>
              <a:buChar char="•"/>
            </a:pPr>
            <a:r>
              <a:rPr lang="fi-FI" sz="1300" kern="150">
                <a:solidFill>
                  <a:srgbClr val="000000"/>
                </a:solidFill>
                <a:effectLst/>
                <a:ea typeface="Times New Roman" panose="02020603050405020304" pitchFamily="18" charset="0"/>
              </a:rPr>
              <a:t>MARKKINOINTI: Millaiset verkkosivut heillä on? Mitä sosiaalisen median kanavia he käyttävät? Ovatko he aktiivisia? Miten yritys sijoittuu esimerkiksi Googlen hakutuloksissa? Millaista sisältöä he julkaisevat eri kanavissa? Onko heillä uutiskirjettä?</a:t>
            </a:r>
            <a:endParaRPr lang="fi-FI" sz="1300">
              <a:effectLst/>
              <a:ea typeface="Times New Roman" panose="02020603050405020304" pitchFamily="18" charset="0"/>
            </a:endParaRPr>
          </a:p>
          <a:p>
            <a:pPr marL="742950" lvl="1" indent="-285750">
              <a:spcBef>
                <a:spcPts val="500"/>
              </a:spcBef>
              <a:spcAft>
                <a:spcPts val="500"/>
              </a:spcAft>
              <a:buFont typeface="Arial" panose="020B0604020202020204" pitchFamily="34" charset="0"/>
              <a:buChar char="•"/>
            </a:pPr>
            <a:r>
              <a:rPr lang="fi-FI" sz="1300" kern="150">
                <a:solidFill>
                  <a:srgbClr val="000000"/>
                </a:solidFill>
                <a:effectLst/>
                <a:ea typeface="Times New Roman" panose="02020603050405020304" pitchFamily="18" charset="0"/>
              </a:rPr>
              <a:t>PALAUTTEET: Kiinnitä huomioita myös palautteisiin, joita kilpailijat ovat saaneet esimerkiksi sosiaalisessa mediassa tai Googlen karttahaussa.</a:t>
            </a:r>
            <a:endParaRPr lang="fi-FI" sz="1300">
              <a:effectLst/>
              <a:ea typeface="Times New Roman" panose="02020603050405020304" pitchFamily="18" charset="0"/>
            </a:endParaRPr>
          </a:p>
          <a:p>
            <a:pPr marL="342900" lvl="0" indent="-342900">
              <a:spcBef>
                <a:spcPts val="500"/>
              </a:spcBef>
              <a:spcAft>
                <a:spcPts val="500"/>
              </a:spcAft>
              <a:buFont typeface="+mj-lt"/>
              <a:buAutoNum type="arabicPeriod"/>
            </a:pPr>
            <a:r>
              <a:rPr lang="fi-FI" sz="1300" b="1" kern="150">
                <a:solidFill>
                  <a:srgbClr val="000000"/>
                </a:solidFill>
                <a:effectLst/>
                <a:ea typeface="Times New Roman" panose="02020603050405020304" pitchFamily="18" charset="0"/>
              </a:rPr>
              <a:t>Miten yrityksenne voisi olla parempi?</a:t>
            </a:r>
            <a:br>
              <a:rPr lang="fi-FI" sz="1300" b="1" kern="150">
                <a:solidFill>
                  <a:srgbClr val="000000"/>
                </a:solidFill>
                <a:effectLst/>
                <a:ea typeface="Times New Roman" panose="02020603050405020304" pitchFamily="18" charset="0"/>
              </a:rPr>
            </a:br>
            <a:r>
              <a:rPr lang="fi-FI" sz="1300" kern="150">
                <a:solidFill>
                  <a:srgbClr val="000000"/>
                </a:solidFill>
                <a:effectLst/>
                <a:ea typeface="Times New Roman" panose="02020603050405020304" pitchFamily="18" charset="0"/>
              </a:rPr>
              <a:t>Kun olette tutustuneet kilpailijoihinne, miettikää, miten voitte olla parempia kuin he. Onko teidän prosessinne parempi kuin kilpailijoilla? Onko teidän verkkokauppanne helppokäyttöisempi? Panostatteko asiakaspalveluun?</a:t>
            </a:r>
            <a:endParaRPr lang="fi-FI" sz="1300">
              <a:effectLst/>
              <a:ea typeface="Times New Roman" panose="02020603050405020304" pitchFamily="18" charset="0"/>
            </a:endParaRPr>
          </a:p>
          <a:p>
            <a:pPr>
              <a:lnSpc>
                <a:spcPct val="106000"/>
              </a:lnSpc>
              <a:spcBef>
                <a:spcPts val="500"/>
              </a:spcBef>
              <a:spcAft>
                <a:spcPts val="800"/>
              </a:spcAft>
            </a:pPr>
            <a:r>
              <a:rPr lang="fi-FI" sz="1300">
                <a:effectLst/>
                <a:ea typeface="Calibri" panose="020F0502020204030204" pitchFamily="34" charset="0"/>
                <a:cs typeface="Times New Roman" panose="02020603050405020304" pitchFamily="18" charset="0"/>
              </a:rPr>
              <a:t> </a:t>
            </a:r>
            <a:endParaRPr lang="fi-FI" sz="1300">
              <a:effectLst/>
              <a:ea typeface="Calibri" panose="020F0502020204030204" pitchFamily="34" charset="0"/>
              <a:cs typeface="Times New Roman" panose="02020603050405020304" pitchFamily="18" charset="0"/>
            </a:endParaRPr>
          </a:p>
          <a:p>
            <a:pPr>
              <a:spcBef>
                <a:spcPts val="500"/>
              </a:spcBef>
              <a:spcAft>
                <a:spcPts val="500"/>
              </a:spcAft>
            </a:pPr>
            <a:endParaRPr lang="fi-FI" sz="1800">
              <a:effectLst/>
              <a:latin typeface="Times New Roman" panose="02020603050405020304" pitchFamily="18" charset="0"/>
              <a:ea typeface="Times New Roman" panose="02020603050405020304" pitchFamily="18" charset="0"/>
            </a:endParaRPr>
          </a:p>
          <a:p>
            <a:pPr>
              <a:spcBef>
                <a:spcPts val="500"/>
              </a:spcBef>
              <a:spcAft>
                <a:spcPts val="500"/>
              </a:spcAft>
            </a:pPr>
            <a:r>
              <a:rPr lang="fi-FI" sz="1800">
                <a:effectLst/>
                <a:latin typeface="Times New Roman" panose="02020603050405020304" pitchFamily="18" charset="0"/>
                <a:ea typeface="Times New Roman" panose="02020603050405020304" pitchFamily="18" charset="0"/>
              </a:rPr>
              <a:t> </a:t>
            </a:r>
            <a:endParaRPr lang="fi-FI" sz="1800">
              <a:effectLst/>
              <a:latin typeface="Times New Roman" panose="02020603050405020304" pitchFamily="18" charset="0"/>
              <a:ea typeface="Times New Roman" panose="02020603050405020304" pitchFamily="18" charset="0"/>
            </a:endParaRPr>
          </a:p>
          <a:p>
            <a:endParaRPr lang="fi-FI"/>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1800" b="1" kern="1200" dirty="0">
                <a:effectLst/>
                <a:latin typeface="Montserrat SemiBold"/>
                <a:ea typeface="Times New Roman" panose="02020603050405020304" pitchFamily="18" charset="0"/>
                <a:cs typeface="Times New Roman" panose="02020603050405020304"/>
              </a:rPr>
              <a:t>BUSINESS MODEL CANVAS (BMC)</a:t>
            </a:r>
            <a:r>
              <a:rPr lang="fi-FI" b="1" dirty="0">
                <a:latin typeface="Montserrat SemiBold"/>
                <a:ea typeface="Times New Roman" panose="02020603050405020304" pitchFamily="18" charset="0"/>
                <a:cs typeface="Times New Roman" panose="02020603050405020304"/>
              </a:rPr>
              <a:t> </a:t>
            </a:r>
            <a:endParaRPr lang="fi-FI"/>
          </a:p>
        </p:txBody>
      </p:sp>
      <p:sp>
        <p:nvSpPr>
          <p:cNvPr id="3" name="Sisällön paikkamerkki 2"/>
          <p:cNvSpPr>
            <a:spLocks noGrp="1"/>
          </p:cNvSpPr>
          <p:nvPr>
            <p:ph idx="1"/>
          </p:nvPr>
        </p:nvSpPr>
        <p:spPr>
          <a:xfrm>
            <a:off x="828303" y="1962324"/>
            <a:ext cx="6012328" cy="7053336"/>
          </a:xfrm>
        </p:spPr>
        <p:txBody>
          <a:bodyPr>
            <a:normAutofit/>
          </a:bodyPr>
          <a:lstStyle/>
          <a:p>
            <a:r>
              <a:rPr lang="fi-FI"/>
              <a:t>Aika					60 minuuttia</a:t>
            </a:r>
            <a:endParaRPr lang="fi-FI"/>
          </a:p>
          <a:p>
            <a:endParaRPr lang="fi-FI"/>
          </a:p>
          <a:p>
            <a:pPr>
              <a:lnSpc>
                <a:spcPct val="107000"/>
              </a:lnSpc>
              <a:spcAft>
                <a:spcPts val="800"/>
              </a:spcAft>
            </a:pPr>
            <a:r>
              <a:rPr lang="fi-FI" kern="1200">
                <a:effectLst/>
                <a:latin typeface="Calibri" panose="020F0502020204030204" pitchFamily="34" charset="0"/>
                <a:ea typeface="Times New Roman" panose="02020603050405020304" pitchFamily="18" charset="0"/>
                <a:cs typeface="Times New Roman" panose="02020603050405020304" pitchFamily="18" charset="0"/>
              </a:rPr>
              <a:t>Tiimillä on nyt idea, sitä on validoitu ja idealle on tehty kilpailija-analyysi. On aika jalostaa ideaa kohti liikeideaa ja pohtia asiakkaita ja arvolupausta. Tässä on tiimille työvälineenä Business </a:t>
            </a:r>
            <a:r>
              <a:rPr lang="fi-FI" kern="1200" err="1">
                <a:effectLst/>
                <a:latin typeface="Calibri" panose="020F0502020204030204" pitchFamily="34" charset="0"/>
                <a:ea typeface="Times New Roman" panose="02020603050405020304" pitchFamily="18" charset="0"/>
                <a:cs typeface="Times New Roman" panose="02020603050405020304" pitchFamily="18" charset="0"/>
              </a:rPr>
              <a:t>Model</a:t>
            </a:r>
            <a:r>
              <a:rPr lang="fi-FI" kern="1200">
                <a:effectLst/>
                <a:latin typeface="Calibri" panose="020F0502020204030204" pitchFamily="34" charset="0"/>
                <a:ea typeface="Times New Roman" panose="02020603050405020304" pitchFamily="18" charset="0"/>
                <a:cs typeface="Times New Roman" panose="02020603050405020304" pitchFamily="18" charset="0"/>
              </a:rPr>
              <a:t> </a:t>
            </a:r>
            <a:r>
              <a:rPr lang="fi-FI" kern="1200" err="1">
                <a:effectLst/>
                <a:latin typeface="Calibri" panose="020F0502020204030204" pitchFamily="34" charset="0"/>
                <a:ea typeface="Times New Roman" panose="02020603050405020304" pitchFamily="18" charset="0"/>
                <a:cs typeface="Times New Roman" panose="02020603050405020304" pitchFamily="18" charset="0"/>
              </a:rPr>
              <a:t>Canvas</a:t>
            </a:r>
            <a:r>
              <a:rPr lang="fi-FI" kern="1200">
                <a:effectLst/>
                <a:latin typeface="Calibri" panose="020F0502020204030204" pitchFamily="34" charset="0"/>
                <a:ea typeface="Times New Roman" panose="02020603050405020304" pitchFamily="18" charset="0"/>
                <a:cs typeface="Times New Roman" panose="02020603050405020304" pitchFamily="18" charset="0"/>
              </a:rPr>
              <a:t> (BMC).</a:t>
            </a:r>
            <a:r>
              <a:rPr lang="fi-FI" b="1" kern="1200">
                <a:solidFill>
                  <a:srgbClr val="F16022"/>
                </a:solidFill>
                <a:effectLst/>
                <a:latin typeface="Calibri" panose="020F0502020204030204" pitchFamily="34" charset="0"/>
                <a:ea typeface="Times New Roman" panose="02020603050405020304" pitchFamily="18" charset="0"/>
                <a:cs typeface="Times New Roman" panose="02020603050405020304" pitchFamily="18" charset="0"/>
              </a:rPr>
              <a:t> </a:t>
            </a:r>
            <a:r>
              <a:rPr lang="fi-FI" kern="1200">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rPr>
              <a:t>Mallin esitteli ensimmäisenä Alexander </a:t>
            </a:r>
            <a:r>
              <a:rPr lang="fi-FI" kern="1200" err="1">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rPr>
              <a:t>Osterwalder</a:t>
            </a:r>
            <a:r>
              <a:rPr lang="fi-FI" kern="1200">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rPr>
              <a:t> vuonna 2008.</a:t>
            </a:r>
            <a:r>
              <a:rPr lang="fi-FI">
                <a:effectLst/>
                <a:latin typeface="Calibri" panose="020F0502020204030204" pitchFamily="34" charset="0"/>
                <a:ea typeface="Calibri" panose="020F0502020204030204" pitchFamily="34" charset="0"/>
                <a:cs typeface="Times New Roman" panose="02020603050405020304" pitchFamily="18" charset="0"/>
              </a:rPr>
              <a:t> </a:t>
            </a:r>
            <a:r>
              <a:rPr lang="fi-FI" kern="1200">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rPr>
              <a:t>Se on jaettu yhdeksään rakennuspalikkaan, joista </a:t>
            </a:r>
            <a:r>
              <a:rPr lang="fi-FI" kern="1200" err="1">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rPr>
              <a:t>canvasin</a:t>
            </a:r>
            <a:r>
              <a:rPr lang="fi-FI" kern="1200">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rPr>
              <a:t> oikea puoli keskittyy yrityksen ulkoisiin tekijöihin eli asiakkaisiin ja vasen puoli sisäisiin toimintoihin.</a:t>
            </a:r>
            <a:r>
              <a:rPr lang="fi-FI">
                <a:effectLst/>
                <a:latin typeface="Calibri" panose="020F0502020204030204" pitchFamily="34" charset="0"/>
                <a:ea typeface="Calibri" panose="020F0502020204030204" pitchFamily="34" charset="0"/>
                <a:cs typeface="Times New Roman" panose="02020603050405020304" pitchFamily="18" charset="0"/>
              </a:rPr>
              <a:t> </a:t>
            </a:r>
            <a:r>
              <a:rPr lang="fi-FI" kern="1200">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rPr>
              <a:t>Hyvä tapa on aloittaa avainsanoilla. Älä yritä miettiä liikaa, vaan kirjoita, mitä ensimmäiseksi tulee mieleen. Tiimi voi katsoa esimerkkivideon </a:t>
            </a:r>
            <a:r>
              <a:rPr lang="fi-FI" kern="1200" err="1">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rPr>
              <a:t>BMC:sta</a:t>
            </a:r>
            <a:r>
              <a:rPr lang="fi-FI" kern="1200">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rPr>
              <a:t>:</a:t>
            </a:r>
            <a:r>
              <a:rPr lang="fi-FI" b="1" kern="1200">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i-FI" u="sng" kern="1200">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hlinkClick r:id="rId1"/>
              </a:rPr>
              <a:t>https://youtu.be/pz22U0JfO4A</a:t>
            </a:r>
            <a:r>
              <a:rPr lang="fi-FI" kern="1200">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rPr>
              <a:t> englanniksi </a:t>
            </a:r>
            <a:r>
              <a:rPr lang="fi-FI" u="sng" kern="1200">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hlinkClick r:id="rId2"/>
              </a:rPr>
              <a:t>https://youtu.be/QoAOzMTLP5s</a:t>
            </a:r>
            <a:r>
              <a:rPr lang="fi-FI" kern="1200">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fi-FI">
              <a:effectLst/>
              <a:latin typeface="Calibri" panose="020F0502020204030204" pitchFamily="34" charset="0"/>
              <a:ea typeface="Calibri" panose="020F0502020204030204" pitchFamily="34" charset="0"/>
              <a:cs typeface="Times New Roman" panose="02020603050405020304" pitchFamily="18" charset="0"/>
            </a:endParaRPr>
          </a:p>
          <a:p>
            <a:endParaRPr lang="fi-FI"/>
          </a:p>
          <a:p>
            <a:r>
              <a:rPr lang="fi-FI" b="1"/>
              <a:t>Tavoitteet</a:t>
            </a:r>
            <a:endParaRPr lang="fi-FI" b="1"/>
          </a:p>
          <a:p>
            <a:pPr>
              <a:lnSpc>
                <a:spcPct val="107000"/>
              </a:lnSpc>
              <a:spcAft>
                <a:spcPts val="800"/>
              </a:spcAft>
            </a:pPr>
            <a:r>
              <a:rPr lang="fi-FI" kern="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Tavoitteena on kuvata liikeidea hyödyntäen </a:t>
            </a:r>
            <a:r>
              <a:rPr lang="fi-FI" i="1" kern="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business </a:t>
            </a:r>
            <a:r>
              <a:rPr lang="fi-FI" i="1" kern="120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model</a:t>
            </a:r>
            <a:r>
              <a:rPr lang="fi-FI" i="1" kern="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fi-FI" i="1" kern="120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canvas</a:t>
            </a:r>
            <a:r>
              <a:rPr lang="fi-FI" kern="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-työkalua, joka sopii alkuvaiheen yritysideoiden kuvaamiseen. Harjoituksen avulla opitaan kuvaamaan ideaa ja vastaamaan kysymyksiin </a:t>
            </a:r>
            <a:r>
              <a:rPr lang="fi-FI" i="1" kern="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mitä, miksi, kenelle, miten</a:t>
            </a:r>
            <a:r>
              <a:rPr lang="fi-FI" kern="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fi-FI">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b="1">
                <a:effectLst/>
                <a:latin typeface="Calibri" panose="020F0502020204030204" pitchFamily="34" charset="0"/>
                <a:ea typeface="Calibri" panose="020F0502020204030204" pitchFamily="34" charset="0"/>
                <a:cs typeface="Times New Roman" panose="02020603050405020304" pitchFamily="18" charset="0"/>
              </a:rPr>
              <a:t>Toteutus </a:t>
            </a:r>
            <a:endParaRPr lang="fi-FI" b="1">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300"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Avatkaa Business </a:t>
            </a:r>
            <a:r>
              <a:rPr lang="fi-FI" sz="1300" kern="120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Model</a:t>
            </a:r>
            <a:r>
              <a:rPr lang="fi-FI" sz="1300"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fi-FI" sz="1300" kern="120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Canvas</a:t>
            </a:r>
            <a:r>
              <a:rPr lang="fi-FI" sz="1300"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-pohja ja täydentäkää siihen, tai luokaa oma pohja samalla jaottelulla. Tiimeillä ei ehkä ole riittävästi aikaa käydä läpi kaikkia </a:t>
            </a:r>
            <a:r>
              <a:rPr lang="fi-FI" sz="1300" kern="120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canvasin</a:t>
            </a:r>
            <a:r>
              <a:rPr lang="fi-FI" sz="1300"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laatikoita, mutta ideointi- ja kehitysvaiheessa kohdat 1—6 ovat tärkeitä. Kannattaa aloittaa Asiakkaista ja Arvolupauksesta.</a:t>
            </a:r>
            <a:endParaRPr lang="fi-FI" sz="13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800">
                <a:effectLst/>
                <a:latin typeface="Calibri" panose="020F0502020204030204" pitchFamily="34" charset="0"/>
                <a:ea typeface="Calibri" panose="020F0502020204030204" pitchFamily="34" charset="0"/>
                <a:cs typeface="Times New Roman" panose="02020603050405020304" pitchFamily="18" charset="0"/>
              </a:rPr>
              <a:t> </a:t>
            </a:r>
            <a:endParaRPr lang="fi-FI"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800">
                <a:effectLst/>
                <a:latin typeface="Calibri" panose="020F0502020204030204" pitchFamily="34" charset="0"/>
                <a:ea typeface="Calibri" panose="020F0502020204030204" pitchFamily="34" charset="0"/>
                <a:cs typeface="Times New Roman" panose="02020603050405020304" pitchFamily="18" charset="0"/>
              </a:rPr>
              <a:t> </a:t>
            </a:r>
            <a:endParaRPr lang="fi-FI"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fi-FI">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a:effectLst/>
                <a:latin typeface="Calibri" panose="020F0502020204030204" pitchFamily="34" charset="0"/>
                <a:ea typeface="Calibri" panose="020F0502020204030204" pitchFamily="34" charset="0"/>
                <a:cs typeface="Times New Roman" panose="02020603050405020304" pitchFamily="18" charset="0"/>
              </a:rPr>
              <a:t> </a:t>
            </a:r>
            <a:endParaRPr lang="fi-FI">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a:effectLst/>
                <a:latin typeface="Calibri" panose="020F0502020204030204" pitchFamily="34" charset="0"/>
                <a:ea typeface="Calibri" panose="020F0502020204030204" pitchFamily="34" charset="0"/>
                <a:cs typeface="Times New Roman" panose="02020603050405020304" pitchFamily="18" charset="0"/>
              </a:rPr>
              <a:t> </a:t>
            </a:r>
            <a:endParaRPr lang="fi-FI">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a:effectLst/>
                <a:latin typeface="Calibri" panose="020F0502020204030204" pitchFamily="34" charset="0"/>
                <a:ea typeface="Calibri" panose="020F0502020204030204" pitchFamily="34" charset="0"/>
                <a:cs typeface="Times New Roman" panose="02020603050405020304" pitchFamily="18" charset="0"/>
              </a:rPr>
              <a:t> </a:t>
            </a:r>
            <a:endParaRPr lang="fi-FI">
              <a:effectLst/>
              <a:latin typeface="Calibri" panose="020F0502020204030204" pitchFamily="34" charset="0"/>
              <a:ea typeface="Calibri" panose="020F0502020204030204" pitchFamily="34" charset="0"/>
              <a:cs typeface="Times New Roman" panose="02020603050405020304" pitchFamily="18" charset="0"/>
            </a:endParaRPr>
          </a:p>
          <a:p>
            <a:endParaRPr lang="fi-FI"/>
          </a:p>
        </p:txBody>
      </p:sp>
      <p:pic>
        <p:nvPicPr>
          <p:cNvPr id="4" name="Kuva 3"/>
          <p:cNvPicPr/>
          <p:nvPr/>
        </p:nvPicPr>
        <p:blipFill>
          <a:blip r:embed="rId3">
            <a:extLst>
              <a:ext uri="{96DAC541-7B7A-43D3-8B79-37D633B846F1}">
                <asvg:svgBlip xmlns:asvg="http://schemas.microsoft.com/office/drawing/2016/SVG/main" r:embed="rId4"/>
              </a:ext>
            </a:extLst>
          </a:blip>
          <a:stretch>
            <a:fillRect/>
          </a:stretch>
        </p:blipFill>
        <p:spPr>
          <a:xfrm>
            <a:off x="684287" y="6354812"/>
            <a:ext cx="6156409" cy="316835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20631" y="1066698"/>
            <a:ext cx="6120000" cy="495108"/>
          </a:xfrm>
        </p:spPr>
        <p:txBody>
          <a:bodyPr/>
          <a:lstStyle/>
          <a:p>
            <a:r>
              <a:rPr lang="fi-FI" b="1" i="0" dirty="0">
                <a:effectLst/>
                <a:latin typeface="Montserrat SemiBold"/>
              </a:rPr>
              <a:t>VAIHTOEHTO BMC:LLE: IDEASTA LIIKEIDEAKSI</a:t>
            </a:r>
            <a:endParaRPr lang="fi-FI" b="1" dirty="0">
              <a:latin typeface="Montserrat SemiBold"/>
            </a:endParaRPr>
          </a:p>
        </p:txBody>
      </p:sp>
      <p:sp>
        <p:nvSpPr>
          <p:cNvPr id="3" name="Sisällön paikkamerkki 2"/>
          <p:cNvSpPr>
            <a:spLocks noGrp="1"/>
          </p:cNvSpPr>
          <p:nvPr>
            <p:ph idx="1"/>
          </p:nvPr>
        </p:nvSpPr>
        <p:spPr>
          <a:xfrm>
            <a:off x="736600" y="1674292"/>
            <a:ext cx="6094412" cy="7848872"/>
          </a:xfrm>
        </p:spPr>
        <p:txBody>
          <a:bodyPr>
            <a:normAutofit fontScale="92500" lnSpcReduction="10000"/>
          </a:bodyPr>
          <a:lstStyle/>
          <a:p>
            <a:pPr algn="l" rtl="0" fontAlgn="base"/>
            <a:r>
              <a:rPr lang="fi-FI" sz="1300" b="0" i="0">
                <a:solidFill>
                  <a:srgbClr val="000000"/>
                </a:solidFill>
                <a:effectLst/>
              </a:rPr>
              <a:t>Aika 					</a:t>
            </a:r>
            <a:r>
              <a:rPr lang="fi-FI" sz="1300">
                <a:solidFill>
                  <a:srgbClr val="000000"/>
                </a:solidFill>
              </a:rPr>
              <a:t>60 </a:t>
            </a:r>
            <a:r>
              <a:rPr lang="fi-FI" sz="1300" b="0" i="0">
                <a:solidFill>
                  <a:srgbClr val="000000"/>
                </a:solidFill>
                <a:effectLst/>
              </a:rPr>
              <a:t>minuuttia </a:t>
            </a:r>
            <a:endParaRPr lang="fi-FI" sz="1300" b="0" i="0">
              <a:solidFill>
                <a:srgbClr val="000000"/>
              </a:solidFill>
              <a:effectLst/>
            </a:endParaRPr>
          </a:p>
          <a:p>
            <a:pPr algn="l" rtl="0" fontAlgn="base"/>
            <a:r>
              <a:rPr lang="fi-FI" sz="1300" b="0" i="0">
                <a:solidFill>
                  <a:srgbClr val="000000"/>
                </a:solidFill>
                <a:effectLst/>
              </a:rPr>
              <a:t> </a:t>
            </a:r>
            <a:endParaRPr lang="fi-FI" sz="1300" b="0" i="0">
              <a:solidFill>
                <a:srgbClr val="000000"/>
              </a:solidFill>
            </a:endParaRPr>
          </a:p>
          <a:p>
            <a:pPr algn="l" rtl="0" fontAlgn="base"/>
            <a:r>
              <a:rPr lang="fi-FI" sz="1300" kern="150">
                <a:solidFill>
                  <a:srgbClr val="262626"/>
                </a:solidFill>
                <a:effectLst/>
                <a:ea typeface="Times New Roman" panose="02020603050405020304" pitchFamily="18" charset="0"/>
              </a:rPr>
              <a:t>Liikeidean voi kuvata myös niin, että kirjoitetaan keskeiset kohdat liikeideasta auki kysymyksiä apuna käyttäen.</a:t>
            </a:r>
            <a:endParaRPr lang="fi-FI" sz="1300">
              <a:effectLst/>
              <a:ea typeface="Times New Roman" panose="02020603050405020304" pitchFamily="18" charset="0"/>
            </a:endParaRPr>
          </a:p>
          <a:p>
            <a:pPr>
              <a:lnSpc>
                <a:spcPct val="90000"/>
              </a:lnSpc>
              <a:spcBef>
                <a:spcPts val="1000"/>
              </a:spcBef>
              <a:spcAft>
                <a:spcPts val="500"/>
              </a:spcAft>
            </a:pPr>
            <a:r>
              <a:rPr lang="fi-FI" sz="1300" kern="150">
                <a:solidFill>
                  <a:srgbClr val="262626"/>
                </a:solidFill>
                <a:effectLst/>
                <a:ea typeface="Times New Roman" panose="02020603050405020304" pitchFamily="18" charset="0"/>
              </a:rPr>
              <a:t> </a:t>
            </a:r>
            <a:r>
              <a:rPr lang="fi-FI" sz="1300" b="1" kern="150">
                <a:solidFill>
                  <a:srgbClr val="262626"/>
                </a:solidFill>
                <a:effectLst/>
                <a:ea typeface="Times New Roman" panose="02020603050405020304" pitchFamily="18" charset="0"/>
              </a:rPr>
              <a:t>Tavoitteet</a:t>
            </a:r>
            <a:endParaRPr lang="fi-FI" sz="1300" b="1">
              <a:ea typeface="Times New Roman" panose="02020603050405020304" pitchFamily="18" charset="0"/>
            </a:endParaRPr>
          </a:p>
          <a:p>
            <a:pPr>
              <a:lnSpc>
                <a:spcPct val="90000"/>
              </a:lnSpc>
              <a:spcBef>
                <a:spcPts val="1000"/>
              </a:spcBef>
              <a:spcAft>
                <a:spcPts val="500"/>
              </a:spcAft>
            </a:pPr>
            <a:r>
              <a:rPr lang="fi-FI" sz="1300" kern="150">
                <a:solidFill>
                  <a:srgbClr val="262626"/>
                </a:solidFill>
                <a:effectLst/>
                <a:ea typeface="Times New Roman" panose="02020603050405020304" pitchFamily="18" charset="0"/>
              </a:rPr>
              <a:t>Opitaan tarkentamaan idea liikeideaksi ja etsitään vastauksia kysymyksiin: </a:t>
            </a:r>
            <a:r>
              <a:rPr lang="fi-FI" sz="1300" i="1" kern="150">
                <a:solidFill>
                  <a:srgbClr val="262626"/>
                </a:solidFill>
                <a:effectLst/>
                <a:ea typeface="Times New Roman" panose="02020603050405020304" pitchFamily="18" charset="0"/>
              </a:rPr>
              <a:t>mitä tehdään, kenelle tehdään, miksi tehdään ja miten tehdään.</a:t>
            </a:r>
            <a:endParaRPr lang="fi-FI" sz="1300" i="1">
              <a:ea typeface="Times New Roman" panose="02020603050405020304" pitchFamily="18" charset="0"/>
            </a:endParaRPr>
          </a:p>
          <a:p>
            <a:pPr>
              <a:lnSpc>
                <a:spcPct val="90000"/>
              </a:lnSpc>
              <a:spcBef>
                <a:spcPts val="1000"/>
              </a:spcBef>
              <a:spcAft>
                <a:spcPts val="500"/>
              </a:spcAft>
            </a:pPr>
            <a:r>
              <a:rPr lang="fi-FI" sz="1300" b="1" kern="150">
                <a:solidFill>
                  <a:srgbClr val="262626"/>
                </a:solidFill>
                <a:effectLst/>
                <a:ea typeface="Times New Roman" panose="02020603050405020304" pitchFamily="18" charset="0"/>
              </a:rPr>
              <a:t>Toteutus</a:t>
            </a:r>
            <a:endParaRPr lang="fi-FI" sz="1300" b="1">
              <a:ea typeface="Times New Roman" panose="02020603050405020304" pitchFamily="18" charset="0"/>
            </a:endParaRPr>
          </a:p>
          <a:p>
            <a:pPr>
              <a:lnSpc>
                <a:spcPct val="90000"/>
              </a:lnSpc>
              <a:spcBef>
                <a:spcPts val="1000"/>
              </a:spcBef>
              <a:spcAft>
                <a:spcPts val="500"/>
              </a:spcAft>
            </a:pPr>
            <a:r>
              <a:rPr lang="fi-FI" sz="1300" kern="150">
                <a:solidFill>
                  <a:srgbClr val="262626"/>
                </a:solidFill>
                <a:effectLst/>
                <a:ea typeface="Times New Roman" panose="02020603050405020304" pitchFamily="18" charset="0"/>
              </a:rPr>
              <a:t>Kuvatkaa tiiminne idea tarkemmin liikeideaksi seuraavia kysymyksiä käyttäen Word-dokumentiksi.  Olette jo pohtineet näitä asioita laatiessanne Business </a:t>
            </a:r>
            <a:r>
              <a:rPr lang="fi-FI" sz="1300" kern="150" err="1">
                <a:solidFill>
                  <a:srgbClr val="262626"/>
                </a:solidFill>
                <a:effectLst/>
                <a:ea typeface="Times New Roman" panose="02020603050405020304" pitchFamily="18" charset="0"/>
              </a:rPr>
              <a:t>Model</a:t>
            </a:r>
            <a:r>
              <a:rPr lang="fi-FI" sz="1300" kern="150">
                <a:solidFill>
                  <a:srgbClr val="262626"/>
                </a:solidFill>
                <a:effectLst/>
                <a:ea typeface="Times New Roman" panose="02020603050405020304" pitchFamily="18" charset="0"/>
              </a:rPr>
              <a:t> </a:t>
            </a:r>
            <a:r>
              <a:rPr lang="fi-FI" sz="1300" kern="150" err="1">
                <a:solidFill>
                  <a:srgbClr val="262626"/>
                </a:solidFill>
                <a:effectLst/>
                <a:ea typeface="Times New Roman" panose="02020603050405020304" pitchFamily="18" charset="0"/>
              </a:rPr>
              <a:t>Canvasia</a:t>
            </a:r>
            <a:r>
              <a:rPr lang="fi-FI" sz="1300" kern="150">
                <a:solidFill>
                  <a:srgbClr val="262626"/>
                </a:solidFill>
                <a:effectLst/>
                <a:ea typeface="Times New Roman" panose="02020603050405020304" pitchFamily="18" charset="0"/>
              </a:rPr>
              <a:t>, voitte tarkentaa </a:t>
            </a:r>
            <a:r>
              <a:rPr lang="fi-FI" sz="1300" kern="150" err="1">
                <a:solidFill>
                  <a:srgbClr val="262626"/>
                </a:solidFill>
                <a:effectLst/>
                <a:ea typeface="Times New Roman" panose="02020603050405020304" pitchFamily="18" charset="0"/>
              </a:rPr>
              <a:t>BMC:sta</a:t>
            </a:r>
            <a:r>
              <a:rPr lang="fi-FI" sz="1300" kern="150">
                <a:solidFill>
                  <a:srgbClr val="262626"/>
                </a:solidFill>
                <a:effectLst/>
                <a:ea typeface="Times New Roman" panose="02020603050405020304" pitchFamily="18" charset="0"/>
              </a:rPr>
              <a:t> näitä kysymyksiä apuna käyttäen </a:t>
            </a:r>
            <a:r>
              <a:rPr lang="fi-FI" sz="1300" i="1" kern="150">
                <a:solidFill>
                  <a:srgbClr val="262626"/>
                </a:solidFill>
                <a:effectLst/>
                <a:ea typeface="Times New Roman" panose="02020603050405020304" pitchFamily="18" charset="0"/>
              </a:rPr>
              <a:t>mitä teette, kenelle teette, miksi teette ja miten teette.</a:t>
            </a:r>
            <a:endParaRPr lang="fi-FI" sz="1300" i="1">
              <a:ea typeface="Times New Roman" panose="02020603050405020304" pitchFamily="18" charset="0"/>
            </a:endParaRPr>
          </a:p>
          <a:p>
            <a:pPr>
              <a:lnSpc>
                <a:spcPct val="90000"/>
              </a:lnSpc>
              <a:spcBef>
                <a:spcPts val="1000"/>
              </a:spcBef>
              <a:spcAft>
                <a:spcPts val="500"/>
              </a:spcAft>
            </a:pPr>
            <a:r>
              <a:rPr lang="fi-FI" sz="1300" b="1" kern="150">
                <a:solidFill>
                  <a:srgbClr val="262626"/>
                </a:solidFill>
                <a:effectLst/>
                <a:ea typeface="Times New Roman" panose="02020603050405020304" pitchFamily="18" charset="0"/>
              </a:rPr>
              <a:t>Liikeidean kuvaus</a:t>
            </a:r>
            <a:r>
              <a:rPr lang="fi-FI" sz="1300" b="1">
                <a:ea typeface="Times New Roman" panose="02020603050405020304" pitchFamily="18" charset="0"/>
              </a:rPr>
              <a:t> </a:t>
            </a:r>
            <a:r>
              <a:rPr lang="fi-FI" sz="1300" kern="150">
                <a:solidFill>
                  <a:srgbClr val="262626"/>
                </a:solidFill>
                <a:effectLst/>
                <a:ea typeface="Times New Roman" panose="02020603050405020304" pitchFamily="18" charset="0"/>
              </a:rPr>
              <a:t>Mitä, kenelle ja miten yritys myy? Mitä asiakkaiden tarpeita se tyydyttää? Mitä ongelmia se ratkaisee?</a:t>
            </a:r>
            <a:r>
              <a:rPr lang="fi-FI" sz="1300">
                <a:ea typeface="Times New Roman" panose="02020603050405020304" pitchFamily="18" charset="0"/>
              </a:rPr>
              <a:t> </a:t>
            </a:r>
            <a:r>
              <a:rPr lang="fi-FI" sz="1300" kern="150">
                <a:solidFill>
                  <a:srgbClr val="262626"/>
                </a:solidFill>
                <a:effectLst/>
                <a:ea typeface="Times New Roman" panose="02020603050405020304" pitchFamily="18" charset="0"/>
              </a:rPr>
              <a:t>Mitä uutta/erilaista liikeideassa on verrattuna kilpailijoihin?</a:t>
            </a:r>
            <a:r>
              <a:rPr lang="fi-FI" sz="1300">
                <a:ea typeface="Times New Roman" panose="02020603050405020304" pitchFamily="18" charset="0"/>
              </a:rPr>
              <a:t> </a:t>
            </a:r>
            <a:r>
              <a:rPr lang="fi-FI" sz="1300" kern="150">
                <a:solidFill>
                  <a:srgbClr val="262626"/>
                </a:solidFill>
                <a:effectLst/>
                <a:ea typeface="Times New Roman" panose="02020603050405020304" pitchFamily="18" charset="0"/>
              </a:rPr>
              <a:t>Miksi asiakkaat olisivat kiinnostuneita tästä?</a:t>
            </a:r>
            <a:endParaRPr lang="fi-FI" sz="1300">
              <a:effectLst/>
              <a:ea typeface="Times New Roman" panose="02020603050405020304" pitchFamily="18" charset="0"/>
            </a:endParaRPr>
          </a:p>
          <a:p>
            <a:pPr>
              <a:lnSpc>
                <a:spcPct val="120000"/>
              </a:lnSpc>
              <a:spcBef>
                <a:spcPts val="1000"/>
              </a:spcBef>
              <a:spcAft>
                <a:spcPts val="500"/>
              </a:spcAft>
            </a:pPr>
            <a:r>
              <a:rPr lang="fi-FI" sz="1300" b="1" kern="150">
                <a:solidFill>
                  <a:srgbClr val="262626"/>
                </a:solidFill>
                <a:effectLst/>
                <a:ea typeface="Times New Roman" panose="02020603050405020304" pitchFamily="18" charset="0"/>
              </a:rPr>
              <a:t>Tuotteen / palvelun kuvaus</a:t>
            </a:r>
            <a:r>
              <a:rPr lang="fi-FI" sz="1300" b="1">
                <a:ea typeface="Times New Roman" panose="02020603050405020304" pitchFamily="18" charset="0"/>
              </a:rPr>
              <a:t> </a:t>
            </a:r>
            <a:r>
              <a:rPr lang="fi-FI" sz="1300" kern="150">
                <a:solidFill>
                  <a:srgbClr val="262626"/>
                </a:solidFill>
                <a:effectLst/>
                <a:ea typeface="Times New Roman" panose="02020603050405020304" pitchFamily="18" charset="0"/>
              </a:rPr>
              <a:t>Mitä tuotetta / palvelua yritys tuottaa?</a:t>
            </a:r>
            <a:r>
              <a:rPr lang="fi-FI" sz="1300">
                <a:ea typeface="Times New Roman" panose="02020603050405020304" pitchFamily="18" charset="0"/>
              </a:rPr>
              <a:t> </a:t>
            </a:r>
            <a:r>
              <a:rPr lang="fi-FI" sz="1300" kern="150">
                <a:solidFill>
                  <a:srgbClr val="262626"/>
                </a:solidFill>
                <a:effectLst/>
                <a:ea typeface="Times New Roman" panose="02020603050405020304" pitchFamily="18" charset="0"/>
              </a:rPr>
              <a:t>Miten se eroaa kilpailijoista?</a:t>
            </a:r>
            <a:r>
              <a:rPr lang="fi-FI" sz="1300">
                <a:ea typeface="Times New Roman" panose="02020603050405020304" pitchFamily="18" charset="0"/>
              </a:rPr>
              <a:t> </a:t>
            </a:r>
            <a:r>
              <a:rPr lang="fi-FI" sz="1300" kern="150">
                <a:solidFill>
                  <a:srgbClr val="262626"/>
                </a:solidFill>
                <a:effectLst/>
                <a:ea typeface="Times New Roman" panose="02020603050405020304" pitchFamily="18" charset="0"/>
              </a:rPr>
              <a:t>Onko se uusi keksintö tai uusi tapa ratkaista asiakkaan ongelma?</a:t>
            </a:r>
            <a:r>
              <a:rPr lang="fi-FI" sz="1300">
                <a:ea typeface="Times New Roman" panose="02020603050405020304" pitchFamily="18" charset="0"/>
              </a:rPr>
              <a:t> </a:t>
            </a:r>
            <a:r>
              <a:rPr lang="fi-FI" sz="1300" kern="150">
                <a:solidFill>
                  <a:srgbClr val="262626"/>
                </a:solidFill>
                <a:effectLst/>
                <a:ea typeface="Times New Roman" panose="02020603050405020304" pitchFamily="18" charset="0"/>
              </a:rPr>
              <a:t>Mikä on sen arvolupaus?  Mitä hyötyä siitä on asiakkaalle?</a:t>
            </a:r>
            <a:endParaRPr lang="fi-FI" sz="1300">
              <a:effectLst/>
              <a:ea typeface="Times New Roman" panose="02020603050405020304" pitchFamily="18" charset="0"/>
            </a:endParaRPr>
          </a:p>
          <a:p>
            <a:pPr>
              <a:lnSpc>
                <a:spcPct val="120000"/>
              </a:lnSpc>
              <a:spcBef>
                <a:spcPts val="500"/>
              </a:spcBef>
              <a:spcAft>
                <a:spcPts val="800"/>
              </a:spcAft>
            </a:pPr>
            <a:r>
              <a:rPr lang="fi-FI" sz="1300" b="1">
                <a:effectLst/>
                <a:ea typeface="Calibri" panose="020F0502020204030204" pitchFamily="34" charset="0"/>
                <a:cs typeface="Times New Roman" panose="02020603050405020304" pitchFamily="18" charset="0"/>
              </a:rPr>
              <a:t>Asiakkaat ja tarpeet</a:t>
            </a:r>
            <a:r>
              <a:rPr lang="fi-FI" sz="1300" b="1">
                <a:ea typeface="Calibri" panose="020F0502020204030204" pitchFamily="34" charset="0"/>
                <a:cs typeface="Times New Roman" panose="02020603050405020304" pitchFamily="18" charset="0"/>
              </a:rPr>
              <a:t> </a:t>
            </a:r>
            <a:r>
              <a:rPr lang="fi-FI" sz="1300">
                <a:effectLst/>
                <a:ea typeface="Calibri" panose="020F0502020204030204" pitchFamily="34" charset="0"/>
                <a:cs typeface="Times New Roman" panose="02020603050405020304" pitchFamily="18" charset="0"/>
              </a:rPr>
              <a:t>Ketkä ovat yrityksen asiakkaat? Paljonko mahdollisia, potentiaalisia asiakkaita on? Missä he ovat (fyysisesti/verkossa)? Millä perusteella he tekevät ostopäätöksen? Mitä ominaisuuksia he arvostavat tuotteessa / palvelussa? Mitä asiakkaan tarpeita yritys tyydyttää? Mitä ongelmia se ratkaisee?</a:t>
            </a:r>
            <a:endParaRPr lang="fi-FI" sz="1300">
              <a:effectLst/>
              <a:ea typeface="Calibri" panose="020F0502020204030204" pitchFamily="34" charset="0"/>
              <a:cs typeface="Times New Roman" panose="02020603050405020304" pitchFamily="18" charset="0"/>
            </a:endParaRPr>
          </a:p>
          <a:p>
            <a:pPr>
              <a:lnSpc>
                <a:spcPct val="120000"/>
              </a:lnSpc>
              <a:spcBef>
                <a:spcPts val="500"/>
              </a:spcBef>
              <a:spcAft>
                <a:spcPts val="800"/>
              </a:spcAft>
            </a:pPr>
            <a:r>
              <a:rPr lang="fi-FI" sz="1300" b="1">
                <a:effectLst/>
                <a:ea typeface="Calibri" panose="020F0502020204030204" pitchFamily="34" charset="0"/>
                <a:cs typeface="Times New Roman" panose="02020603050405020304" pitchFamily="18" charset="0"/>
              </a:rPr>
              <a:t>Markkinointi ja mainonta</a:t>
            </a:r>
            <a:r>
              <a:rPr lang="fi-FI" sz="1300" b="1">
                <a:ea typeface="Calibri" panose="020F0502020204030204" pitchFamily="34" charset="0"/>
                <a:cs typeface="Times New Roman" panose="02020603050405020304" pitchFamily="18" charset="0"/>
              </a:rPr>
              <a:t> </a:t>
            </a:r>
            <a:r>
              <a:rPr lang="fi-FI" sz="1300">
                <a:effectLst/>
                <a:ea typeface="Calibri" panose="020F0502020204030204" pitchFamily="34" charset="0"/>
                <a:cs typeface="Times New Roman" panose="02020603050405020304" pitchFamily="18" charset="0"/>
              </a:rPr>
              <a:t>Miten tuotetta/palvelua markkinoidaan siten, että se tavoittaa oikean kohderyhmän? Miten mainontaa kohdennetaan? Miten yritys löydetään verkosta? Miten yrityksen nimi ja graafinen ilme (logo, värit) sopivat yhteen toiminnan kanssa?</a:t>
            </a:r>
            <a:endParaRPr lang="fi-FI" sz="1300">
              <a:effectLst/>
              <a:ea typeface="Calibri" panose="020F0502020204030204" pitchFamily="34" charset="0"/>
              <a:cs typeface="Times New Roman" panose="02020603050405020304" pitchFamily="18" charset="0"/>
            </a:endParaRPr>
          </a:p>
          <a:p>
            <a:pPr algn="l" rtl="0" fontAlgn="base"/>
            <a:endParaRPr lang="fi-FI" sz="3700" b="0" i="0">
              <a:solidFill>
                <a:srgbClr val="000000"/>
              </a:solidFill>
              <a:effectLst/>
            </a:endParaRPr>
          </a:p>
          <a:p>
            <a:pPr algn="l" rtl="0" fontAlgn="base"/>
            <a:r>
              <a:rPr lang="fi-FI" sz="3700" b="0" i="0">
                <a:solidFill>
                  <a:srgbClr val="000000"/>
                </a:solidFill>
                <a:effectLst/>
              </a:rPr>
              <a:t> </a:t>
            </a:r>
            <a:endParaRPr lang="fi-FI" sz="3700" b="0" i="0">
              <a:solidFill>
                <a:srgbClr val="000000"/>
              </a:solidFill>
              <a:effectLst/>
            </a:endParaRPr>
          </a:p>
          <a:p>
            <a:pPr algn="l" rtl="0" fontAlgn="base"/>
            <a:r>
              <a:rPr lang="fi-FI" sz="3700" b="0" i="0">
                <a:solidFill>
                  <a:srgbClr val="000000"/>
                </a:solidFill>
                <a:effectLst/>
              </a:rPr>
              <a:t> </a:t>
            </a:r>
            <a:endParaRPr lang="fi-FI" sz="3700" b="0" i="0">
              <a:solidFill>
                <a:srgbClr val="000000"/>
              </a:solidFill>
              <a:effectLst/>
            </a:endParaRPr>
          </a:p>
          <a:p>
            <a:pPr algn="l" rtl="0" fontAlgn="base"/>
            <a:r>
              <a:rPr lang="fi-FI" sz="3700" b="0" i="0">
                <a:solidFill>
                  <a:srgbClr val="000000"/>
                </a:solidFill>
                <a:effectLst/>
              </a:rPr>
              <a:t> </a:t>
            </a:r>
            <a:endParaRPr lang="fi-FI" sz="3700" b="0" i="0">
              <a:solidFill>
                <a:srgbClr val="000000"/>
              </a:solidFill>
              <a:effectLst/>
            </a:endParaRPr>
          </a:p>
          <a:p>
            <a:endParaRPr lang="fi-FI"/>
          </a:p>
        </p:txBody>
      </p:sp>
    </p:spTree>
  </p:cSld>
  <p:clrMapOvr>
    <a:masterClrMapping/>
  </p:clrMapOvr>
</p:sld>
</file>

<file path=ppt/theme/theme1.xml><?xml version="1.0" encoding="utf-8"?>
<a:theme xmlns:a="http://schemas.openxmlformats.org/drawingml/2006/main" name="Mukautettu suunnittelumalli">
  <a:themeElements>
    <a:clrScheme name="NY_2019_leirit">
      <a:dk1>
        <a:sysClr val="windowText" lastClr="000000"/>
      </a:dk1>
      <a:lt1>
        <a:sysClr val="window" lastClr="FFFFFF"/>
      </a:lt1>
      <a:dk2>
        <a:srgbClr val="FCEF58"/>
      </a:dk2>
      <a:lt2>
        <a:srgbClr val="FFFFFF"/>
      </a:lt2>
      <a:accent1>
        <a:srgbClr val="00763D"/>
      </a:accent1>
      <a:accent2>
        <a:srgbClr val="FD8204"/>
      </a:accent2>
      <a:accent3>
        <a:srgbClr val="6FB72B"/>
      </a:accent3>
      <a:accent4>
        <a:srgbClr val="F16122"/>
      </a:accent4>
      <a:accent5>
        <a:srgbClr val="00A0AF"/>
      </a:accent5>
      <a:accent6>
        <a:srgbClr val="D0DF5D"/>
      </a:accent6>
      <a:hlink>
        <a:srgbClr val="148457"/>
      </a:hlink>
      <a:folHlink>
        <a:srgbClr val="6FB72B"/>
      </a:folHlink>
    </a:clrScheme>
    <a:fontScheme name="JA100">
      <a:majorFont>
        <a:latin typeface="Montserrat SemiBold"/>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25083</Words>
  <Application>WPS Presentation</Application>
  <PresentationFormat>Mukautettu</PresentationFormat>
  <Paragraphs>399</Paragraphs>
  <Slides>16</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16</vt:i4>
      </vt:variant>
    </vt:vector>
  </HeadingPairs>
  <TitlesOfParts>
    <vt:vector size="32" baseType="lpstr">
      <vt:lpstr>Arial</vt:lpstr>
      <vt:lpstr>SimSun</vt:lpstr>
      <vt:lpstr>Wingdings</vt:lpstr>
      <vt:lpstr>MS PGothic</vt:lpstr>
      <vt:lpstr>Calibri</vt:lpstr>
      <vt:lpstr>Times New Roman</vt:lpstr>
      <vt:lpstr>Montserrat</vt:lpstr>
      <vt:lpstr>Liberation Mono</vt:lpstr>
      <vt:lpstr>Poppins</vt:lpstr>
      <vt:lpstr>Montserrat SemiBold</vt:lpstr>
      <vt:lpstr>Times New Roman</vt:lpstr>
      <vt:lpstr>Calibri</vt:lpstr>
      <vt:lpstr>Symbol</vt:lpstr>
      <vt:lpstr>Microsoft YaHei</vt:lpstr>
      <vt:lpstr>Arial Unicode MS</vt:lpstr>
      <vt:lpstr>Mukautettu suunnittelumalli</vt:lpstr>
      <vt:lpstr>	SWOT, ENNAKKOTEHTÄVÄN PURKAMINEN		 </vt:lpstr>
      <vt:lpstr>VAIHTOEHTOINEN TIIMIEN MUODOSTAMINEN: SWOT		 </vt:lpstr>
      <vt:lpstr>MYYNTIPUHE, PITCHAUS</vt:lpstr>
      <vt:lpstr>LIIKETOIMINTASUUNNITELMA (LTS)	</vt:lpstr>
      <vt:lpstr>IDEOINTI JA IDEAN JALOSTAMINEN idea</vt:lpstr>
      <vt:lpstr>VALIDOINTI 			</vt:lpstr>
      <vt:lpstr>KILPAILIJA-ANALYYSI</vt:lpstr>
      <vt:lpstr>BUSINESS MODEL CANVAS (BMC) </vt:lpstr>
      <vt:lpstr>VAIHTOEHTO BMC:LLE: IDEASTA LIIKEIDEAKSI</vt:lpstr>
      <vt:lpstr>HINNOITTELU</vt:lpstr>
      <vt:lpstr>		 MARKKINOINNIN SUUNNITTELUA			 </vt:lpstr>
      <vt:lpstr>YRITYKSEN VISUAALINEN ILME</vt:lpstr>
      <vt:lpstr>ASIAKASPALVELU JA MYYNTITYÖ</vt:lpstr>
      <vt:lpstr>KESTÄVÄLLÄ POHJALLA?</vt:lpstr>
      <vt:lpstr>KESTÄVÄLLÄ POHJALLA? - PISTEYTYS</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Innovaatioleiri</dc:title>
  <dc:creator>Nuori Yrittäjyys</dc:creator>
  <dc:subject>Innovaatioleiri</dc:subject>
  <cp:lastModifiedBy>Pasi</cp:lastModifiedBy>
  <cp:revision>44</cp:revision>
  <cp:lastPrinted>2008-11-21T09:43:00Z</cp:lastPrinted>
  <dcterms:created xsi:type="dcterms:W3CDTF">2008-11-21T08:42:00Z</dcterms:created>
  <dcterms:modified xsi:type="dcterms:W3CDTF">2022-09-20T16:52:13Z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0x01010074FA81432BD7794A852C014E41BA49D1</vt:lpwstr>
  </property>
  <property fmtid="{D5CDD505-2E9C-101B-9397-08002B2CF9AE}" pid="3" name="Order">
    <vt:r8>37000</vt:r8>
  </property>
  <property fmtid="{D5CDD505-2E9C-101B-9397-08002B2CF9AE}" pid="4" name="ICV">
    <vt:lpwstr>81B6F85EAE1A43318140ED440D4C431E</vt:lpwstr>
  </property>
  <property fmtid="{D5CDD505-2E9C-101B-9397-08002B2CF9AE}" pid="5" name="KSOProductBuildVer">
    <vt:lpwstr>1033-11.2.0.11306</vt:lpwstr>
  </property>
</Properties>
</file>