
<file path=[Content_Types].xml><?xml version="1.0" encoding="utf-8"?>
<Types xmlns="http://schemas.openxmlformats.org/package/2006/content-types">
  <Default Extension="jpeg" ContentType="image/jpeg"/>
  <Default Extension="JPG" ContentType="image/.jpg"/>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1" r:id="rId3"/>
  </p:sldMasterIdLst>
  <p:sldIdLst>
    <p:sldId id="266" r:id="rId4"/>
    <p:sldId id="269" r:id="rId5"/>
    <p:sldId id="270" r:id="rId6"/>
    <p:sldId id="271" r:id="rId7"/>
    <p:sldId id="272" r:id="rId8"/>
    <p:sldId id="273" r:id="rId9"/>
    <p:sldId id="274" r:id="rId10"/>
    <p:sldId id="275" r:id="rId11"/>
    <p:sldId id="276" r:id="rId12"/>
    <p:sldId id="287" r:id="rId13"/>
    <p:sldId id="277" r:id="rId14"/>
    <p:sldId id="278" r:id="rId15"/>
    <p:sldId id="279" r:id="rId16"/>
    <p:sldId id="280" r:id="rId17"/>
    <p:sldId id="281" r:id="rId18"/>
    <p:sldId id="283" r:id="rId19"/>
    <p:sldId id="285" r:id="rId20"/>
    <p:sldId id="288" r:id="rId21"/>
    <p:sldId id="289" r:id="rId22"/>
    <p:sldId id="290" r:id="rId23"/>
    <p:sldId id="291" r:id="rId24"/>
    <p:sldId id="286" r:id="rId25"/>
  </p:sldIdLst>
  <p:sldSz cx="7560945" cy="10693400"/>
  <p:notesSz cx="6858000" cy="9144000"/>
  <p:defaultTextStyle>
    <a:defPPr>
      <a:defRPr lang="sv-SE"/>
    </a:defPPr>
    <a:lvl1pPr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1pPr>
    <a:lvl2pPr marL="49784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2pPr>
    <a:lvl3pPr marL="99568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3pPr>
    <a:lvl4pPr marL="149352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4pPr>
    <a:lvl5pPr marL="1991360" algn="l" defTabSz="497840" rtl="0" fontAlgn="base">
      <a:spcBef>
        <a:spcPct val="0"/>
      </a:spcBef>
      <a:spcAft>
        <a:spcPct val="0"/>
      </a:spcAft>
      <a:defRPr sz="2600" kern="1200">
        <a:solidFill>
          <a:schemeClr val="tx1"/>
        </a:solidFill>
        <a:latin typeface="Arial" panose="020B0604020202020204" pitchFamily="34" charset="0"/>
        <a:ea typeface="MS PGothic" panose="020B0600070205080204" pitchFamily="34" charset="-128"/>
        <a:cs typeface="+mn-cs"/>
      </a:defRPr>
    </a:lvl5pPr>
    <a:lvl6pPr marL="248920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6pPr>
    <a:lvl7pPr marL="298704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7pPr>
    <a:lvl8pPr marL="348488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8pPr>
    <a:lvl9pPr marL="3982720" algn="l" defTabSz="995680" rtl="0" eaLnBrk="1" latinLnBrk="0" hangingPunct="1">
      <a:defRPr sz="2600" kern="120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81B810"/>
    <a:srgbClr val="E2007A"/>
    <a:srgbClr val="74BF43"/>
    <a:srgbClr val="008457"/>
    <a:srgbClr val="DD7443"/>
    <a:srgbClr val="226A31"/>
    <a:srgbClr val="E85113"/>
    <a:srgbClr val="00B3DA"/>
    <a:srgbClr val="E9C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0" y="0"/>
      </p:cViewPr>
      <p:guideLst>
        <p:guide orient="horz" pos="3316"/>
        <p:guide pos="2223"/>
      </p:guideLst>
    </p:cSldViewPr>
  </p:slide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hja_fi">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671175" y="410667"/>
            <a:ext cx="4218912"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a:solidFill>
                  <a:schemeClr val="accent4"/>
                </a:solidFill>
                <a:latin typeface="+mj-lt"/>
              </a:rPr>
              <a:t>Innovaatioleiri</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fi-FI" sz="800"/>
              <a:t>Yrittäjyys-, työelämä- ja taloustaitoja – tekemällä oppien. </a:t>
            </a:r>
            <a:endParaRPr lang="fi-FI" sz="800"/>
          </a:p>
          <a:p>
            <a:pPr algn="ctr"/>
            <a:r>
              <a:rPr lang="fi-FI" sz="800"/>
              <a:t>Lisätietoja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200"/>
            </a:lvl1pPr>
          </a:lstStyle>
          <a:p>
            <a:r>
              <a:rPr lang="fi-FI"/>
              <a:t>Muokkaa perustyyl. napsautt.</a:t>
            </a:r>
            <a:endParaRPr lang="fi-FI"/>
          </a:p>
        </p:txBody>
      </p:sp>
      <p:sp>
        <p:nvSpPr>
          <p:cNvPr id="3" name="Kuvan paikkamerkki 2"/>
          <p:cNvSpPr>
            <a:spLocks noGrp="1"/>
          </p:cNvSpPr>
          <p:nvPr>
            <p:ph type="pic" idx="1"/>
          </p:nvPr>
        </p:nvSpPr>
        <p:spPr>
          <a:xfrm>
            <a:off x="3214688" y="1539875"/>
            <a:ext cx="3827462" cy="75993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ystysuoran tekstin paikkamerkki 2"/>
          <p:cNvSpPr>
            <a:spLocks noGrp="1"/>
          </p:cNvSpPr>
          <p:nvPr>
            <p:ph type="body" orient="vert" idx="1" hasCustomPrompt="1"/>
          </p:nvPr>
        </p:nvSpPr>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hasCustomPrompt="1"/>
          </p:nvPr>
        </p:nvSpPr>
        <p:spPr>
          <a:xfrm>
            <a:off x="5411788" y="569913"/>
            <a:ext cx="1630362" cy="9061450"/>
          </a:xfrm>
        </p:spPr>
        <p:txBody>
          <a:bodyPr vert="eaVert"/>
          <a:lstStyle/>
          <a:p>
            <a:r>
              <a:rPr lang="fi-FI"/>
              <a:t>Muokkaa perustyyl. napsautt.</a:t>
            </a:r>
            <a:endParaRPr lang="fi-FI"/>
          </a:p>
        </p:txBody>
      </p:sp>
      <p:sp>
        <p:nvSpPr>
          <p:cNvPr id="3" name="Pystysuoran tekstin paikkamerkki 2"/>
          <p:cNvSpPr>
            <a:spLocks noGrp="1"/>
          </p:cNvSpPr>
          <p:nvPr>
            <p:ph type="body" orient="vert" idx="1" hasCustomPrompt="1"/>
          </p:nvPr>
        </p:nvSpPr>
        <p:spPr>
          <a:xfrm>
            <a:off x="519113" y="569913"/>
            <a:ext cx="4740275" cy="9061450"/>
          </a:xfrm>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ohja_fi">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2" y="1330896"/>
            <a:ext cx="6120000" cy="479719"/>
          </a:xfrm>
          <a:prstGeom prst="rect">
            <a:avLst/>
          </a:prstGeom>
          <a:solidFill>
            <a:schemeClr val="accent4"/>
          </a:solidFill>
        </p:spPr>
        <p:txBody>
          <a:bodyPr wrap="square" lIns="144000" tIns="108000" rIns="108000" bIns="108000" anchor="ctr" anchorCtr="0">
            <a:spAutoFit/>
          </a:bodyPr>
          <a:lstStyle>
            <a:lvl1pPr>
              <a:lnSpc>
                <a:spcPct val="100000"/>
              </a:lnSpc>
              <a:defRPr sz="17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2" y="2041229"/>
            <a:ext cx="6120000" cy="7337921"/>
          </a:xfrm>
        </p:spPr>
        <p:txBody>
          <a:bodyPr lIns="0" tIns="0" rIns="0" bIns="0">
            <a:normAutofit/>
          </a:bodyPr>
          <a:lstStyle>
            <a:lvl1pPr marL="0" indent="0">
              <a:lnSpc>
                <a:spcPct val="100000"/>
              </a:lnSpc>
              <a:spcBef>
                <a:spcPts val="0"/>
              </a:spcBef>
              <a:buNone/>
              <a:defRPr sz="1100" baseline="0"/>
            </a:lvl1pPr>
            <a:lvl2pPr>
              <a:lnSpc>
                <a:spcPct val="100000"/>
              </a:lnSpc>
              <a:defRPr sz="1100" baseline="0"/>
            </a:lvl2pPr>
            <a:lvl3pPr>
              <a:lnSpc>
                <a:spcPct val="100000"/>
              </a:lnSpc>
              <a:defRPr sz="1100" baseline="0"/>
            </a:lvl3pPr>
            <a:lvl4pPr>
              <a:lnSpc>
                <a:spcPct val="100000"/>
              </a:lnSpc>
              <a:defRPr sz="1100" baseline="0"/>
            </a:lvl4pPr>
            <a:lvl5pPr>
              <a:lnSpc>
                <a:spcPct val="100000"/>
              </a:lnSpc>
              <a:defRPr sz="1100" baseline="0"/>
            </a:lvl5pPr>
          </a:lstStyle>
          <a:p>
            <a:pPr lvl="0"/>
            <a:r>
              <a:rPr lang="fi-FI"/>
              <a:t>Muokkaa tekstin perustyylejä napsauttamalla</a:t>
            </a:r>
            <a:endParaRPr lang="fi-FI"/>
          </a:p>
        </p:txBody>
      </p:sp>
      <p:sp>
        <p:nvSpPr>
          <p:cNvPr id="6" name="Tekstiruutu 5"/>
          <p:cNvSpPr txBox="1"/>
          <p:nvPr userDrawn="1"/>
        </p:nvSpPr>
        <p:spPr>
          <a:xfrm>
            <a:off x="1671176" y="410668"/>
            <a:ext cx="4218912" cy="630942"/>
          </a:xfrm>
          <a:prstGeom prst="rect">
            <a:avLst/>
          </a:prstGeom>
          <a:noFill/>
        </p:spPr>
        <p:txBody>
          <a:bodyPr wrap="square" lIns="0" tIns="0" rIns="0" bIns="0" rtlCol="0">
            <a:spAutoFit/>
          </a:bodyPr>
          <a:lstStyle/>
          <a:p>
            <a:pPr marL="0" marR="0" lvl="0" indent="0" algn="ctr" defTabSz="469265" rtl="0" eaLnBrk="1" fontAlgn="base" latinLnBrk="0" hangingPunct="1">
              <a:lnSpc>
                <a:spcPct val="100000"/>
              </a:lnSpc>
              <a:spcBef>
                <a:spcPct val="0"/>
              </a:spcBef>
              <a:spcAft>
                <a:spcPct val="0"/>
              </a:spcAft>
              <a:buClrTx/>
              <a:buSzTx/>
              <a:buFontTx/>
              <a:buNone/>
              <a:defRPr/>
            </a:pPr>
            <a:r>
              <a:rPr lang="fi-FI" sz="4100">
                <a:solidFill>
                  <a:schemeClr val="accent4"/>
                </a:solidFill>
                <a:latin typeface="+mj-lt"/>
              </a:rPr>
              <a:t>Innovaatioleiri</a:t>
            </a:r>
            <a:endParaRPr lang="fi-FI" sz="4100">
              <a:solidFill>
                <a:schemeClr val="accent4"/>
              </a:solidFill>
              <a:latin typeface="+mj-lt"/>
            </a:endParaRPr>
          </a:p>
        </p:txBody>
      </p:sp>
      <p:sp>
        <p:nvSpPr>
          <p:cNvPr id="33" name="Tekstiruutu 32"/>
          <p:cNvSpPr txBox="1"/>
          <p:nvPr userDrawn="1"/>
        </p:nvSpPr>
        <p:spPr>
          <a:xfrm>
            <a:off x="850474" y="10067457"/>
            <a:ext cx="5860316" cy="338554"/>
          </a:xfrm>
          <a:prstGeom prst="rect">
            <a:avLst/>
          </a:prstGeom>
          <a:noFill/>
        </p:spPr>
        <p:txBody>
          <a:bodyPr wrap="square" rtlCol="0">
            <a:spAutoFit/>
          </a:bodyPr>
          <a:lstStyle/>
          <a:p>
            <a:pPr algn="ctr"/>
            <a:r>
              <a:rPr lang="fi-FI" sz="800"/>
              <a:t>Yrittäjyys-, työelämä- ja taloustaitoja – tekemällä oppien. </a:t>
            </a:r>
            <a:endParaRPr lang="fi-FI" sz="800"/>
          </a:p>
          <a:p>
            <a:pPr algn="ctr"/>
            <a:r>
              <a:rPr lang="fi-FI" sz="800"/>
              <a:t>Lisätietoja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7" y="9689905"/>
            <a:ext cx="1893730" cy="337315"/>
          </a:xfrm>
          <a:prstGeom prst="rect">
            <a:avLst/>
          </a:prstGeom>
        </p:spPr>
      </p:pic>
      <p:grpSp>
        <p:nvGrpSpPr>
          <p:cNvPr id="36" name="Group 4"/>
          <p:cNvGrpSpPr/>
          <p:nvPr userDrawn="1"/>
        </p:nvGrpSpPr>
        <p:grpSpPr bwMode="auto">
          <a:xfrm>
            <a:off x="0" y="10513401"/>
            <a:ext cx="7559999"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hja_sve">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2" y="1330896"/>
            <a:ext cx="6120000" cy="479719"/>
          </a:xfrm>
          <a:prstGeom prst="rect">
            <a:avLst/>
          </a:prstGeom>
          <a:solidFill>
            <a:schemeClr val="accent4"/>
          </a:solidFill>
        </p:spPr>
        <p:txBody>
          <a:bodyPr wrap="square" lIns="144000" tIns="108000" rIns="108000" bIns="108000" anchor="ctr" anchorCtr="0">
            <a:spAutoFit/>
          </a:bodyPr>
          <a:lstStyle>
            <a:lvl1pPr>
              <a:lnSpc>
                <a:spcPct val="100000"/>
              </a:lnSpc>
              <a:defRPr sz="17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2" y="2041229"/>
            <a:ext cx="6120000" cy="7337921"/>
          </a:xfrm>
        </p:spPr>
        <p:txBody>
          <a:bodyPr lIns="0" tIns="0" rIns="0" bIns="0">
            <a:normAutofit/>
          </a:bodyPr>
          <a:lstStyle>
            <a:lvl1pPr marL="0" indent="0">
              <a:lnSpc>
                <a:spcPct val="100000"/>
              </a:lnSpc>
              <a:spcBef>
                <a:spcPts val="0"/>
              </a:spcBef>
              <a:buNone/>
              <a:defRPr sz="1100" baseline="0"/>
            </a:lvl1pPr>
            <a:lvl2pPr>
              <a:lnSpc>
                <a:spcPct val="100000"/>
              </a:lnSpc>
              <a:defRPr sz="1100" baseline="0"/>
            </a:lvl2pPr>
            <a:lvl3pPr>
              <a:lnSpc>
                <a:spcPct val="100000"/>
              </a:lnSpc>
              <a:defRPr sz="1100" baseline="0"/>
            </a:lvl3pPr>
            <a:lvl4pPr>
              <a:lnSpc>
                <a:spcPct val="100000"/>
              </a:lnSpc>
              <a:defRPr sz="1100" baseline="0"/>
            </a:lvl4pPr>
            <a:lvl5pPr>
              <a:lnSpc>
                <a:spcPct val="100000"/>
              </a:lnSpc>
              <a:defRPr sz="1100" baseline="0"/>
            </a:lvl5pPr>
          </a:lstStyle>
          <a:p>
            <a:pPr lvl="0"/>
            <a:r>
              <a:rPr lang="fi-FI"/>
              <a:t>Muokkaa tekstin perustyylejä napsauttamalla</a:t>
            </a:r>
            <a:endParaRPr lang="fi-FI"/>
          </a:p>
        </p:txBody>
      </p:sp>
      <p:sp>
        <p:nvSpPr>
          <p:cNvPr id="6" name="Tekstiruutu 5"/>
          <p:cNvSpPr txBox="1"/>
          <p:nvPr userDrawn="1"/>
        </p:nvSpPr>
        <p:spPr>
          <a:xfrm>
            <a:off x="1105724" y="410668"/>
            <a:ext cx="5349816" cy="630942"/>
          </a:xfrm>
          <a:prstGeom prst="rect">
            <a:avLst/>
          </a:prstGeom>
          <a:noFill/>
        </p:spPr>
        <p:txBody>
          <a:bodyPr wrap="square" lIns="0" tIns="0" rIns="0" bIns="0" rtlCol="0">
            <a:spAutoFit/>
          </a:bodyPr>
          <a:lstStyle/>
          <a:p>
            <a:pPr marL="0" marR="0" lvl="0" indent="0" algn="ctr" defTabSz="469265" rtl="0" eaLnBrk="1" fontAlgn="base" latinLnBrk="0" hangingPunct="1">
              <a:lnSpc>
                <a:spcPct val="100000"/>
              </a:lnSpc>
              <a:spcBef>
                <a:spcPct val="0"/>
              </a:spcBef>
              <a:spcAft>
                <a:spcPct val="0"/>
              </a:spcAft>
              <a:buClrTx/>
              <a:buSzTx/>
              <a:buFontTx/>
              <a:buNone/>
              <a:defRPr/>
            </a:pPr>
            <a:r>
              <a:rPr lang="fi-FI" sz="4100" err="1">
                <a:solidFill>
                  <a:schemeClr val="accent4"/>
                </a:solidFill>
                <a:latin typeface="+mj-lt"/>
              </a:rPr>
              <a:t>Innovationsläger</a:t>
            </a:r>
            <a:endParaRPr lang="fi-FI" sz="4100">
              <a:solidFill>
                <a:schemeClr val="accent4"/>
              </a:solidFill>
              <a:latin typeface="+mj-lt"/>
            </a:endParaRPr>
          </a:p>
        </p:txBody>
      </p:sp>
      <p:sp>
        <p:nvSpPr>
          <p:cNvPr id="33" name="Tekstiruutu 32"/>
          <p:cNvSpPr txBox="1"/>
          <p:nvPr userDrawn="1"/>
        </p:nvSpPr>
        <p:spPr>
          <a:xfrm>
            <a:off x="850474" y="10067457"/>
            <a:ext cx="5860316" cy="338554"/>
          </a:xfrm>
          <a:prstGeom prst="rect">
            <a:avLst/>
          </a:prstGeom>
          <a:noFill/>
        </p:spPr>
        <p:txBody>
          <a:bodyPr wrap="square" rtlCol="0">
            <a:spAutoFit/>
          </a:bodyPr>
          <a:lstStyle/>
          <a:p>
            <a:pPr algn="ctr"/>
            <a:r>
              <a:rPr lang="sv-SE" sz="800"/>
              <a:t>Företagsamhet, arbetslivsfärdigheter och ekonomikunskap – att lära genom att göra.</a:t>
            </a:r>
            <a:endParaRPr lang="sv-SE" sz="800"/>
          </a:p>
          <a:p>
            <a:pPr algn="ctr"/>
            <a:r>
              <a:rPr lang="sv-SE" sz="800"/>
              <a:t>Tilläggsuppgifter: ungforetagsamhet.fi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7" y="9689905"/>
            <a:ext cx="1893730" cy="337315"/>
          </a:xfrm>
          <a:prstGeom prst="rect">
            <a:avLst/>
          </a:prstGeom>
        </p:spPr>
      </p:pic>
      <p:grpSp>
        <p:nvGrpSpPr>
          <p:cNvPr id="36" name="Group 4"/>
          <p:cNvGrpSpPr/>
          <p:nvPr userDrawn="1"/>
        </p:nvGrpSpPr>
        <p:grpSpPr bwMode="auto">
          <a:xfrm>
            <a:off x="0" y="10513401"/>
            <a:ext cx="7559999"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ohja_Eng">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2" y="1330896"/>
            <a:ext cx="6120000" cy="479719"/>
          </a:xfrm>
          <a:prstGeom prst="rect">
            <a:avLst/>
          </a:prstGeom>
          <a:solidFill>
            <a:schemeClr val="accent4"/>
          </a:solidFill>
        </p:spPr>
        <p:txBody>
          <a:bodyPr wrap="square" lIns="144000" tIns="108000" rIns="108000" bIns="108000" anchor="ctr" anchorCtr="0">
            <a:spAutoFit/>
          </a:bodyPr>
          <a:lstStyle>
            <a:lvl1pPr>
              <a:lnSpc>
                <a:spcPct val="100000"/>
              </a:lnSpc>
              <a:defRPr sz="17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2" y="2041229"/>
            <a:ext cx="6120000" cy="7337921"/>
          </a:xfrm>
        </p:spPr>
        <p:txBody>
          <a:bodyPr lIns="0" tIns="0" rIns="0" bIns="0">
            <a:normAutofit/>
          </a:bodyPr>
          <a:lstStyle>
            <a:lvl1pPr marL="0" indent="0">
              <a:lnSpc>
                <a:spcPct val="100000"/>
              </a:lnSpc>
              <a:spcBef>
                <a:spcPts val="0"/>
              </a:spcBef>
              <a:buNone/>
              <a:defRPr sz="1100" baseline="0"/>
            </a:lvl1pPr>
            <a:lvl2pPr>
              <a:lnSpc>
                <a:spcPct val="100000"/>
              </a:lnSpc>
              <a:defRPr sz="1100" baseline="0"/>
            </a:lvl2pPr>
            <a:lvl3pPr>
              <a:lnSpc>
                <a:spcPct val="100000"/>
              </a:lnSpc>
              <a:defRPr sz="1100" baseline="0"/>
            </a:lvl3pPr>
            <a:lvl4pPr>
              <a:lnSpc>
                <a:spcPct val="100000"/>
              </a:lnSpc>
              <a:defRPr sz="1100" baseline="0"/>
            </a:lvl4pPr>
            <a:lvl5pPr>
              <a:lnSpc>
                <a:spcPct val="100000"/>
              </a:lnSpc>
              <a:defRPr sz="1100" baseline="0"/>
            </a:lvl5pPr>
          </a:lstStyle>
          <a:p>
            <a:pPr lvl="0"/>
            <a:r>
              <a:rPr lang="fi-FI"/>
              <a:t>Muokkaa tekstin perustyylejä napsauttamalla</a:t>
            </a:r>
            <a:endParaRPr lang="fi-FI"/>
          </a:p>
        </p:txBody>
      </p:sp>
      <p:sp>
        <p:nvSpPr>
          <p:cNvPr id="6" name="Tekstiruutu 5"/>
          <p:cNvSpPr txBox="1"/>
          <p:nvPr userDrawn="1"/>
        </p:nvSpPr>
        <p:spPr>
          <a:xfrm>
            <a:off x="1105724" y="410668"/>
            <a:ext cx="5349816" cy="630942"/>
          </a:xfrm>
          <a:prstGeom prst="rect">
            <a:avLst/>
          </a:prstGeom>
          <a:noFill/>
        </p:spPr>
        <p:txBody>
          <a:bodyPr wrap="square" lIns="0" tIns="0" rIns="0" bIns="0" rtlCol="0">
            <a:spAutoFit/>
          </a:bodyPr>
          <a:lstStyle/>
          <a:p>
            <a:pPr marL="0" marR="0" lvl="0" indent="0" algn="ctr" defTabSz="469265" rtl="0" eaLnBrk="1" fontAlgn="base" latinLnBrk="0" hangingPunct="1">
              <a:lnSpc>
                <a:spcPct val="100000"/>
              </a:lnSpc>
              <a:spcBef>
                <a:spcPct val="0"/>
              </a:spcBef>
              <a:spcAft>
                <a:spcPct val="0"/>
              </a:spcAft>
              <a:buClrTx/>
              <a:buSzTx/>
              <a:buFontTx/>
              <a:buNone/>
              <a:defRPr/>
            </a:pPr>
            <a:r>
              <a:rPr lang="fi-FI" sz="4100">
                <a:solidFill>
                  <a:schemeClr val="accent4"/>
                </a:solidFill>
                <a:latin typeface="+mj-lt"/>
              </a:rPr>
              <a:t>Innovation Camp</a:t>
            </a:r>
            <a:endParaRPr lang="fi-FI" sz="4100">
              <a:solidFill>
                <a:schemeClr val="accent4"/>
              </a:solidFill>
              <a:latin typeface="+mj-lt"/>
            </a:endParaRPr>
          </a:p>
        </p:txBody>
      </p:sp>
      <p:sp>
        <p:nvSpPr>
          <p:cNvPr id="33" name="Tekstiruutu 32"/>
          <p:cNvSpPr txBox="1"/>
          <p:nvPr userDrawn="1"/>
        </p:nvSpPr>
        <p:spPr>
          <a:xfrm>
            <a:off x="850474" y="10067457"/>
            <a:ext cx="5860316" cy="338554"/>
          </a:xfrm>
          <a:prstGeom prst="rect">
            <a:avLst/>
          </a:prstGeom>
          <a:noFill/>
        </p:spPr>
        <p:txBody>
          <a:bodyPr wrap="square" rtlCol="0">
            <a:spAutoFit/>
          </a:bodyPr>
          <a:lstStyle/>
          <a:p>
            <a:pPr algn="ctr"/>
            <a:r>
              <a:rPr lang="en-US" sz="800"/>
              <a:t>Entrepreneurship, work readiness and financial literacy – learning by doing.</a:t>
            </a:r>
            <a:endParaRPr lang="en-US" sz="800"/>
          </a:p>
          <a:p>
            <a:pPr algn="ctr"/>
            <a:r>
              <a:rPr lang="en-US" sz="800"/>
              <a:t>More information: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7" y="9689905"/>
            <a:ext cx="1893730" cy="337315"/>
          </a:xfrm>
          <a:prstGeom prst="rect">
            <a:avLst/>
          </a:prstGeom>
        </p:spPr>
      </p:pic>
      <p:grpSp>
        <p:nvGrpSpPr>
          <p:cNvPr id="36" name="Group 4"/>
          <p:cNvGrpSpPr/>
          <p:nvPr userDrawn="1"/>
        </p:nvGrpSpPr>
        <p:grpSpPr bwMode="auto">
          <a:xfrm>
            <a:off x="0" y="10513401"/>
            <a:ext cx="7559999"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700"/>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15938" y="2665414"/>
            <a:ext cx="6521450" cy="4448175"/>
          </a:xfrm>
        </p:spPr>
        <p:txBody>
          <a:bodyPr anchor="b"/>
          <a:lstStyle>
            <a:lvl1pPr>
              <a:defRPr sz="5700"/>
            </a:lvl1pPr>
          </a:lstStyle>
          <a:p>
            <a:r>
              <a:rPr lang="fi-FI"/>
              <a:t>Muokkaa perustyyl. napsautt.</a:t>
            </a:r>
            <a:endParaRPr lang="fi-FI"/>
          </a:p>
        </p:txBody>
      </p:sp>
      <p:sp>
        <p:nvSpPr>
          <p:cNvPr id="3" name="Tekstin paikkamerkki 2"/>
          <p:cNvSpPr>
            <a:spLocks noGrp="1"/>
          </p:cNvSpPr>
          <p:nvPr>
            <p:ph type="body" idx="1" hasCustomPrompt="1"/>
          </p:nvPr>
        </p:nvSpPr>
        <p:spPr>
          <a:xfrm>
            <a:off x="515938" y="7156451"/>
            <a:ext cx="6521450" cy="2338388"/>
          </a:xfrm>
        </p:spPr>
        <p:txBody>
          <a:bodyPr/>
          <a:lstStyle>
            <a:lvl1pPr marL="0" indent="0">
              <a:buNone/>
              <a:defRPr sz="2300">
                <a:solidFill>
                  <a:schemeClr val="tx1">
                    <a:tint val="75000"/>
                  </a:schemeClr>
                </a:solidFill>
              </a:defRPr>
            </a:lvl1pPr>
            <a:lvl2pPr marL="431165" indent="0">
              <a:buNone/>
              <a:defRPr sz="1900">
                <a:solidFill>
                  <a:schemeClr val="tx1">
                    <a:tint val="75000"/>
                  </a:schemeClr>
                </a:solidFill>
              </a:defRPr>
            </a:lvl2pPr>
            <a:lvl3pPr marL="862330" indent="0">
              <a:buNone/>
              <a:defRPr sz="1700">
                <a:solidFill>
                  <a:schemeClr val="tx1">
                    <a:tint val="75000"/>
                  </a:schemeClr>
                </a:solidFill>
              </a:defRPr>
            </a:lvl3pPr>
            <a:lvl4pPr marL="1292860" indent="0">
              <a:buNone/>
              <a:defRPr sz="1500">
                <a:solidFill>
                  <a:schemeClr val="tx1">
                    <a:tint val="75000"/>
                  </a:schemeClr>
                </a:solidFill>
              </a:defRPr>
            </a:lvl4pPr>
            <a:lvl5pPr marL="1724025" indent="0">
              <a:buNone/>
              <a:defRPr sz="1500">
                <a:solidFill>
                  <a:schemeClr val="tx1">
                    <a:tint val="75000"/>
                  </a:schemeClr>
                </a:solidFill>
              </a:defRPr>
            </a:lvl5pPr>
            <a:lvl6pPr marL="2155190" indent="0">
              <a:buNone/>
              <a:defRPr sz="1500">
                <a:solidFill>
                  <a:schemeClr val="tx1">
                    <a:tint val="75000"/>
                  </a:schemeClr>
                </a:solidFill>
              </a:defRPr>
            </a:lvl6pPr>
            <a:lvl7pPr marL="2586355" indent="0">
              <a:buNone/>
              <a:defRPr sz="1500">
                <a:solidFill>
                  <a:schemeClr val="tx1">
                    <a:tint val="75000"/>
                  </a:schemeClr>
                </a:solidFill>
              </a:defRPr>
            </a:lvl7pPr>
            <a:lvl8pPr marL="3016885" indent="0">
              <a:buNone/>
              <a:defRPr sz="1500">
                <a:solidFill>
                  <a:schemeClr val="tx1">
                    <a:tint val="75000"/>
                  </a:schemeClr>
                </a:solidFill>
              </a:defRPr>
            </a:lvl8pPr>
            <a:lvl9pPr marL="3448050" indent="0">
              <a:buNone/>
              <a:defRPr sz="1500">
                <a:solidFill>
                  <a:schemeClr val="tx1">
                    <a:tint val="75000"/>
                  </a:schemeClr>
                </a:solidFill>
              </a:defRPr>
            </a:lvl9pPr>
          </a:lstStyle>
          <a:p>
            <a:pPr lvl="0"/>
            <a:r>
              <a:rPr lang="fi-FI"/>
              <a:t>Muokkaa tekstin perustyylejä napsauttamalla</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Sisällön paikkamerkki 2"/>
          <p:cNvSpPr>
            <a:spLocks noGrp="1"/>
          </p:cNvSpPr>
          <p:nvPr>
            <p:ph sz="half" idx="1" hasCustomPrompt="1"/>
          </p:nvPr>
        </p:nvSpPr>
        <p:spPr>
          <a:xfrm>
            <a:off x="519114" y="2846389"/>
            <a:ext cx="3184525"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Sisällön paikkamerkki 3"/>
          <p:cNvSpPr>
            <a:spLocks noGrp="1"/>
          </p:cNvSpPr>
          <p:nvPr>
            <p:ph sz="half" idx="2" hasCustomPrompt="1"/>
          </p:nvPr>
        </p:nvSpPr>
        <p:spPr>
          <a:xfrm>
            <a:off x="3856038" y="2846389"/>
            <a:ext cx="3186112"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569914"/>
            <a:ext cx="6521450" cy="2066925"/>
          </a:xfrm>
        </p:spPr>
        <p:txBody>
          <a:bodyPr/>
          <a:lstStyle/>
          <a:p>
            <a:r>
              <a:rPr lang="fi-FI"/>
              <a:t>Muokkaa perustyyl. napsautt.</a:t>
            </a:r>
            <a:endParaRPr lang="fi-FI"/>
          </a:p>
        </p:txBody>
      </p:sp>
      <p:sp>
        <p:nvSpPr>
          <p:cNvPr id="3" name="Tekstin paikkamerkki 2"/>
          <p:cNvSpPr>
            <a:spLocks noGrp="1"/>
          </p:cNvSpPr>
          <p:nvPr>
            <p:ph type="body" idx="1" hasCustomPrompt="1"/>
          </p:nvPr>
        </p:nvSpPr>
        <p:spPr>
          <a:xfrm>
            <a:off x="520701" y="2620964"/>
            <a:ext cx="3198813" cy="1285876"/>
          </a:xfrm>
        </p:spPr>
        <p:txBody>
          <a:bodyPr anchor="b"/>
          <a:lstStyle>
            <a:lvl1pPr marL="0" indent="0">
              <a:buNone/>
              <a:defRPr sz="2300" b="1"/>
            </a:lvl1pPr>
            <a:lvl2pPr marL="431165" indent="0">
              <a:buNone/>
              <a:defRPr sz="1900" b="1"/>
            </a:lvl2pPr>
            <a:lvl3pPr marL="862330" indent="0">
              <a:buNone/>
              <a:defRPr sz="1700" b="1"/>
            </a:lvl3pPr>
            <a:lvl4pPr marL="1292860" indent="0">
              <a:buNone/>
              <a:defRPr sz="1500" b="1"/>
            </a:lvl4pPr>
            <a:lvl5pPr marL="1724025" indent="0">
              <a:buNone/>
              <a:defRPr sz="1500" b="1"/>
            </a:lvl5pPr>
            <a:lvl6pPr marL="2155190" indent="0">
              <a:buNone/>
              <a:defRPr sz="1500" b="1"/>
            </a:lvl6pPr>
            <a:lvl7pPr marL="2586355" indent="0">
              <a:buNone/>
              <a:defRPr sz="1500" b="1"/>
            </a:lvl7pPr>
            <a:lvl8pPr marL="3016885" indent="0">
              <a:buNone/>
              <a:defRPr sz="1500" b="1"/>
            </a:lvl8pPr>
            <a:lvl9pPr marL="3448050" indent="0">
              <a:buNone/>
              <a:defRPr sz="1500" b="1"/>
            </a:lvl9pPr>
          </a:lstStyle>
          <a:p>
            <a:pPr lvl="0"/>
            <a:r>
              <a:rPr lang="fi-FI"/>
              <a:t>Muokkaa tekstin perustyylejä napsauttamalla</a:t>
            </a:r>
            <a:endParaRPr lang="fi-FI"/>
          </a:p>
        </p:txBody>
      </p:sp>
      <p:sp>
        <p:nvSpPr>
          <p:cNvPr id="4" name="Sisällön paikkamerkki 3"/>
          <p:cNvSpPr>
            <a:spLocks noGrp="1"/>
          </p:cNvSpPr>
          <p:nvPr>
            <p:ph sz="half" idx="2" hasCustomPrompt="1"/>
          </p:nvPr>
        </p:nvSpPr>
        <p:spPr>
          <a:xfrm>
            <a:off x="520701" y="3906838"/>
            <a:ext cx="3198813"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Tekstin paikkamerkki 4"/>
          <p:cNvSpPr>
            <a:spLocks noGrp="1"/>
          </p:cNvSpPr>
          <p:nvPr>
            <p:ph type="body" sz="quarter" idx="3" hasCustomPrompt="1"/>
          </p:nvPr>
        </p:nvSpPr>
        <p:spPr>
          <a:xfrm>
            <a:off x="3827464" y="2620964"/>
            <a:ext cx="3214687" cy="1285876"/>
          </a:xfrm>
        </p:spPr>
        <p:txBody>
          <a:bodyPr anchor="b"/>
          <a:lstStyle>
            <a:lvl1pPr marL="0" indent="0">
              <a:buNone/>
              <a:defRPr sz="2300" b="1"/>
            </a:lvl1pPr>
            <a:lvl2pPr marL="431165" indent="0">
              <a:buNone/>
              <a:defRPr sz="1900" b="1"/>
            </a:lvl2pPr>
            <a:lvl3pPr marL="862330" indent="0">
              <a:buNone/>
              <a:defRPr sz="1700" b="1"/>
            </a:lvl3pPr>
            <a:lvl4pPr marL="1292860" indent="0">
              <a:buNone/>
              <a:defRPr sz="1500" b="1"/>
            </a:lvl4pPr>
            <a:lvl5pPr marL="1724025" indent="0">
              <a:buNone/>
              <a:defRPr sz="1500" b="1"/>
            </a:lvl5pPr>
            <a:lvl6pPr marL="2155190" indent="0">
              <a:buNone/>
              <a:defRPr sz="1500" b="1"/>
            </a:lvl6pPr>
            <a:lvl7pPr marL="2586355" indent="0">
              <a:buNone/>
              <a:defRPr sz="1500" b="1"/>
            </a:lvl7pPr>
            <a:lvl8pPr marL="3016885" indent="0">
              <a:buNone/>
              <a:defRPr sz="1500" b="1"/>
            </a:lvl8pPr>
            <a:lvl9pPr marL="3448050" indent="0">
              <a:buNone/>
              <a:defRPr sz="1500" b="1"/>
            </a:lvl9pPr>
          </a:lstStyle>
          <a:p>
            <a:pPr lvl="0"/>
            <a:r>
              <a:rPr lang="fi-FI"/>
              <a:t>Muokkaa tekstin perustyylejä napsauttamalla</a:t>
            </a:r>
            <a:endParaRPr lang="fi-FI"/>
          </a:p>
        </p:txBody>
      </p:sp>
      <p:sp>
        <p:nvSpPr>
          <p:cNvPr id="6" name="Sisällön paikkamerkki 5"/>
          <p:cNvSpPr>
            <a:spLocks noGrp="1"/>
          </p:cNvSpPr>
          <p:nvPr>
            <p:ph sz="quarter" idx="4" hasCustomPrompt="1"/>
          </p:nvPr>
        </p:nvSpPr>
        <p:spPr>
          <a:xfrm>
            <a:off x="3827464" y="3906838"/>
            <a:ext cx="3214687"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7" name="Päivämäärän paikkamerkki 6"/>
          <p:cNvSpPr>
            <a:spLocks noGrp="1"/>
          </p:cNvSpPr>
          <p:nvPr>
            <p:ph type="dt" sz="half" idx="10"/>
          </p:nvPr>
        </p:nvSpPr>
        <p:spPr/>
        <p:txBody>
          <a:bodyPr/>
          <a:lstStyle/>
          <a:p>
            <a:fld id="{54A59B05-0642-4AA2-A58C-2915AB4F5A74}" type="datetimeFigureOut">
              <a:rPr lang="fi-FI" smtClean="0"/>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äivämäärän paikkamerkki 2"/>
          <p:cNvSpPr>
            <a:spLocks noGrp="1"/>
          </p:cNvSpPr>
          <p:nvPr>
            <p:ph type="dt" sz="half" idx="10"/>
          </p:nvPr>
        </p:nvSpPr>
        <p:spPr/>
        <p:txBody>
          <a:bodyPr/>
          <a:lstStyle/>
          <a:p>
            <a:fld id="{54A59B05-0642-4AA2-A58C-2915AB4F5A74}" type="datetimeFigureOut">
              <a:rPr lang="fi-FI" smtClean="0"/>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hja_sve">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105723" y="410667"/>
            <a:ext cx="5349816"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err="1">
                <a:solidFill>
                  <a:schemeClr val="accent4"/>
                </a:solidFill>
                <a:latin typeface="+mj-lt"/>
              </a:rPr>
              <a:t>Innovationsläger</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sv-SE" sz="800"/>
              <a:t>Företagsamhet, arbetslivsfärdigheter och ekonomikunskap – att lära genom att göra.</a:t>
            </a:r>
            <a:endParaRPr lang="sv-SE" sz="800"/>
          </a:p>
          <a:p>
            <a:pPr algn="ctr"/>
            <a:r>
              <a:rPr lang="sv-SE" sz="800"/>
              <a:t>Tilläggsuppgifter: ungforetagsamhet.fi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4A59B05-0642-4AA2-A58C-2915AB4F5A74}" type="datetimeFigureOut">
              <a:rPr lang="fi-FI" smtClean="0"/>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000"/>
            </a:lvl1pPr>
          </a:lstStyle>
          <a:p>
            <a:r>
              <a:rPr lang="fi-FI"/>
              <a:t>Muokkaa perustyyl. napsautt.</a:t>
            </a:r>
            <a:endParaRPr lang="fi-FI"/>
          </a:p>
        </p:txBody>
      </p:sp>
      <p:sp>
        <p:nvSpPr>
          <p:cNvPr id="3" name="Sisällön paikkamerkki 2"/>
          <p:cNvSpPr>
            <a:spLocks noGrp="1"/>
          </p:cNvSpPr>
          <p:nvPr>
            <p:ph idx="1" hasCustomPrompt="1"/>
          </p:nvPr>
        </p:nvSpPr>
        <p:spPr>
          <a:xfrm>
            <a:off x="3214688" y="1539876"/>
            <a:ext cx="3827462" cy="7599363"/>
          </a:xfrm>
        </p:spPr>
        <p:txBody>
          <a:bodyPr/>
          <a:lstStyle>
            <a:lvl1pPr>
              <a:defRPr sz="30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500"/>
            </a:lvl1pPr>
            <a:lvl2pPr marL="431165" indent="0">
              <a:buNone/>
              <a:defRPr sz="1300"/>
            </a:lvl2pPr>
            <a:lvl3pPr marL="862330" indent="0">
              <a:buNone/>
              <a:defRPr sz="1100"/>
            </a:lvl3pPr>
            <a:lvl4pPr marL="1292860" indent="0">
              <a:buNone/>
              <a:defRPr sz="900"/>
            </a:lvl4pPr>
            <a:lvl5pPr marL="1724025" indent="0">
              <a:buNone/>
              <a:defRPr sz="900"/>
            </a:lvl5pPr>
            <a:lvl6pPr marL="2155190" indent="0">
              <a:buNone/>
              <a:defRPr sz="900"/>
            </a:lvl6pPr>
            <a:lvl7pPr marL="2586355" indent="0">
              <a:buNone/>
              <a:defRPr sz="900"/>
            </a:lvl7pPr>
            <a:lvl8pPr marL="3016885" indent="0">
              <a:buNone/>
              <a:defRPr sz="900"/>
            </a:lvl8pPr>
            <a:lvl9pPr marL="3448050" indent="0">
              <a:buNone/>
              <a:defRPr sz="9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000"/>
            </a:lvl1pPr>
          </a:lstStyle>
          <a:p>
            <a:r>
              <a:rPr lang="fi-FI"/>
              <a:t>Muokkaa perustyyl. napsautt.</a:t>
            </a:r>
            <a:endParaRPr lang="fi-FI"/>
          </a:p>
        </p:txBody>
      </p:sp>
      <p:sp>
        <p:nvSpPr>
          <p:cNvPr id="3" name="Kuvan paikkamerkki 2"/>
          <p:cNvSpPr>
            <a:spLocks noGrp="1"/>
          </p:cNvSpPr>
          <p:nvPr>
            <p:ph type="pic" idx="1"/>
          </p:nvPr>
        </p:nvSpPr>
        <p:spPr>
          <a:xfrm>
            <a:off x="3214688" y="1539876"/>
            <a:ext cx="3827462" cy="7599363"/>
          </a:xfrm>
        </p:spPr>
        <p:txBody>
          <a:bodyPr/>
          <a:lstStyle>
            <a:lvl1pPr marL="0" indent="0">
              <a:buNone/>
              <a:defRPr sz="3000"/>
            </a:lvl1pPr>
            <a:lvl2pPr marL="431165" indent="0">
              <a:buNone/>
              <a:defRPr sz="2600"/>
            </a:lvl2pPr>
            <a:lvl3pPr marL="862330" indent="0">
              <a:buNone/>
              <a:defRPr sz="2300"/>
            </a:lvl3pPr>
            <a:lvl4pPr marL="1292860" indent="0">
              <a:buNone/>
              <a:defRPr sz="1900"/>
            </a:lvl4pPr>
            <a:lvl5pPr marL="1724025" indent="0">
              <a:buNone/>
              <a:defRPr sz="1900"/>
            </a:lvl5pPr>
            <a:lvl6pPr marL="2155190" indent="0">
              <a:buNone/>
              <a:defRPr sz="1900"/>
            </a:lvl6pPr>
            <a:lvl7pPr marL="2586355" indent="0">
              <a:buNone/>
              <a:defRPr sz="1900"/>
            </a:lvl7pPr>
            <a:lvl8pPr marL="3016885" indent="0">
              <a:buNone/>
              <a:defRPr sz="1900"/>
            </a:lvl8pPr>
            <a:lvl9pPr marL="3448050" indent="0">
              <a:buNone/>
              <a:defRPr sz="1900"/>
            </a:lvl9pPr>
          </a:lstStyle>
          <a:p>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500"/>
            </a:lvl1pPr>
            <a:lvl2pPr marL="431165" indent="0">
              <a:buNone/>
              <a:defRPr sz="1300"/>
            </a:lvl2pPr>
            <a:lvl3pPr marL="862330" indent="0">
              <a:buNone/>
              <a:defRPr sz="1100"/>
            </a:lvl3pPr>
            <a:lvl4pPr marL="1292860" indent="0">
              <a:buNone/>
              <a:defRPr sz="900"/>
            </a:lvl4pPr>
            <a:lvl5pPr marL="1724025" indent="0">
              <a:buNone/>
              <a:defRPr sz="900"/>
            </a:lvl5pPr>
            <a:lvl6pPr marL="2155190" indent="0">
              <a:buNone/>
              <a:defRPr sz="900"/>
            </a:lvl6pPr>
            <a:lvl7pPr marL="2586355" indent="0">
              <a:buNone/>
              <a:defRPr sz="900"/>
            </a:lvl7pPr>
            <a:lvl8pPr marL="3016885" indent="0">
              <a:buNone/>
              <a:defRPr sz="900"/>
            </a:lvl8pPr>
            <a:lvl9pPr marL="3448050" indent="0">
              <a:buNone/>
              <a:defRPr sz="9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ystysuoran tekstin paikkamerkki 2"/>
          <p:cNvSpPr>
            <a:spLocks noGrp="1"/>
          </p:cNvSpPr>
          <p:nvPr>
            <p:ph type="body" orient="vert" idx="1" hasCustomPrompt="1"/>
          </p:nvPr>
        </p:nvSpPr>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hasCustomPrompt="1"/>
          </p:nvPr>
        </p:nvSpPr>
        <p:spPr>
          <a:xfrm>
            <a:off x="5411788" y="569913"/>
            <a:ext cx="1630362" cy="9061450"/>
          </a:xfrm>
        </p:spPr>
        <p:txBody>
          <a:bodyPr vert="eaVert"/>
          <a:lstStyle/>
          <a:p>
            <a:r>
              <a:rPr lang="fi-FI"/>
              <a:t>Muokkaa perustyyl. napsautt.</a:t>
            </a:r>
            <a:endParaRPr lang="fi-FI"/>
          </a:p>
        </p:txBody>
      </p:sp>
      <p:sp>
        <p:nvSpPr>
          <p:cNvPr id="3" name="Pystysuoran tekstin paikkamerkki 2"/>
          <p:cNvSpPr>
            <a:spLocks noGrp="1"/>
          </p:cNvSpPr>
          <p:nvPr>
            <p:ph type="body" orient="vert" idx="1" hasCustomPrompt="1"/>
          </p:nvPr>
        </p:nvSpPr>
        <p:spPr>
          <a:xfrm>
            <a:off x="519114" y="569913"/>
            <a:ext cx="4740275" cy="9061450"/>
          </a:xfrm>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ohja_Eng">
    <p:spTree>
      <p:nvGrpSpPr>
        <p:cNvPr id="1" name=""/>
        <p:cNvGrpSpPr/>
        <p:nvPr/>
      </p:nvGrpSpPr>
      <p:grpSpPr>
        <a:xfrm>
          <a:off x="0" y="0"/>
          <a:ext cx="0" cy="0"/>
          <a:chOff x="0" y="0"/>
          <a:chExt cx="0" cy="0"/>
        </a:xfrm>
      </p:grpSpPr>
      <p:sp>
        <p:nvSpPr>
          <p:cNvPr id="2" name="Otsikko 1"/>
          <p:cNvSpPr>
            <a:spLocks noGrp="1"/>
          </p:cNvSpPr>
          <p:nvPr userDrawn="1">
            <p:ph type="title" hasCustomPrompt="1"/>
          </p:nvPr>
        </p:nvSpPr>
        <p:spPr>
          <a:xfrm>
            <a:off x="720631" y="1323200"/>
            <a:ext cx="6120000" cy="495108"/>
          </a:xfrm>
          <a:prstGeom prst="rect">
            <a:avLst/>
          </a:prstGeom>
          <a:solidFill>
            <a:schemeClr val="accent4"/>
          </a:solidFill>
        </p:spPr>
        <p:txBody>
          <a:bodyPr wrap="square" lIns="144000" tIns="108000" rIns="108000" bIns="108000" anchor="ctr" anchorCtr="0">
            <a:spAutoFit/>
          </a:bodyPr>
          <a:lstStyle>
            <a:lvl1pPr>
              <a:lnSpc>
                <a:spcPct val="100000"/>
              </a:lnSpc>
              <a:defRPr sz="1800">
                <a:solidFill>
                  <a:schemeClr val="bg1"/>
                </a:solidFill>
                <a:latin typeface="+mj-lt"/>
              </a:defRPr>
            </a:lvl1pPr>
          </a:lstStyle>
          <a:p>
            <a:r>
              <a:rPr lang="fi-FI"/>
              <a:t>Muokkaa </a:t>
            </a:r>
            <a:r>
              <a:rPr lang="fi-FI" err="1"/>
              <a:t>perustyyl</a:t>
            </a:r>
            <a:r>
              <a:rPr lang="fi-FI"/>
              <a:t>. </a:t>
            </a:r>
            <a:r>
              <a:rPr lang="fi-FI" err="1"/>
              <a:t>napsautt</a:t>
            </a:r>
            <a:r>
              <a:rPr lang="fi-FI"/>
              <a:t>.</a:t>
            </a:r>
            <a:endParaRPr lang="fi-FI"/>
          </a:p>
        </p:txBody>
      </p:sp>
      <p:sp>
        <p:nvSpPr>
          <p:cNvPr id="3" name="Sisällön paikkamerkki 2"/>
          <p:cNvSpPr>
            <a:spLocks noGrp="1"/>
          </p:cNvSpPr>
          <p:nvPr userDrawn="1">
            <p:ph idx="1" hasCustomPrompt="1"/>
          </p:nvPr>
        </p:nvSpPr>
        <p:spPr>
          <a:xfrm>
            <a:off x="720631" y="2041227"/>
            <a:ext cx="6120000" cy="7337921"/>
          </a:xfrm>
        </p:spPr>
        <p:txBody>
          <a:bodyPr lIns="0" tIns="0" rIns="0" bIns="0">
            <a:normAutofit/>
          </a:bodyPr>
          <a:lstStyle>
            <a:lvl1pPr marL="0" indent="0">
              <a:lnSpc>
                <a:spcPct val="100000"/>
              </a:lnSpc>
              <a:spcBef>
                <a:spcPts val="0"/>
              </a:spcBef>
              <a:buNone/>
              <a:defRPr sz="1200" baseline="0"/>
            </a:lvl1pPr>
            <a:lvl2pPr>
              <a:lnSpc>
                <a:spcPct val="100000"/>
              </a:lnSpc>
              <a:defRPr sz="1200" baseline="0"/>
            </a:lvl2pPr>
            <a:lvl3pPr>
              <a:lnSpc>
                <a:spcPct val="100000"/>
              </a:lnSpc>
              <a:defRPr sz="1200" baseline="0"/>
            </a:lvl3pPr>
            <a:lvl4pPr>
              <a:lnSpc>
                <a:spcPct val="100000"/>
              </a:lnSpc>
              <a:defRPr sz="1200" baseline="0"/>
            </a:lvl4pPr>
            <a:lvl5pPr>
              <a:lnSpc>
                <a:spcPct val="100000"/>
              </a:lnSpc>
              <a:defRPr sz="1200" baseline="0"/>
            </a:lvl5pPr>
          </a:lstStyle>
          <a:p>
            <a:pPr lvl="0"/>
            <a:r>
              <a:rPr lang="fi-FI"/>
              <a:t>Muokkaa tekstin perustyylejä napsauttamalla</a:t>
            </a:r>
            <a:endParaRPr lang="fi-FI"/>
          </a:p>
        </p:txBody>
      </p:sp>
      <p:sp>
        <p:nvSpPr>
          <p:cNvPr id="6" name="Tekstiruutu 5"/>
          <p:cNvSpPr txBox="1"/>
          <p:nvPr userDrawn="1"/>
        </p:nvSpPr>
        <p:spPr>
          <a:xfrm>
            <a:off x="1105723" y="410667"/>
            <a:ext cx="5349816" cy="677108"/>
          </a:xfrm>
          <a:prstGeom prst="rect">
            <a:avLst/>
          </a:prstGeom>
          <a:noFill/>
        </p:spPr>
        <p:txBody>
          <a:bodyPr wrap="square" lIns="0" tIns="0" rIns="0" bIns="0" rtlCol="0">
            <a:spAutoFit/>
          </a:bodyPr>
          <a:lstStyle/>
          <a:p>
            <a:pPr marL="0" marR="0" lvl="0" indent="0" algn="ctr" defTabSz="497840" rtl="0" eaLnBrk="1" fontAlgn="base" latinLnBrk="0" hangingPunct="1">
              <a:lnSpc>
                <a:spcPct val="100000"/>
              </a:lnSpc>
              <a:spcBef>
                <a:spcPct val="0"/>
              </a:spcBef>
              <a:spcAft>
                <a:spcPct val="0"/>
              </a:spcAft>
              <a:buClrTx/>
              <a:buSzTx/>
              <a:buFontTx/>
              <a:buNone/>
              <a:defRPr/>
            </a:pPr>
            <a:r>
              <a:rPr lang="fi-FI" sz="4400">
                <a:solidFill>
                  <a:schemeClr val="accent4"/>
                </a:solidFill>
                <a:latin typeface="+mj-lt"/>
              </a:rPr>
              <a:t>Innovation Camp</a:t>
            </a:r>
            <a:endParaRPr lang="fi-FI" sz="4400">
              <a:solidFill>
                <a:schemeClr val="accent4"/>
              </a:solidFill>
              <a:latin typeface="+mj-lt"/>
            </a:endParaRPr>
          </a:p>
        </p:txBody>
      </p:sp>
      <p:sp>
        <p:nvSpPr>
          <p:cNvPr id="33" name="Tekstiruutu 32"/>
          <p:cNvSpPr txBox="1"/>
          <p:nvPr userDrawn="1"/>
        </p:nvSpPr>
        <p:spPr>
          <a:xfrm>
            <a:off x="850473" y="10067456"/>
            <a:ext cx="5860316" cy="338554"/>
          </a:xfrm>
          <a:prstGeom prst="rect">
            <a:avLst/>
          </a:prstGeom>
          <a:noFill/>
        </p:spPr>
        <p:txBody>
          <a:bodyPr wrap="square" rtlCol="0">
            <a:spAutoFit/>
          </a:bodyPr>
          <a:lstStyle/>
          <a:p>
            <a:pPr algn="ctr"/>
            <a:r>
              <a:rPr lang="en-US" sz="800"/>
              <a:t>Entrepreneurship, work readiness and financial literacy – learning by doing.</a:t>
            </a:r>
            <a:endParaRPr lang="en-US" sz="800"/>
          </a:p>
          <a:p>
            <a:pPr algn="ctr"/>
            <a:r>
              <a:rPr lang="en-US" sz="800"/>
              <a:t>More information: nuoriyrittajyys.fi.</a:t>
            </a:r>
            <a:endParaRPr lang="fi-FI" sz="800"/>
          </a:p>
        </p:txBody>
      </p:sp>
      <p:pic>
        <p:nvPicPr>
          <p:cNvPr id="35" name="Kuva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33766" y="9689906"/>
            <a:ext cx="1893730" cy="337314"/>
          </a:xfrm>
          <a:prstGeom prst="rect">
            <a:avLst/>
          </a:prstGeom>
        </p:spPr>
      </p:pic>
      <p:grpSp>
        <p:nvGrpSpPr>
          <p:cNvPr id="36" name="Group 4"/>
          <p:cNvGrpSpPr/>
          <p:nvPr userDrawn="1"/>
        </p:nvGrpSpPr>
        <p:grpSpPr bwMode="auto">
          <a:xfrm>
            <a:off x="0" y="10513400"/>
            <a:ext cx="7560000" cy="180000"/>
            <a:chOff x="0" y="4121"/>
            <a:chExt cx="7680" cy="199"/>
          </a:xfrm>
        </p:grpSpPr>
        <p:sp>
          <p:nvSpPr>
            <p:cNvPr id="37" name="AutoShape 3"/>
            <p:cNvSpPr>
              <a:spLocks noChangeAspect="1" noChangeArrowheads="1" noTextEdit="1"/>
            </p:cNvSpPr>
            <p:nvPr userDrawn="1"/>
          </p:nvSpPr>
          <p:spPr bwMode="auto">
            <a:xfrm>
              <a:off x="0" y="4121"/>
              <a:ext cx="768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38" name="Rectangle 5"/>
            <p:cNvSpPr>
              <a:spLocks noChangeArrowheads="1"/>
            </p:cNvSpPr>
            <p:nvPr userDrawn="1"/>
          </p:nvSpPr>
          <p:spPr bwMode="auto">
            <a:xfrm>
              <a:off x="4573" y="4121"/>
              <a:ext cx="3107" cy="199"/>
            </a:xfrm>
            <a:prstGeom prst="rect">
              <a:avLst/>
            </a:prstGeom>
            <a:solidFill>
              <a:srgbClr val="FD820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3" name="Rectangle 6"/>
            <p:cNvSpPr>
              <a:spLocks noChangeArrowheads="1"/>
            </p:cNvSpPr>
            <p:nvPr userDrawn="1"/>
          </p:nvSpPr>
          <p:spPr bwMode="auto">
            <a:xfrm>
              <a:off x="0" y="4121"/>
              <a:ext cx="898" cy="199"/>
            </a:xfrm>
            <a:prstGeom prst="rect">
              <a:avLst/>
            </a:prstGeom>
            <a:solidFill>
              <a:srgbClr val="F1612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6" name="Rectangle 7"/>
            <p:cNvSpPr>
              <a:spLocks noChangeArrowheads="1"/>
            </p:cNvSpPr>
            <p:nvPr userDrawn="1"/>
          </p:nvSpPr>
          <p:spPr bwMode="auto">
            <a:xfrm>
              <a:off x="898" y="4121"/>
              <a:ext cx="457"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7" name="Rectangle 8"/>
            <p:cNvSpPr>
              <a:spLocks noChangeArrowheads="1"/>
            </p:cNvSpPr>
            <p:nvPr userDrawn="1"/>
          </p:nvSpPr>
          <p:spPr bwMode="auto">
            <a:xfrm>
              <a:off x="1357" y="4121"/>
              <a:ext cx="1068" cy="199"/>
            </a:xfrm>
            <a:prstGeom prst="rect">
              <a:avLst/>
            </a:prstGeom>
            <a:solidFill>
              <a:srgbClr val="82C5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8" name="Rectangle 9"/>
            <p:cNvSpPr>
              <a:spLocks noChangeArrowheads="1"/>
            </p:cNvSpPr>
            <p:nvPr userDrawn="1"/>
          </p:nvSpPr>
          <p:spPr bwMode="auto">
            <a:xfrm>
              <a:off x="2424" y="4121"/>
              <a:ext cx="473" cy="199"/>
            </a:xfrm>
            <a:prstGeom prst="rect">
              <a:avLst/>
            </a:prstGeom>
            <a:solidFill>
              <a:srgbClr val="FDB61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49" name="Rectangle 10"/>
            <p:cNvSpPr>
              <a:spLocks noChangeArrowheads="1"/>
            </p:cNvSpPr>
            <p:nvPr userDrawn="1"/>
          </p:nvSpPr>
          <p:spPr bwMode="auto">
            <a:xfrm>
              <a:off x="2896" y="4121"/>
              <a:ext cx="1259" cy="199"/>
            </a:xfrm>
            <a:prstGeom prst="rect">
              <a:avLst/>
            </a:prstGeom>
            <a:solidFill>
              <a:srgbClr val="1DB46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sp>
          <p:nvSpPr>
            <p:cNvPr id="50" name="Rectangle 11"/>
            <p:cNvSpPr>
              <a:spLocks noChangeArrowheads="1"/>
            </p:cNvSpPr>
            <p:nvPr userDrawn="1"/>
          </p:nvSpPr>
          <p:spPr bwMode="auto">
            <a:xfrm>
              <a:off x="4154" y="4121"/>
              <a:ext cx="428" cy="199"/>
            </a:xfrm>
            <a:prstGeom prst="rect">
              <a:avLst/>
            </a:prstGeom>
            <a:solidFill>
              <a:srgbClr val="D0DF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fi-FI" sz="180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15938" y="2665413"/>
            <a:ext cx="6521450" cy="4448175"/>
          </a:xfrm>
        </p:spPr>
        <p:txBody>
          <a:bodyPr anchor="b"/>
          <a:lstStyle>
            <a:lvl1pPr>
              <a:defRPr sz="6000"/>
            </a:lvl1pPr>
          </a:lstStyle>
          <a:p>
            <a:r>
              <a:rPr lang="fi-FI"/>
              <a:t>Muokkaa perustyyl. napsautt.</a:t>
            </a:r>
            <a:endParaRPr lang="fi-FI"/>
          </a:p>
        </p:txBody>
      </p:sp>
      <p:sp>
        <p:nvSpPr>
          <p:cNvPr id="3" name="Tekstin paikkamerkki 2"/>
          <p:cNvSpPr>
            <a:spLocks noGrp="1"/>
          </p:cNvSpPr>
          <p:nvPr>
            <p:ph type="body" idx="1" hasCustomPrompt="1"/>
          </p:nvPr>
        </p:nvSpPr>
        <p:spPr>
          <a:xfrm>
            <a:off x="515938" y="7156450"/>
            <a:ext cx="6521450" cy="233838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endParaRPr lang="fi-FI"/>
          </a:p>
        </p:txBody>
      </p:sp>
      <p:sp>
        <p:nvSpPr>
          <p:cNvPr id="4" name="Päivämäärän paikkamerkki 3"/>
          <p:cNvSpPr>
            <a:spLocks noGrp="1"/>
          </p:cNvSpPr>
          <p:nvPr>
            <p:ph type="dt" sz="half" idx="10"/>
          </p:nvPr>
        </p:nvSpPr>
        <p:spPr/>
        <p:txBody>
          <a:bodyPr/>
          <a:lstStyle/>
          <a:p>
            <a:fld id="{54A59B05-0642-4AA2-A58C-2915AB4F5A74}" type="datetimeFigureOut">
              <a:rPr lang="fi-FI" smtClean="0"/>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Sisällön paikkamerkki 2"/>
          <p:cNvSpPr>
            <a:spLocks noGrp="1"/>
          </p:cNvSpPr>
          <p:nvPr>
            <p:ph sz="half" idx="1" hasCustomPrompt="1"/>
          </p:nvPr>
        </p:nvSpPr>
        <p:spPr>
          <a:xfrm>
            <a:off x="519113" y="2846388"/>
            <a:ext cx="3184525"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Sisällön paikkamerkki 3"/>
          <p:cNvSpPr>
            <a:spLocks noGrp="1"/>
          </p:cNvSpPr>
          <p:nvPr>
            <p:ph sz="half" idx="2" hasCustomPrompt="1"/>
          </p:nvPr>
        </p:nvSpPr>
        <p:spPr>
          <a:xfrm>
            <a:off x="3856038" y="2846388"/>
            <a:ext cx="3186112" cy="6784975"/>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569913"/>
            <a:ext cx="6521450" cy="2066925"/>
          </a:xfrm>
        </p:spPr>
        <p:txBody>
          <a:bodyPr/>
          <a:lstStyle/>
          <a:p>
            <a:r>
              <a:rPr lang="fi-FI"/>
              <a:t>Muokkaa perustyyl. napsautt.</a:t>
            </a:r>
            <a:endParaRPr lang="fi-FI"/>
          </a:p>
        </p:txBody>
      </p:sp>
      <p:sp>
        <p:nvSpPr>
          <p:cNvPr id="3" name="Tekstin paikkamerkki 2"/>
          <p:cNvSpPr>
            <a:spLocks noGrp="1"/>
          </p:cNvSpPr>
          <p:nvPr>
            <p:ph type="body" idx="1" hasCustomPrompt="1"/>
          </p:nvPr>
        </p:nvSpPr>
        <p:spPr>
          <a:xfrm>
            <a:off x="520700" y="2620963"/>
            <a:ext cx="3198813" cy="1285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4" name="Sisällön paikkamerkki 3"/>
          <p:cNvSpPr>
            <a:spLocks noGrp="1"/>
          </p:cNvSpPr>
          <p:nvPr>
            <p:ph sz="half" idx="2" hasCustomPrompt="1"/>
          </p:nvPr>
        </p:nvSpPr>
        <p:spPr>
          <a:xfrm>
            <a:off x="520700" y="3906838"/>
            <a:ext cx="3198813"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Tekstin paikkamerkki 4"/>
          <p:cNvSpPr>
            <a:spLocks noGrp="1"/>
          </p:cNvSpPr>
          <p:nvPr>
            <p:ph type="body" sz="quarter" idx="3" hasCustomPrompt="1"/>
          </p:nvPr>
        </p:nvSpPr>
        <p:spPr>
          <a:xfrm>
            <a:off x="3827463" y="2620963"/>
            <a:ext cx="3214687" cy="1285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6" name="Sisällön paikkamerkki 5"/>
          <p:cNvSpPr>
            <a:spLocks noGrp="1"/>
          </p:cNvSpPr>
          <p:nvPr>
            <p:ph sz="quarter" idx="4" hasCustomPrompt="1"/>
          </p:nvPr>
        </p:nvSpPr>
        <p:spPr>
          <a:xfrm>
            <a:off x="3827463" y="3906838"/>
            <a:ext cx="3214687" cy="5745162"/>
          </a:xfrm>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7" name="Päivämäärän paikkamerkki 6"/>
          <p:cNvSpPr>
            <a:spLocks noGrp="1"/>
          </p:cNvSpPr>
          <p:nvPr>
            <p:ph type="dt" sz="half" idx="10"/>
          </p:nvPr>
        </p:nvSpPr>
        <p:spPr/>
        <p:txBody>
          <a:bodyPr/>
          <a:lstStyle/>
          <a:p>
            <a:fld id="{54A59B05-0642-4AA2-A58C-2915AB4F5A74}" type="datetimeFigureOut">
              <a:rPr lang="fi-FI" smtClean="0"/>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äivämäärän paikkamerkki 2"/>
          <p:cNvSpPr>
            <a:spLocks noGrp="1"/>
          </p:cNvSpPr>
          <p:nvPr>
            <p:ph type="dt" sz="half" idx="10"/>
          </p:nvPr>
        </p:nvSpPr>
        <p:spPr/>
        <p:txBody>
          <a:bodyPr/>
          <a:lstStyle/>
          <a:p>
            <a:fld id="{54A59B05-0642-4AA2-A58C-2915AB4F5A74}" type="datetimeFigureOut">
              <a:rPr lang="fi-FI" smtClean="0"/>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4A59B05-0642-4AA2-A58C-2915AB4F5A74}" type="datetimeFigureOut">
              <a:rPr lang="fi-FI" smtClean="0"/>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520700" y="712788"/>
            <a:ext cx="2438400" cy="2495550"/>
          </a:xfrm>
        </p:spPr>
        <p:txBody>
          <a:bodyPr anchor="b"/>
          <a:lstStyle>
            <a:lvl1pPr>
              <a:defRPr sz="3200"/>
            </a:lvl1pPr>
          </a:lstStyle>
          <a:p>
            <a:r>
              <a:rPr lang="fi-FI"/>
              <a:t>Muokkaa perustyyl. napsautt.</a:t>
            </a:r>
            <a:endParaRPr lang="fi-FI"/>
          </a:p>
        </p:txBody>
      </p:sp>
      <p:sp>
        <p:nvSpPr>
          <p:cNvPr id="3" name="Sisällön paikkamerkki 2"/>
          <p:cNvSpPr>
            <a:spLocks noGrp="1"/>
          </p:cNvSpPr>
          <p:nvPr>
            <p:ph idx="1" hasCustomPrompt="1"/>
          </p:nvPr>
        </p:nvSpPr>
        <p:spPr>
          <a:xfrm>
            <a:off x="3214688" y="1539875"/>
            <a:ext cx="3827462" cy="7599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Tekstin paikkamerkki 3"/>
          <p:cNvSpPr>
            <a:spLocks noGrp="1"/>
          </p:cNvSpPr>
          <p:nvPr>
            <p:ph type="body" sz="half" idx="2" hasCustomPrompt="1"/>
          </p:nvPr>
        </p:nvSpPr>
        <p:spPr>
          <a:xfrm>
            <a:off x="520700" y="3208338"/>
            <a:ext cx="2438400" cy="59436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endParaRPr lang="fi-FI"/>
          </a:p>
        </p:txBody>
      </p:sp>
      <p:sp>
        <p:nvSpPr>
          <p:cNvPr id="5" name="Päivämäärän paikkamerkki 4"/>
          <p:cNvSpPr>
            <a:spLocks noGrp="1"/>
          </p:cNvSpPr>
          <p:nvPr>
            <p:ph type="dt" sz="half" idx="10"/>
          </p:nvPr>
        </p:nvSpPr>
        <p:spPr/>
        <p:txBody>
          <a:bodyPr/>
          <a:lstStyle/>
          <a:p>
            <a:fld id="{54A59B05-0642-4AA2-A58C-2915AB4F5A74}" type="datetimeFigureOut">
              <a:rPr lang="fi-FI" smtClean="0"/>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E21B854-CD93-4FAB-A38E-31CE759CB32D}" type="slidenum">
              <a:rPr lang="fi-FI" smtClean="0"/>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519113" y="569913"/>
            <a:ext cx="6523037" cy="2066925"/>
          </a:xfrm>
          <a:prstGeom prst="rect">
            <a:avLst/>
          </a:prstGeom>
        </p:spPr>
        <p:txBody>
          <a:bodyPr vert="horz" lIns="91440" tIns="45720" rIns="91440" bIns="45720" rtlCol="0" anchor="ctr">
            <a:normAutofit/>
          </a:bodyPr>
          <a:lstStyle/>
          <a:p>
            <a:r>
              <a:rPr lang="fi-FI"/>
              <a:t>Muokkaa perustyyl. napsautt.</a:t>
            </a:r>
            <a:endParaRPr lang="fi-FI"/>
          </a:p>
        </p:txBody>
      </p:sp>
      <p:sp>
        <p:nvSpPr>
          <p:cNvPr id="3" name="Tekstin paikkamerkki 2"/>
          <p:cNvSpPr>
            <a:spLocks noGrp="1"/>
          </p:cNvSpPr>
          <p:nvPr>
            <p:ph type="body" idx="1"/>
          </p:nvPr>
        </p:nvSpPr>
        <p:spPr>
          <a:xfrm>
            <a:off x="519113" y="2846388"/>
            <a:ext cx="6523037" cy="6784975"/>
          </a:xfrm>
          <a:prstGeom prst="rect">
            <a:avLst/>
          </a:prstGeom>
        </p:spPr>
        <p:txBody>
          <a:bodyPr vert="horz" lIns="91440" tIns="45720" rIns="91440" bIns="45720" rtlCol="0">
            <a:normAutofit/>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2"/>
          </p:nvPr>
        </p:nvSpPr>
        <p:spPr>
          <a:xfrm>
            <a:off x="519113" y="9910763"/>
            <a:ext cx="1701800" cy="569912"/>
          </a:xfrm>
          <a:prstGeom prst="rect">
            <a:avLst/>
          </a:prstGeom>
        </p:spPr>
        <p:txBody>
          <a:bodyPr vert="horz" lIns="91440" tIns="45720" rIns="91440" bIns="45720" rtlCol="0" anchor="ctr"/>
          <a:lstStyle>
            <a:lvl1pPr algn="l">
              <a:defRPr sz="1200">
                <a:solidFill>
                  <a:schemeClr val="tx1">
                    <a:tint val="75000"/>
                  </a:schemeClr>
                </a:solidFill>
              </a:defRPr>
            </a:lvl1pPr>
          </a:lstStyle>
          <a:p>
            <a:fld id="{54A59B05-0642-4AA2-A58C-2915AB4F5A74}" type="datetimeFigureOut">
              <a:rPr lang="fi-FI" smtClean="0"/>
            </a:fld>
            <a:endParaRPr lang="fi-FI"/>
          </a:p>
        </p:txBody>
      </p:sp>
      <p:sp>
        <p:nvSpPr>
          <p:cNvPr id="5" name="Alatunnisteen paikkamerkki 4"/>
          <p:cNvSpPr>
            <a:spLocks noGrp="1"/>
          </p:cNvSpPr>
          <p:nvPr>
            <p:ph type="ftr" sz="quarter" idx="3"/>
          </p:nvPr>
        </p:nvSpPr>
        <p:spPr>
          <a:xfrm>
            <a:off x="2505075" y="9910763"/>
            <a:ext cx="2551113" cy="5699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5340350" y="9910763"/>
            <a:ext cx="1701800" cy="569912"/>
          </a:xfrm>
          <a:prstGeom prst="rect">
            <a:avLst/>
          </a:prstGeom>
        </p:spPr>
        <p:txBody>
          <a:bodyPr vert="horz" lIns="91440" tIns="45720" rIns="91440" bIns="45720" rtlCol="0" anchor="ctr"/>
          <a:lstStyle>
            <a:lvl1pPr algn="r">
              <a:defRPr sz="1200">
                <a:solidFill>
                  <a:schemeClr val="tx1">
                    <a:tint val="75000"/>
                  </a:schemeClr>
                </a:solidFill>
              </a:defRPr>
            </a:lvl1pPr>
          </a:lstStyle>
          <a:p>
            <a:fld id="{EE21B854-CD93-4FAB-A38E-31CE759CB32D}" type="slidenum">
              <a:rPr lang="fi-FI" smtClean="0"/>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519113" y="569914"/>
            <a:ext cx="6523037" cy="2066925"/>
          </a:xfrm>
          <a:prstGeom prst="rect">
            <a:avLst/>
          </a:prstGeom>
        </p:spPr>
        <p:txBody>
          <a:bodyPr vert="horz" lIns="91440" tIns="45720" rIns="91440" bIns="45720" rtlCol="0" anchor="ctr">
            <a:normAutofit/>
          </a:bodyPr>
          <a:lstStyle/>
          <a:p>
            <a:r>
              <a:rPr lang="fi-FI"/>
              <a:t>Muokkaa perustyyl. napsautt.</a:t>
            </a:r>
            <a:endParaRPr lang="fi-FI"/>
          </a:p>
        </p:txBody>
      </p:sp>
      <p:sp>
        <p:nvSpPr>
          <p:cNvPr id="3" name="Tekstin paikkamerkki 2"/>
          <p:cNvSpPr>
            <a:spLocks noGrp="1"/>
          </p:cNvSpPr>
          <p:nvPr>
            <p:ph type="body" idx="1"/>
          </p:nvPr>
        </p:nvSpPr>
        <p:spPr>
          <a:xfrm>
            <a:off x="519113" y="2846389"/>
            <a:ext cx="6523037" cy="6784975"/>
          </a:xfrm>
          <a:prstGeom prst="rect">
            <a:avLst/>
          </a:prstGeom>
        </p:spPr>
        <p:txBody>
          <a:bodyPr vert="horz" lIns="91440" tIns="45720" rIns="91440" bIns="45720" rtlCol="0">
            <a:normAutofit/>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Päivämäärän paikkamerkki 3"/>
          <p:cNvSpPr>
            <a:spLocks noGrp="1"/>
          </p:cNvSpPr>
          <p:nvPr>
            <p:ph type="dt" sz="half" idx="2"/>
          </p:nvPr>
        </p:nvSpPr>
        <p:spPr>
          <a:xfrm>
            <a:off x="519113" y="9910764"/>
            <a:ext cx="1701800" cy="569912"/>
          </a:xfrm>
          <a:prstGeom prst="rect">
            <a:avLst/>
          </a:prstGeom>
        </p:spPr>
        <p:txBody>
          <a:bodyPr vert="horz" lIns="91440" tIns="45720" rIns="91440" bIns="45720" rtlCol="0" anchor="ctr"/>
          <a:lstStyle>
            <a:lvl1pPr algn="l">
              <a:defRPr sz="1100">
                <a:solidFill>
                  <a:schemeClr val="tx1">
                    <a:tint val="75000"/>
                  </a:schemeClr>
                </a:solidFill>
              </a:defRPr>
            </a:lvl1pPr>
          </a:lstStyle>
          <a:p>
            <a:fld id="{54A59B05-0642-4AA2-A58C-2915AB4F5A74}" type="datetimeFigureOut">
              <a:rPr lang="fi-FI" smtClean="0"/>
            </a:fld>
            <a:endParaRPr lang="fi-FI"/>
          </a:p>
        </p:txBody>
      </p:sp>
      <p:sp>
        <p:nvSpPr>
          <p:cNvPr id="5" name="Alatunnisteen paikkamerkki 4"/>
          <p:cNvSpPr>
            <a:spLocks noGrp="1"/>
          </p:cNvSpPr>
          <p:nvPr>
            <p:ph type="ftr" sz="quarter" idx="3"/>
          </p:nvPr>
        </p:nvSpPr>
        <p:spPr>
          <a:xfrm>
            <a:off x="2505076" y="9910764"/>
            <a:ext cx="2551113" cy="569912"/>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5340350" y="9910764"/>
            <a:ext cx="1701800" cy="569912"/>
          </a:xfrm>
          <a:prstGeom prst="rect">
            <a:avLst/>
          </a:prstGeom>
        </p:spPr>
        <p:txBody>
          <a:bodyPr vert="horz" lIns="91440" tIns="45720" rIns="91440" bIns="45720" rtlCol="0" anchor="ctr"/>
          <a:lstStyle>
            <a:lvl1pPr algn="r">
              <a:defRPr sz="1100">
                <a:solidFill>
                  <a:schemeClr val="tx1">
                    <a:tint val="75000"/>
                  </a:schemeClr>
                </a:solidFill>
              </a:defRPr>
            </a:lvl1pPr>
          </a:lstStyle>
          <a:p>
            <a:fld id="{EE21B854-CD93-4FAB-A38E-31CE759CB32D}" type="slidenum">
              <a:rPr lang="fi-FI" smtClean="0"/>
            </a:fld>
            <a:endParaRPr lang="fi-FI"/>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862330" rtl="0" eaLnBrk="1" latinLnBrk="0" hangingPunct="1">
        <a:lnSpc>
          <a:spcPct val="90000"/>
        </a:lnSpc>
        <a:spcBef>
          <a:spcPct val="0"/>
        </a:spcBef>
        <a:buNone/>
        <a:defRPr sz="4100" kern="1200">
          <a:solidFill>
            <a:schemeClr val="tx1"/>
          </a:solidFill>
          <a:latin typeface="+mj-lt"/>
          <a:ea typeface="+mj-ea"/>
          <a:cs typeface="+mj-cs"/>
        </a:defRPr>
      </a:lvl1pPr>
    </p:titleStyle>
    <p:bodyStyle>
      <a:lvl1pPr marL="215265" indent="-215265" algn="l" defTabSz="862330" rtl="0" eaLnBrk="1" latinLnBrk="0" hangingPunct="1">
        <a:lnSpc>
          <a:spcPct val="90000"/>
        </a:lnSpc>
        <a:spcBef>
          <a:spcPts val="945"/>
        </a:spcBef>
        <a:buFont typeface="Arial" panose="020B0604020202020204" pitchFamily="34" charset="0"/>
        <a:buChar char="•"/>
        <a:defRPr sz="2600" kern="1200">
          <a:solidFill>
            <a:schemeClr val="tx1"/>
          </a:solidFill>
          <a:latin typeface="+mn-lt"/>
          <a:ea typeface="+mn-ea"/>
          <a:cs typeface="+mn-cs"/>
        </a:defRPr>
      </a:lvl1pPr>
      <a:lvl2pPr marL="646430" indent="-215265" algn="l" defTabSz="862330" rtl="0" eaLnBrk="1" latinLnBrk="0" hangingPunct="1">
        <a:lnSpc>
          <a:spcPct val="90000"/>
        </a:lnSpc>
        <a:spcBef>
          <a:spcPts val="470"/>
        </a:spcBef>
        <a:buFont typeface="Arial" panose="020B0604020202020204" pitchFamily="34" charset="0"/>
        <a:buChar char="•"/>
        <a:defRPr sz="2300" kern="1200">
          <a:solidFill>
            <a:schemeClr val="tx1"/>
          </a:solidFill>
          <a:latin typeface="+mn-lt"/>
          <a:ea typeface="+mn-ea"/>
          <a:cs typeface="+mn-cs"/>
        </a:defRPr>
      </a:lvl2pPr>
      <a:lvl3pPr marL="1077595" indent="-215265" algn="l" defTabSz="862330" rtl="0" eaLnBrk="1" latinLnBrk="0" hangingPunct="1">
        <a:lnSpc>
          <a:spcPct val="90000"/>
        </a:lnSpc>
        <a:spcBef>
          <a:spcPts val="470"/>
        </a:spcBef>
        <a:buFont typeface="Arial" panose="020B0604020202020204" pitchFamily="34" charset="0"/>
        <a:buChar char="•"/>
        <a:defRPr sz="1900" kern="1200">
          <a:solidFill>
            <a:schemeClr val="tx1"/>
          </a:solidFill>
          <a:latin typeface="+mn-lt"/>
          <a:ea typeface="+mn-ea"/>
          <a:cs typeface="+mn-cs"/>
        </a:defRPr>
      </a:lvl3pPr>
      <a:lvl4pPr marL="1508760"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4pPr>
      <a:lvl5pPr marL="1939925"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5pPr>
      <a:lvl6pPr marL="2370455"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6pPr>
      <a:lvl7pPr marL="2801620"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7pPr>
      <a:lvl8pPr marL="3232785"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8pPr>
      <a:lvl9pPr marL="3663950" indent="-215265" algn="l" defTabSz="862330" rtl="0" eaLnBrk="1" latinLnBrk="0" hangingPunct="1">
        <a:lnSpc>
          <a:spcPct val="90000"/>
        </a:lnSpc>
        <a:spcBef>
          <a:spcPts val="470"/>
        </a:spcBef>
        <a:buFont typeface="Arial" panose="020B0604020202020204" pitchFamily="34" charset="0"/>
        <a:buChar char="•"/>
        <a:defRPr sz="1700" kern="1200">
          <a:solidFill>
            <a:schemeClr val="tx1"/>
          </a:solidFill>
          <a:latin typeface="+mn-lt"/>
          <a:ea typeface="+mn-ea"/>
          <a:cs typeface="+mn-cs"/>
        </a:defRPr>
      </a:lvl9pPr>
    </p:bodyStyle>
    <p:otherStyle>
      <a:defPPr>
        <a:defRPr lang="fi-FI"/>
      </a:defPPr>
      <a:lvl1pPr marL="0" algn="l" defTabSz="862330" rtl="0" eaLnBrk="1" latinLnBrk="0" hangingPunct="1">
        <a:defRPr sz="1700" kern="1200">
          <a:solidFill>
            <a:schemeClr val="tx1"/>
          </a:solidFill>
          <a:latin typeface="+mn-lt"/>
          <a:ea typeface="+mn-ea"/>
          <a:cs typeface="+mn-cs"/>
        </a:defRPr>
      </a:lvl1pPr>
      <a:lvl2pPr marL="431165" algn="l" defTabSz="862330" rtl="0" eaLnBrk="1" latinLnBrk="0" hangingPunct="1">
        <a:defRPr sz="1700" kern="1200">
          <a:solidFill>
            <a:schemeClr val="tx1"/>
          </a:solidFill>
          <a:latin typeface="+mn-lt"/>
          <a:ea typeface="+mn-ea"/>
          <a:cs typeface="+mn-cs"/>
        </a:defRPr>
      </a:lvl2pPr>
      <a:lvl3pPr marL="862330" algn="l" defTabSz="862330" rtl="0" eaLnBrk="1" latinLnBrk="0" hangingPunct="1">
        <a:defRPr sz="1700" kern="1200">
          <a:solidFill>
            <a:schemeClr val="tx1"/>
          </a:solidFill>
          <a:latin typeface="+mn-lt"/>
          <a:ea typeface="+mn-ea"/>
          <a:cs typeface="+mn-cs"/>
        </a:defRPr>
      </a:lvl3pPr>
      <a:lvl4pPr marL="1292860" algn="l" defTabSz="862330" rtl="0" eaLnBrk="1" latinLnBrk="0" hangingPunct="1">
        <a:defRPr sz="1700" kern="1200">
          <a:solidFill>
            <a:schemeClr val="tx1"/>
          </a:solidFill>
          <a:latin typeface="+mn-lt"/>
          <a:ea typeface="+mn-ea"/>
          <a:cs typeface="+mn-cs"/>
        </a:defRPr>
      </a:lvl4pPr>
      <a:lvl5pPr marL="1724025" algn="l" defTabSz="862330" rtl="0" eaLnBrk="1" latinLnBrk="0" hangingPunct="1">
        <a:defRPr sz="1700" kern="1200">
          <a:solidFill>
            <a:schemeClr val="tx1"/>
          </a:solidFill>
          <a:latin typeface="+mn-lt"/>
          <a:ea typeface="+mn-ea"/>
          <a:cs typeface="+mn-cs"/>
        </a:defRPr>
      </a:lvl5pPr>
      <a:lvl6pPr marL="2155190" algn="l" defTabSz="862330" rtl="0" eaLnBrk="1" latinLnBrk="0" hangingPunct="1">
        <a:defRPr sz="1700" kern="1200">
          <a:solidFill>
            <a:schemeClr val="tx1"/>
          </a:solidFill>
          <a:latin typeface="+mn-lt"/>
          <a:ea typeface="+mn-ea"/>
          <a:cs typeface="+mn-cs"/>
        </a:defRPr>
      </a:lvl6pPr>
      <a:lvl7pPr marL="2586355" algn="l" defTabSz="862330" rtl="0" eaLnBrk="1" latinLnBrk="0" hangingPunct="1">
        <a:defRPr sz="1700" kern="1200">
          <a:solidFill>
            <a:schemeClr val="tx1"/>
          </a:solidFill>
          <a:latin typeface="+mn-lt"/>
          <a:ea typeface="+mn-ea"/>
          <a:cs typeface="+mn-cs"/>
        </a:defRPr>
      </a:lvl7pPr>
      <a:lvl8pPr marL="3016885" algn="l" defTabSz="862330" rtl="0" eaLnBrk="1" latinLnBrk="0" hangingPunct="1">
        <a:defRPr sz="1700" kern="1200">
          <a:solidFill>
            <a:schemeClr val="tx1"/>
          </a:solidFill>
          <a:latin typeface="+mn-lt"/>
          <a:ea typeface="+mn-ea"/>
          <a:cs typeface="+mn-cs"/>
        </a:defRPr>
      </a:lvl8pPr>
      <a:lvl9pPr marL="3448050" algn="l" defTabSz="86233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986109"/>
            <a:ext cx="5930416" cy="628450"/>
          </a:xfrm>
        </p:spPr>
        <p:txBody>
          <a:bodyPr/>
          <a:lstStyle/>
          <a:p>
            <a:pPr>
              <a:lnSpc>
                <a:spcPct val="107000"/>
              </a:lnSpc>
              <a:spcAft>
                <a:spcPts val="800"/>
              </a:spcAft>
            </a:pPr>
            <a:br>
              <a:rPr lang="fi-FI" sz="1800">
                <a:effectLst/>
                <a:latin typeface="Calibri" panose="020F0502020204030204" pitchFamily="34" charset="0"/>
                <a:ea typeface="Calibri" panose="020F0502020204030204" pitchFamily="34" charset="0"/>
                <a:cs typeface="Times New Roman" panose="02020603050405020304" pitchFamily="18" charset="0"/>
              </a:rPr>
            </a:br>
            <a:r>
              <a:rPr lang="fi-FI" b="1">
                <a:effectLst/>
                <a:latin typeface="Montserrat SemiBold"/>
                <a:ea typeface="Calibri" panose="020F0502020204030204" pitchFamily="34" charset="0"/>
                <a:cs typeface="Times New Roman" panose="02020603050405020304"/>
              </a:rPr>
              <a:t>FUN –SPORTTIHETKI			</a:t>
            </a:r>
            <a:r>
              <a:rPr lang="fi-FI" sz="1800" b="1">
                <a:effectLst/>
                <a:latin typeface="Montserrat SemiBold"/>
                <a:ea typeface="Calibri" panose="020F0502020204030204" pitchFamily="34" charset="0"/>
                <a:cs typeface="Times New Roman" panose="02020603050405020304"/>
              </a:rPr>
              <a:t>1/2</a:t>
            </a:r>
            <a:br>
              <a:rPr lang="fi-FI" sz="1800">
                <a:effectLst/>
                <a:latin typeface="Calibri" panose="020F0502020204030204" pitchFamily="34" charset="0"/>
                <a:ea typeface="Calibri" panose="020F0502020204030204" pitchFamily="34" charset="0"/>
                <a:cs typeface="Times New Roman" panose="02020603050405020304" pitchFamily="18" charset="0"/>
              </a:rPr>
            </a:br>
            <a:endParaRPr lang="fi-FI"/>
          </a:p>
        </p:txBody>
      </p:sp>
      <p:sp>
        <p:nvSpPr>
          <p:cNvPr id="3" name="Sisällön paikkamerkki 2"/>
          <p:cNvSpPr>
            <a:spLocks noGrp="1"/>
          </p:cNvSpPr>
          <p:nvPr>
            <p:ph idx="1"/>
          </p:nvPr>
        </p:nvSpPr>
        <p:spPr>
          <a:xfrm>
            <a:off x="720631" y="1606663"/>
            <a:ext cx="6120000" cy="7772485"/>
          </a:xfrm>
        </p:spPr>
        <p:txBody>
          <a:bodyPr>
            <a:normAutofit fontScale="25000" lnSpcReduction="20000"/>
          </a:bodyPr>
          <a:lstStyle/>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sz="4800">
                <a:effectLst/>
                <a:ea typeface="Calibri" panose="020F0502020204030204" pitchFamily="34" charset="0"/>
                <a:cs typeface="Times New Roman" panose="02020603050405020304" pitchFamily="18" charset="0"/>
              </a:rPr>
              <a:t>FUN – Sporttihetki, soveltuu koulun/oppilaitoksen 	Aika 15– 20 minuuttia</a:t>
            </a:r>
            <a:endParaRPr lang="fi-FI" sz="4800">
              <a:effectLst/>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sz="4800">
                <a:effectLst/>
                <a:ea typeface="Calibri" panose="020F0502020204030204" pitchFamily="34" charset="0"/>
                <a:cs typeface="Times New Roman" panose="02020603050405020304" pitchFamily="18" charset="0"/>
              </a:rPr>
              <a:t>ulkopuolella pidettävälle leirille. Toteutus mielellään ulkotiloissa				</a:t>
            </a:r>
            <a:endParaRPr lang="fi-FI" sz="4800">
              <a:effectLst/>
              <a:ea typeface="Calibri" panose="020F0502020204030204" pitchFamily="34" charset="0"/>
              <a:cs typeface="Times New Roman" panose="02020603050405020304" pitchFamily="18" charset="0"/>
            </a:endParaRPr>
          </a:p>
          <a:p>
            <a:pPr marL="4140200" indent="-4140200">
              <a:lnSpc>
                <a:spcPct val="107000"/>
              </a:lnSpc>
              <a:spcAft>
                <a:spcPts val="800"/>
              </a:spcAft>
            </a:pPr>
            <a:r>
              <a:rPr lang="fi-FI" sz="4800" b="1">
                <a:effectLst/>
                <a:ea typeface="Calibri" panose="020F0502020204030204" pitchFamily="34" charset="0"/>
                <a:cs typeface="Times New Roman" panose="02020603050405020304" pitchFamily="18" charset="0"/>
              </a:rPr>
              <a:t>Tavoitteet </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Calibri" panose="020F0502020204030204" pitchFamily="34" charset="0"/>
                <a:cs typeface="Times New Roman" panose="02020603050405020304" pitchFamily="18" charset="0"/>
              </a:rPr>
              <a:t>Tavoitteena on, että tiimin jäsenet virkistyvät ja oppivat jakamaan tehtäviä. Jäsenet oppivat auttamaan toisiaan ja saavuttamaan lopputavoitteen yhdessä. Hauska, mahdollisuuksien mukaan ulkona tehtävä liikuntarasti nostaa tiimin vireystilaa.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Calibri" panose="020F0502020204030204" pitchFamily="34" charset="0"/>
                <a:cs typeface="Times New Roman" panose="02020603050405020304" pitchFamily="18" charset="0"/>
              </a:rPr>
              <a:t>Materiaalit</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Calibri" panose="020F0502020204030204" pitchFamily="34" charset="0"/>
                <a:cs typeface="Times New Roman" panose="02020603050405020304" pitchFamily="18" charset="0"/>
              </a:rPr>
              <a:t>Puinen vaateripustin tai noin 30–40 cm pitkä halko, appelsiini, sipuli, ruokalusikka, kaksi jätesäkkiä, narua noin 1,5 metriä, jumppapallo tai jalkapallo sekä kello ajanottamiseen.</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Calibri" panose="020F0502020204030204" pitchFamily="34" charset="0"/>
                <a:cs typeface="Times New Roman" panose="02020603050405020304" pitchFamily="18" charset="0"/>
              </a:rPr>
              <a:t>Toteutus </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Calibri" panose="020F0502020204030204" pitchFamily="34" charset="0"/>
                <a:cs typeface="Times New Roman" panose="02020603050405020304" pitchFamily="18" charset="0"/>
              </a:rPr>
              <a:t>Jaa tarvittavat välineet ennen tehtävää noin 4–5 metrin välein seuraavasti: </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1. lähtöviivalle vaateripustin ja appelsiini </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2. ruokalusikka ja sipuli </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3. jätesäkit </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4. pallo (tarvittaessa kaksi palloa)</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5. 1,5 metrin naru </a:t>
            </a:r>
            <a:endParaRPr lang="fi-FI" sz="4800">
              <a:effectLst/>
              <a:ea typeface="Calibri" panose="020F0502020204030204" pitchFamily="34" charset="0"/>
              <a:cs typeface="Times New Roman" panose="02020603050405020304" pitchFamily="18" charset="0"/>
            </a:endParaRPr>
          </a:p>
          <a:p>
            <a:pPr indent="828040">
              <a:lnSpc>
                <a:spcPct val="107000"/>
              </a:lnSpc>
              <a:spcAft>
                <a:spcPts val="800"/>
              </a:spcAft>
            </a:pPr>
            <a:r>
              <a:rPr lang="fi-FI" sz="4800">
                <a:effectLst/>
                <a:ea typeface="Calibri" panose="020F0502020204030204" pitchFamily="34" charset="0"/>
                <a:cs typeface="Times New Roman" panose="02020603050405020304" pitchFamily="18" charset="0"/>
              </a:rPr>
              <a:t>6. varaa tilaa pukkihyppelyyn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Calibri" panose="020F0502020204030204" pitchFamily="34" charset="0"/>
                <a:cs typeface="Times New Roman" panose="02020603050405020304" pitchFamily="18" charset="0"/>
              </a:rPr>
              <a:t>Pyydä tiimin jäseniä valitsemaan joukostaan kaksi yksilötehtävän suorittajaa ja kaksi tai kolme paria suorittamaan paritehtävät. Tarvittaessa sama henkilö voi suorittaa useampia tehtäviä. Tiimillä on mahdollisuus kokeilla tehtäväänsä ennen viestin varsinaista suoritusta. Kun tiimi on valmis lähtemään starttiin, lähetä viesti matkaan ja ota aikaa viestin suorittamisesta. Tiimi voi halutessaan yrittää parantaa aikaansa.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Calibri" panose="020F0502020204030204" pitchFamily="34" charset="0"/>
                <a:cs typeface="Times New Roman" panose="02020603050405020304" pitchFamily="18" charset="0"/>
              </a:rPr>
              <a:t>Fun – sporttihetki – tehtävien kulku</a:t>
            </a:r>
            <a:endParaRPr lang="fi-FI" sz="4800" b="1">
              <a:effectLst/>
              <a:ea typeface="Calibri" panose="020F0502020204030204" pitchFamily="34" charset="0"/>
              <a:cs typeface="Times New Roman" panose="02020603050405020304" pitchFamily="18" charset="0"/>
            </a:endParaRPr>
          </a:p>
          <a:p>
            <a:pPr algn="just">
              <a:lnSpc>
                <a:spcPct val="107000"/>
              </a:lnSpc>
              <a:spcAft>
                <a:spcPts val="800"/>
              </a:spcAft>
            </a:pPr>
            <a:r>
              <a:rPr lang="fi-FI" sz="4800" i="1">
                <a:effectLst/>
                <a:ea typeface="Calibri" panose="020F0502020204030204" pitchFamily="34" charset="0"/>
                <a:cs typeface="Times New Roman" panose="02020603050405020304" pitchFamily="18" charset="0"/>
              </a:rPr>
              <a:t>Ensimmäinen jäsen </a:t>
            </a:r>
            <a:r>
              <a:rPr lang="fi-FI" sz="4800">
                <a:effectLst/>
                <a:ea typeface="Calibri" panose="020F0502020204030204" pitchFamily="34" charset="0"/>
                <a:cs typeface="Times New Roman" panose="02020603050405020304" pitchFamily="18" charset="0"/>
              </a:rPr>
              <a:t>lähtee aloitusviivalta liikkeelle niin, että laittaa vaateripustimen tai halon polvien väliin ja appelsiinin leuan alle. Näiden välineiden tulee olla näillä paikoilla koko etapin ajan. Jäsenen tulee liikkua niin nopeasti kuin pystyy. Jos vaateripustin, halko tai appelsiini putoaa, tulee pysähtyä ja laittaa kaikki paikoilleen ja jatkaa matkaa. </a:t>
            </a:r>
            <a:endParaRPr lang="fi-FI" sz="48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4800" i="1">
                <a:effectLst/>
                <a:ea typeface="Calibri" panose="020F0502020204030204" pitchFamily="34" charset="0"/>
                <a:cs typeface="Times New Roman" panose="02020603050405020304" pitchFamily="18" charset="0"/>
              </a:rPr>
              <a:t>Toinen jäsen </a:t>
            </a:r>
            <a:r>
              <a:rPr lang="fi-FI" sz="4800">
                <a:effectLst/>
                <a:ea typeface="Calibri" panose="020F0502020204030204" pitchFamily="34" charset="0"/>
                <a:cs typeface="Times New Roman" panose="02020603050405020304" pitchFamily="18" charset="0"/>
              </a:rPr>
              <a:t>lähtee liikkeelle, kun ensimmäinen on saapunut hänen viereensä ja antaa olkapäähän merkin liikkeelle lähtöön. </a:t>
            </a:r>
            <a:endParaRPr lang="fi-FI" sz="48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4800">
                <a:effectLst/>
                <a:ea typeface="Calibri" panose="020F0502020204030204" pitchFamily="34" charset="0"/>
                <a:cs typeface="Times New Roman" panose="02020603050405020304" pitchFamily="18" charset="0"/>
              </a:rPr>
              <a:t>Tätä ennen toinen jäsen on laittanut ruokalusikan valmiiksi suuhunsa varsi edellä. Lusikkaan on laitettu sipuli. Lusikan tulee olla jäsenen suussa koko etapin ajan. Jos sipuli putoaa, on matka aloitettava alusta.</a:t>
            </a:r>
            <a:endParaRPr lang="fi-FI" sz="48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4800">
                <a:effectLst/>
                <a:ea typeface="Calibri" panose="020F0502020204030204" pitchFamily="34" charset="0"/>
                <a:cs typeface="Times New Roman" panose="02020603050405020304" pitchFamily="18" charset="0"/>
              </a:rPr>
              <a:t> </a:t>
            </a:r>
            <a:endParaRPr lang="fi-FI" sz="4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ea typeface="+mj-lt"/>
                <a:cs typeface="+mj-lt"/>
              </a:rPr>
              <a:t>Tiimirasti:</a:t>
            </a:r>
            <a:r>
              <a:rPr lang="fi-FI"/>
              <a:t> Mission </a:t>
            </a:r>
            <a:r>
              <a:rPr lang="fi-FI" err="1"/>
              <a:t>impossible</a:t>
            </a:r>
            <a:r>
              <a:rPr lang="fi-FI"/>
              <a:t> -tehtävälista</a:t>
            </a:r>
            <a:endParaRPr lang="fi-FI"/>
          </a:p>
        </p:txBody>
      </p:sp>
      <p:sp>
        <p:nvSpPr>
          <p:cNvPr id="3" name="Sisällön paikkamerkki 2"/>
          <p:cNvSpPr>
            <a:spLocks noGrp="1"/>
          </p:cNvSpPr>
          <p:nvPr>
            <p:ph idx="1"/>
          </p:nvPr>
        </p:nvSpPr>
        <p:spPr/>
        <p:txBody>
          <a:bodyPr numCol="2">
            <a:normAutofit fontScale="62500" lnSpcReduction="20000"/>
          </a:bodyPr>
          <a:lstStyle/>
          <a:p>
            <a:pPr marL="342900" indent="-342900">
              <a:lnSpc>
                <a:spcPct val="150000"/>
              </a:lnSpc>
              <a:buFont typeface="+mj-lt"/>
              <a:buAutoNum type="arabicParenR"/>
            </a:pPr>
            <a:r>
              <a:rPr lang="fi-FI" sz="2000"/>
              <a:t>Tehkää runo </a:t>
            </a:r>
            <a:endParaRPr lang="fi-FI" sz="2000"/>
          </a:p>
          <a:p>
            <a:pPr marL="342900" indent="-342900">
              <a:lnSpc>
                <a:spcPct val="150000"/>
              </a:lnSpc>
              <a:buFont typeface="+mj-lt"/>
              <a:buAutoNum type="arabicParenR"/>
            </a:pPr>
            <a:r>
              <a:rPr lang="fi-FI" sz="2000"/>
              <a:t>Tehkää laulu </a:t>
            </a:r>
            <a:endParaRPr lang="fi-FI" sz="2000"/>
          </a:p>
          <a:p>
            <a:pPr marL="342900" indent="-342900">
              <a:lnSpc>
                <a:spcPct val="150000"/>
              </a:lnSpc>
              <a:buFont typeface="+mj-lt"/>
              <a:buAutoNum type="arabicParenR"/>
            </a:pPr>
            <a:r>
              <a:rPr lang="fi-FI" sz="2000"/>
              <a:t>Syökää hedelmä </a:t>
            </a:r>
            <a:endParaRPr lang="fi-FI" sz="2000"/>
          </a:p>
          <a:p>
            <a:pPr marL="342900" indent="-342900">
              <a:lnSpc>
                <a:spcPct val="150000"/>
              </a:lnSpc>
              <a:buFont typeface="+mj-lt"/>
              <a:buAutoNum type="arabicParenR"/>
            </a:pPr>
            <a:r>
              <a:rPr lang="fi-FI" sz="2000"/>
              <a:t>Kerätkää 5 kynää </a:t>
            </a:r>
            <a:endParaRPr lang="fi-FI" sz="2000"/>
          </a:p>
          <a:p>
            <a:pPr marL="342900" indent="-342900">
              <a:lnSpc>
                <a:spcPct val="150000"/>
              </a:lnSpc>
              <a:buFont typeface="+mj-lt"/>
              <a:buAutoNum type="arabicParenR"/>
            </a:pPr>
            <a:r>
              <a:rPr lang="fi-FI" sz="2000"/>
              <a:t>Sitokaa ryhmän kengännauhat yhteen </a:t>
            </a:r>
            <a:endParaRPr lang="fi-FI" sz="2000"/>
          </a:p>
          <a:p>
            <a:pPr marL="342900" indent="-342900">
              <a:lnSpc>
                <a:spcPct val="150000"/>
              </a:lnSpc>
              <a:buFont typeface="+mj-lt"/>
              <a:buAutoNum type="arabicParenR"/>
            </a:pPr>
            <a:r>
              <a:rPr lang="fi-FI" sz="2000"/>
              <a:t>Hakekaa kuppi vettä </a:t>
            </a:r>
            <a:endParaRPr lang="fi-FI" sz="2000"/>
          </a:p>
          <a:p>
            <a:pPr marL="342900" indent="-342900">
              <a:lnSpc>
                <a:spcPct val="150000"/>
              </a:lnSpc>
              <a:buFont typeface="+mj-lt"/>
              <a:buAutoNum type="arabicParenR"/>
            </a:pPr>
            <a:r>
              <a:rPr lang="fi-FI" sz="2000"/>
              <a:t>Tehkää lentokone </a:t>
            </a:r>
            <a:endParaRPr lang="fi-FI" sz="2000"/>
          </a:p>
          <a:p>
            <a:pPr marL="342900" indent="-342900">
              <a:lnSpc>
                <a:spcPct val="150000"/>
              </a:lnSpc>
              <a:buFont typeface="+mj-lt"/>
              <a:buAutoNum type="arabicParenR"/>
            </a:pPr>
            <a:r>
              <a:rPr lang="fi-FI" sz="2000"/>
              <a:t>Puhaltakaa ilmapallo </a:t>
            </a:r>
            <a:endParaRPr lang="fi-FI" sz="2000"/>
          </a:p>
          <a:p>
            <a:pPr marL="342900" indent="-342900">
              <a:lnSpc>
                <a:spcPct val="150000"/>
              </a:lnSpc>
              <a:buFont typeface="+mj-lt"/>
              <a:buAutoNum type="arabicParenR"/>
            </a:pPr>
            <a:r>
              <a:rPr lang="fi-FI" sz="2000"/>
              <a:t>Tehkää 10 punnerrusta </a:t>
            </a:r>
            <a:endParaRPr lang="fi-FI" sz="2000"/>
          </a:p>
          <a:p>
            <a:pPr marL="342900" indent="-342900">
              <a:lnSpc>
                <a:spcPct val="150000"/>
              </a:lnSpc>
              <a:buFont typeface="+mj-lt"/>
              <a:buAutoNum type="arabicParenR"/>
            </a:pPr>
            <a:r>
              <a:rPr lang="fi-FI" sz="2000"/>
              <a:t>Laittakaa valot päälle </a:t>
            </a:r>
            <a:endParaRPr lang="fi-FI" sz="2000"/>
          </a:p>
          <a:p>
            <a:pPr marL="342900" indent="-342900">
              <a:lnSpc>
                <a:spcPct val="150000"/>
              </a:lnSpc>
              <a:buFont typeface="+mj-lt"/>
              <a:buAutoNum type="arabicParenR"/>
            </a:pPr>
            <a:r>
              <a:rPr lang="fi-FI" sz="2000"/>
              <a:t>Piirtäkää lintu </a:t>
            </a:r>
            <a:endParaRPr lang="fi-FI" sz="2000"/>
          </a:p>
          <a:p>
            <a:pPr marL="342900" indent="-342900">
              <a:lnSpc>
                <a:spcPct val="150000"/>
              </a:lnSpc>
              <a:buFont typeface="+mj-lt"/>
              <a:buAutoNum type="arabicParenR"/>
            </a:pPr>
            <a:r>
              <a:rPr lang="fi-FI" sz="2000"/>
              <a:t>Kirjoittakaa ryhmän nimet paperille </a:t>
            </a:r>
            <a:endParaRPr lang="fi-FI" sz="2000"/>
          </a:p>
          <a:p>
            <a:pPr marL="342900" indent="-342900">
              <a:lnSpc>
                <a:spcPct val="150000"/>
              </a:lnSpc>
              <a:buFont typeface="+mj-lt"/>
              <a:buAutoNum type="arabicParenR"/>
            </a:pPr>
            <a:r>
              <a:rPr lang="fi-FI" sz="2000"/>
              <a:t>Tanssikaa piirissä </a:t>
            </a:r>
            <a:endParaRPr lang="fi-FI" sz="2000"/>
          </a:p>
          <a:p>
            <a:pPr marL="342900" indent="-342900">
              <a:lnSpc>
                <a:spcPct val="150000"/>
              </a:lnSpc>
              <a:buFont typeface="+mj-lt"/>
              <a:buAutoNum type="arabicParenR"/>
            </a:pPr>
            <a:r>
              <a:rPr lang="fi-FI" sz="2000"/>
              <a:t>Hakekaa kolme palaa wc-paperia </a:t>
            </a:r>
            <a:endParaRPr lang="fi-FI" sz="2000"/>
          </a:p>
          <a:p>
            <a:pPr marL="342900" indent="-342900">
              <a:lnSpc>
                <a:spcPct val="150000"/>
              </a:lnSpc>
              <a:buFont typeface="+mj-lt"/>
              <a:buAutoNum type="arabicParenR"/>
            </a:pPr>
            <a:r>
              <a:rPr lang="fi-FI" sz="2000"/>
              <a:t>Hakekaa sanomalehti </a:t>
            </a:r>
            <a:endParaRPr lang="fi-FI" sz="2000"/>
          </a:p>
          <a:p>
            <a:pPr marL="342900" indent="-342900">
              <a:lnSpc>
                <a:spcPct val="150000"/>
              </a:lnSpc>
              <a:buFont typeface="+mj-lt"/>
              <a:buAutoNum type="arabicParenR"/>
            </a:pPr>
            <a:r>
              <a:rPr lang="fi-FI" sz="2000"/>
              <a:t>Piirtäkää aarrekartta</a:t>
            </a:r>
            <a:endParaRPr lang="fi-FI" sz="2000"/>
          </a:p>
          <a:p>
            <a:pPr marL="342900" indent="-342900">
              <a:lnSpc>
                <a:spcPct val="150000"/>
              </a:lnSpc>
              <a:buFont typeface="+mj-lt"/>
              <a:buAutoNum type="arabicParenR"/>
            </a:pPr>
            <a:r>
              <a:rPr lang="fi-FI" sz="2000"/>
              <a:t>Istuttakaa puu</a:t>
            </a:r>
            <a:endParaRPr lang="fi-FI" sz="2000"/>
          </a:p>
          <a:p>
            <a:pPr marL="342900" indent="-342900">
              <a:lnSpc>
                <a:spcPct val="150000"/>
              </a:lnSpc>
              <a:buFont typeface="+mj-lt"/>
              <a:buAutoNum type="arabicParenR"/>
            </a:pPr>
            <a:r>
              <a:rPr lang="fi-FI" sz="2000"/>
              <a:t>Etsikää jotain pinkkiä</a:t>
            </a:r>
            <a:endParaRPr lang="fi-FI" sz="2000"/>
          </a:p>
          <a:p>
            <a:pPr marL="342900" indent="-342900">
              <a:lnSpc>
                <a:spcPct val="150000"/>
              </a:lnSpc>
              <a:buFont typeface="+mj-lt"/>
              <a:buAutoNum type="arabicParenR"/>
            </a:pPr>
            <a:r>
              <a:rPr lang="fi-FI" sz="2000"/>
              <a:t>Tehkää uusi kampaus jollekin</a:t>
            </a:r>
            <a:endParaRPr lang="fi-FI" sz="2000"/>
          </a:p>
          <a:p>
            <a:pPr marL="342900" indent="-342900">
              <a:lnSpc>
                <a:spcPct val="150000"/>
              </a:lnSpc>
              <a:buFont typeface="+mj-lt"/>
              <a:buAutoNum type="arabicParenR"/>
            </a:pPr>
            <a:r>
              <a:rPr lang="fi-FI" sz="2000"/>
              <a:t>Juoskaa ylös ja alas rappuset</a:t>
            </a:r>
            <a:endParaRPr lang="fi-FI" sz="2000"/>
          </a:p>
          <a:p>
            <a:pPr marL="342900" indent="-342900">
              <a:lnSpc>
                <a:spcPct val="150000"/>
              </a:lnSpc>
              <a:buFont typeface="+mj-lt"/>
              <a:buAutoNum type="arabicParenR"/>
            </a:pPr>
            <a:r>
              <a:rPr lang="fi-FI" sz="2000"/>
              <a:t>Tehkää kravattiin solmu</a:t>
            </a:r>
            <a:endParaRPr lang="fi-FI" sz="2000"/>
          </a:p>
          <a:p>
            <a:pPr marL="342900" indent="-342900">
              <a:lnSpc>
                <a:spcPct val="150000"/>
              </a:lnSpc>
              <a:buFont typeface="+mj-lt"/>
              <a:buAutoNum type="arabicParenR"/>
            </a:pPr>
            <a:r>
              <a:rPr lang="fi-FI" sz="2000"/>
              <a:t>Huutakaa jotain hassua (ei saa kiroilla)</a:t>
            </a:r>
            <a:endParaRPr lang="fi-FI" sz="2000"/>
          </a:p>
          <a:p>
            <a:pPr marL="342900" indent="-342900">
              <a:lnSpc>
                <a:spcPct val="150000"/>
              </a:lnSpc>
              <a:buFont typeface="+mj-lt"/>
              <a:buAutoNum type="arabicParenR"/>
            </a:pPr>
            <a:r>
              <a:rPr lang="fi-FI" sz="2000"/>
              <a:t>Laittakaa paidat väärinpäin</a:t>
            </a:r>
            <a:endParaRPr lang="fi-FI" sz="2000"/>
          </a:p>
          <a:p>
            <a:pPr marL="342900" indent="-342900">
              <a:lnSpc>
                <a:spcPct val="150000"/>
              </a:lnSpc>
              <a:buFont typeface="+mj-lt"/>
              <a:buAutoNum type="arabicParenR"/>
            </a:pPr>
            <a:r>
              <a:rPr lang="fi-FI" sz="2000"/>
              <a:t>Piirtäkää kissa</a:t>
            </a:r>
            <a:endParaRPr lang="fi-FI" sz="2000"/>
          </a:p>
          <a:p>
            <a:pPr marL="342900" indent="-342900">
              <a:lnSpc>
                <a:spcPct val="150000"/>
              </a:lnSpc>
              <a:buFont typeface="+mj-lt"/>
              <a:buAutoNum type="arabicParenR"/>
            </a:pPr>
            <a:r>
              <a:rPr lang="fi-FI" sz="2000"/>
              <a:t>Sammuttakaa valot</a:t>
            </a:r>
            <a:endParaRPr lang="fi-FI" sz="2000"/>
          </a:p>
          <a:p>
            <a:pPr marL="342900" indent="-342900">
              <a:lnSpc>
                <a:spcPct val="150000"/>
              </a:lnSpc>
              <a:buFont typeface="+mj-lt"/>
              <a:buAutoNum type="arabicParenR"/>
            </a:pPr>
            <a:r>
              <a:rPr lang="fi-FI" sz="2000"/>
              <a:t>Koskettakaa kattoa</a:t>
            </a:r>
            <a:endParaRPr lang="fi-FI" sz="2000"/>
          </a:p>
          <a:p>
            <a:pPr marL="342900" indent="-342900">
              <a:lnSpc>
                <a:spcPct val="150000"/>
              </a:lnSpc>
              <a:buFont typeface="+mj-lt"/>
              <a:buAutoNum type="arabicParenR"/>
            </a:pPr>
            <a:r>
              <a:rPr lang="fi-FI" sz="2000"/>
              <a:t>Tehkää robottitanssi</a:t>
            </a:r>
            <a:endParaRPr lang="fi-FI" sz="2000"/>
          </a:p>
          <a:p>
            <a:pPr marL="342900" indent="-342900">
              <a:lnSpc>
                <a:spcPct val="150000"/>
              </a:lnSpc>
              <a:buFont typeface="+mj-lt"/>
              <a:buAutoNum type="arabicParenR"/>
            </a:pPr>
            <a:r>
              <a:rPr lang="fi-FI" sz="2000"/>
              <a:t>Kuvitelkaa miltä unelmatalo näyttää</a:t>
            </a:r>
            <a:endParaRPr lang="fi-FI" sz="2000"/>
          </a:p>
          <a:p>
            <a:pPr marL="342900" indent="-342900">
              <a:lnSpc>
                <a:spcPct val="150000"/>
              </a:lnSpc>
              <a:buFont typeface="+mj-lt"/>
              <a:buAutoNum type="arabicParenR"/>
            </a:pPr>
            <a:r>
              <a:rPr lang="fi-FI" sz="2000"/>
              <a:t>Ottakaa valokuva tiimistänne</a:t>
            </a:r>
            <a:endParaRPr lang="fi-FI" sz="2000"/>
          </a:p>
          <a:p>
            <a:pPr marL="342900" indent="-342900">
              <a:lnSpc>
                <a:spcPct val="150000"/>
              </a:lnSpc>
              <a:buFont typeface="+mj-lt"/>
              <a:buAutoNum type="arabicParenR"/>
            </a:pPr>
            <a:r>
              <a:rPr lang="fi-FI" sz="2000"/>
              <a:t>Hankkikaa 10 nimmaria (ei oman ryhmän)</a:t>
            </a:r>
            <a:endParaRPr lang="fi-FI" sz="2000"/>
          </a:p>
          <a:p>
            <a:pPr marL="342900" indent="-342900">
              <a:lnSpc>
                <a:spcPct val="150000"/>
              </a:lnSpc>
              <a:buFont typeface="+mj-lt"/>
              <a:buAutoNum type="arabicParenR"/>
            </a:pPr>
            <a:r>
              <a:rPr lang="fi-FI" sz="2000"/>
              <a:t>Hankkikaa postimerkkejä</a:t>
            </a:r>
            <a:endParaRPr lang="fi-FI" sz="2000"/>
          </a:p>
          <a:p>
            <a:pPr marL="342900" indent="-342900">
              <a:lnSpc>
                <a:spcPct val="150000"/>
              </a:lnSpc>
              <a:buFont typeface="+mj-lt"/>
              <a:buAutoNum type="arabicParenR"/>
            </a:pPr>
            <a:r>
              <a:rPr lang="fi-FI" sz="2000"/>
              <a:t>Hypätkää oman jalan yli</a:t>
            </a:r>
            <a:endParaRPr lang="fi-FI" sz="2000"/>
          </a:p>
          <a:p>
            <a:pPr marL="342900" indent="-342900">
              <a:lnSpc>
                <a:spcPct val="150000"/>
              </a:lnSpc>
              <a:buFont typeface="+mj-lt"/>
              <a:buAutoNum type="arabicParenR"/>
            </a:pPr>
            <a:r>
              <a:rPr lang="fi-FI" sz="2000"/>
              <a:t>Piirtäkää viikset</a:t>
            </a:r>
            <a:endParaRPr lang="fi-FI" sz="2000"/>
          </a:p>
          <a:p>
            <a:pPr marL="342900" indent="-342900">
              <a:lnSpc>
                <a:spcPct val="150000"/>
              </a:lnSpc>
              <a:buFont typeface="+mj-lt"/>
              <a:buAutoNum type="arabicParenR"/>
            </a:pPr>
            <a:r>
              <a:rPr lang="fi-FI" sz="2000"/>
              <a:t>Etsikää vihreä kynä</a:t>
            </a:r>
            <a:endParaRPr lang="fi-FI" sz="2000"/>
          </a:p>
          <a:p>
            <a:pPr marL="342900" indent="-342900">
              <a:lnSpc>
                <a:spcPct val="150000"/>
              </a:lnSpc>
              <a:buFont typeface="+mj-lt"/>
              <a:buAutoNum type="arabicParenR"/>
            </a:pPr>
            <a:r>
              <a:rPr lang="fi-FI" sz="2000"/>
              <a:t>Kehittäkää tiimillenne yhteishuuto</a:t>
            </a:r>
            <a:endParaRPr lang="fi-FI" sz="2000"/>
          </a:p>
          <a:p>
            <a:pPr marL="342900" indent="-342900">
              <a:lnSpc>
                <a:spcPct val="150000"/>
              </a:lnSpc>
              <a:buFont typeface="+mj-lt"/>
              <a:buAutoNum type="arabicParenR"/>
            </a:pPr>
            <a:r>
              <a:rPr lang="fi-FI" sz="2000"/>
              <a:t>Selvittäkää paljonko kello on New Yorkissa</a:t>
            </a:r>
            <a:endParaRPr lang="fi-FI" sz="2000"/>
          </a:p>
          <a:p>
            <a:pPr marL="342900" indent="-342900">
              <a:lnSpc>
                <a:spcPct val="150000"/>
              </a:lnSpc>
              <a:buFont typeface="+mj-lt"/>
              <a:buAutoNum type="arabicParenR"/>
            </a:pPr>
            <a:r>
              <a:rPr lang="fi-FI" sz="2000"/>
              <a:t>Nuolaiskaa kielellä nenää</a:t>
            </a:r>
            <a:endParaRPr lang="fi-FI" sz="2000"/>
          </a:p>
          <a:p>
            <a:pPr marL="342900" indent="-342900">
              <a:lnSpc>
                <a:spcPct val="150000"/>
              </a:lnSpc>
              <a:buFont typeface="+mj-lt"/>
              <a:buAutoNum type="arabicParenR"/>
            </a:pPr>
            <a:r>
              <a:rPr lang="fi-FI" sz="2000"/>
              <a:t>Heiluttakaa korvia</a:t>
            </a:r>
            <a:endParaRPr lang="fi-FI" sz="2000"/>
          </a:p>
          <a:p>
            <a:pPr marL="342900" indent="-342900">
              <a:lnSpc>
                <a:spcPct val="150000"/>
              </a:lnSpc>
              <a:buFont typeface="+mj-lt"/>
              <a:buAutoNum type="arabicParenR"/>
            </a:pPr>
            <a:r>
              <a:rPr lang="fi-FI" sz="2000"/>
              <a:t>Laulakaa Abbaa</a:t>
            </a:r>
            <a:endParaRPr lang="fi-FI" sz="2000"/>
          </a:p>
          <a:p>
            <a:pPr marL="342900" indent="-342900">
              <a:lnSpc>
                <a:spcPct val="150000"/>
              </a:lnSpc>
              <a:buFont typeface="+mj-lt"/>
              <a:buAutoNum type="arabicParenR"/>
            </a:pPr>
            <a:r>
              <a:rPr lang="fi-FI" sz="2000"/>
              <a:t>Tehkää ihmispyramidi (kaikki ryhmän jäsenet pitää olla mukana) </a:t>
            </a:r>
            <a:endParaRPr lang="fi-FI" sz="2000"/>
          </a:p>
          <a:p>
            <a:pPr marL="342900" indent="-342900">
              <a:lnSpc>
                <a:spcPct val="150000"/>
              </a:lnSpc>
              <a:buFont typeface="+mj-lt"/>
              <a:buAutoNum type="arabicParenR"/>
            </a:pPr>
            <a:r>
              <a:rPr lang="fi-FI" sz="2000"/>
              <a:t>Soittakaa äidille ja kertokaa hänelle että hän on tärkeä</a:t>
            </a:r>
            <a:endParaRPr lang="fi-FI" sz="2000"/>
          </a:p>
          <a:p>
            <a:pPr marL="342900" indent="-342900">
              <a:lnSpc>
                <a:spcPct val="150000"/>
              </a:lnSpc>
              <a:buFont typeface="+mj-lt"/>
              <a:buAutoNum type="arabicParenR"/>
            </a:pPr>
            <a:r>
              <a:rPr lang="fi-FI" sz="2000"/>
              <a:t>Menkää maahaan makaamaan ja sanokaa ääneen “me olemme ruohoa” </a:t>
            </a:r>
            <a:endParaRPr lang="fi-FI" sz="2000"/>
          </a:p>
          <a:p>
            <a:pPr marL="342900" indent="-342900">
              <a:lnSpc>
                <a:spcPct val="150000"/>
              </a:lnSpc>
              <a:buFont typeface="+mj-lt"/>
              <a:buAutoNum type="arabicParenR"/>
            </a:pPr>
            <a:r>
              <a:rPr lang="fi-FI" sz="2000"/>
              <a:t>Tehkää </a:t>
            </a:r>
            <a:r>
              <a:rPr lang="fi-FI" sz="2000" err="1"/>
              <a:t>ryhmähali</a:t>
            </a:r>
            <a:r>
              <a:rPr lang="fi-FI" sz="2000"/>
              <a:t> (kaikkien ryhmän jäsenten on oltava mukana) </a:t>
            </a:r>
            <a:endParaRPr lang="fi-FI" sz="2000"/>
          </a:p>
          <a:p>
            <a:pPr>
              <a:lnSpc>
                <a:spcPct val="150000"/>
              </a:lnSpc>
            </a:pPr>
            <a:endParaRPr lang="fi-FI"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a:effectLst/>
                <a:ea typeface="Calibri" panose="020F0502020204030204" pitchFamily="34" charset="0"/>
              </a:rPr>
              <a:t>MUOTINÄYTÖS</a:t>
            </a:r>
            <a:endParaRPr lang="fi-FI" b="1"/>
          </a:p>
        </p:txBody>
      </p:sp>
      <p:sp>
        <p:nvSpPr>
          <p:cNvPr id="3" name="Sisällön paikkamerkki 2"/>
          <p:cNvSpPr>
            <a:spLocks noGrp="1"/>
          </p:cNvSpPr>
          <p:nvPr>
            <p:ph idx="1"/>
          </p:nvPr>
        </p:nvSpPr>
        <p:spPr>
          <a:xfrm>
            <a:off x="720631" y="1962324"/>
            <a:ext cx="6120000" cy="7337921"/>
          </a:xfrm>
        </p:spPr>
        <p:txBody>
          <a:bodyPr vert="horz" lIns="0" tIns="0" rIns="0" bIns="0" rtlCol="0" anchor="t">
            <a:normAutofit fontScale="25000" lnSpcReduction="20000"/>
          </a:bodyPr>
          <a:lstStyle/>
          <a:p>
            <a:pPr algn="l" rtl="0" fontAlgn="base"/>
            <a:r>
              <a:rPr lang="fi-FI" sz="4800" b="1" i="0">
                <a:solidFill>
                  <a:srgbClr val="000000"/>
                </a:solidFill>
                <a:effectLst/>
              </a:rPr>
              <a:t>Aika 					4</a:t>
            </a:r>
            <a:r>
              <a:rPr lang="fi-FI" sz="4800" b="0" i="0">
                <a:solidFill>
                  <a:srgbClr val="000000"/>
                </a:solidFill>
                <a:effectLst/>
              </a:rPr>
              <a:t>5 minuuttia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Soveltuu pitkälle leirille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1" i="0">
                <a:solidFill>
                  <a:srgbClr val="000000"/>
                </a:solidFill>
                <a:effectLst/>
              </a:rPr>
              <a:t>Tavoitteet  </a:t>
            </a:r>
            <a:endParaRPr lang="fi-FI" sz="4800" b="1"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Tavoitteena on edistää tiimin jäsenten luovuutta, ennakkoluulottomuutta ja yhteistyötä sekä toteuttaa rasti kannattavasti talousasiat huomioiden. Muotinäytösrastissa tulee huomioida rahan käytön lisäksi kannattavuus sekä asusteiden hinnoittelu. Tavoitteena on lisäksi hauska yhteinen kokemus yhteisestä työstä.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Muotinäytös yhteistyönä ja toisten tiimien töiden näkeminen antavat mahdollisuuden vertaisarvioinnille ja rakentavalle kannustukselle.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endParaRPr lang="fi-FI" sz="4800" b="1" i="0">
              <a:solidFill>
                <a:srgbClr val="000000"/>
              </a:solidFill>
              <a:effectLst/>
            </a:endParaRPr>
          </a:p>
          <a:p>
            <a:pPr algn="l" rtl="0" fontAlgn="base"/>
            <a:r>
              <a:rPr lang="fi-FI" sz="4800" b="1" i="0">
                <a:solidFill>
                  <a:srgbClr val="000000"/>
                </a:solidFill>
                <a:effectLst/>
              </a:rPr>
              <a:t>Materiaalit </a:t>
            </a:r>
            <a:r>
              <a:rPr lang="fi-FI" sz="4800" b="0" i="0">
                <a:solidFill>
                  <a:srgbClr val="000000"/>
                </a:solidFill>
                <a:effectLst/>
              </a:rPr>
              <a:t> </a:t>
            </a:r>
            <a:endParaRPr lang="fi-FI" sz="4800" b="0" i="0">
              <a:solidFill>
                <a:srgbClr val="000000"/>
              </a:solidFill>
              <a:effectLst/>
              <a:cs typeface="Calibri" panose="020F0502020204030204"/>
            </a:endParaRPr>
          </a:p>
          <a:p>
            <a:pPr algn="l" rtl="0" fontAlgn="base"/>
            <a:endParaRPr lang="fi-FI" sz="4800">
              <a:solidFill>
                <a:srgbClr val="000000"/>
              </a:solidFill>
            </a:endParaRPr>
          </a:p>
          <a:p>
            <a:pPr algn="l" rtl="0" fontAlgn="base"/>
            <a:r>
              <a:rPr lang="fi-FI" sz="4800" b="0" i="0">
                <a:solidFill>
                  <a:srgbClr val="000000"/>
                </a:solidFill>
                <a:effectLst/>
              </a:rPr>
              <a:t>Kankaita (esimerkiksi vanhoja lakanoita ja verhoja), kangasnauhoja, jätesäkkejä,  teippiä, nitoja, lankaa, neuloja, nappeja, olkatoppauksia ja kaikkea, mitä vain voi keksiä  asusteiden tarvikkeiksi. Leikkirahaa (paperista etukäteen valmistettua leikkirahaa) musiikkia, pieniä kohdevaloja, saksia.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1" i="0">
                <a:solidFill>
                  <a:srgbClr val="000000"/>
                </a:solidFill>
                <a:effectLst/>
              </a:rPr>
              <a:t>Toteutus  </a:t>
            </a:r>
            <a:endParaRPr lang="fi-FI" sz="4800" b="1"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Valmistele rasti lajittelemalla tarvikkeet (kankaat, jätesäkit, nauhat ym. materiaalit) pitkälle pöydälle siten, että voit jakaa ne erilaisiin hintaryhmiin. Hinnoittele myös musiikin ja valojen käyttö, sillä tässä tehtävässä ryhmä joutuu maksamaan kaikesta. Hintaryhmät voivat olla esimerkiksi 5 €, 10 €, 15 €, 20 €, 50 €, 100 € jne.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Kerro leiriläisille, että heidän tehtävänään on valmistella yhteistyössä tiimin kesken muotinäytös sekä siinä esiteltävä asuste. Anna tiimille ”rahaa” ja ohjeista rastitehtävä seuraavasti: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1. Tiimi ostaa saadulla rahalla tarvikkeet muotinäytökseen. Eri tavaroita ja kankaita on eri koreissa eri hintaan. Tiimin tulee ostaa lisäksi musiikki sekä valot näytöstä varten.  </a:t>
            </a:r>
            <a:endParaRPr lang="fi-FI" sz="4800" b="0" i="0">
              <a:solidFill>
                <a:srgbClr val="000000"/>
              </a:solidFill>
              <a:effectLst/>
              <a:cs typeface="Calibri" panose="020F0502020204030204"/>
            </a:endParaRPr>
          </a:p>
          <a:p>
            <a:pPr algn="l" rtl="0" fontAlgn="base"/>
            <a:endParaRPr lang="fi-FI" sz="4800" b="0" i="0">
              <a:solidFill>
                <a:srgbClr val="000000"/>
              </a:solidFill>
              <a:effectLst/>
            </a:endParaRPr>
          </a:p>
          <a:p>
            <a:pPr algn="l" rtl="0" fontAlgn="base"/>
            <a:r>
              <a:rPr lang="fi-FI" sz="4800" b="0" i="0">
                <a:solidFill>
                  <a:srgbClr val="000000"/>
                </a:solidFill>
                <a:effectLst/>
              </a:rPr>
              <a:t>2. Tiimi suunnittelee muotinäytöksen vaatteet ja tekee asusteen tai asusteita ostamistaan materiaaleista.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3. Tiimi hinnoittelee esittämänsä asusteet. Tavoitteena on osata asettaa sellainen hinta, että tuote on kannattava eli ei jäädä tappiolle. Tiimi laittaa tuotteen hinnan esiin muotinäytöksessä.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4. Tiimi esittää muotinäytöksen valitsemansa musiikin kanssa (huomioi Teosto-maksu).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5. Muotinäytöksen aikana ja sen valmisteluista otetaan kuvia.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6. Kuvat näytetään myöhemmin esim. leirin päätöstilaisuudessa.  </a:t>
            </a:r>
            <a:endParaRPr lang="fi-FI" sz="4800" b="0" i="0">
              <a:solidFill>
                <a:srgbClr val="000000"/>
              </a:solidFill>
              <a:effectLst/>
            </a:endParaRPr>
          </a:p>
          <a:p>
            <a:pPr algn="l" rtl="0" fontAlgn="base"/>
            <a:endParaRPr lang="fi-FI" sz="4800" b="0" i="0">
              <a:solidFill>
                <a:srgbClr val="000000"/>
              </a:solidFill>
              <a:effectLst/>
            </a:endParaRPr>
          </a:p>
          <a:p>
            <a:pPr algn="l" rtl="0" fontAlgn="base"/>
            <a:r>
              <a:rPr lang="fi-FI" sz="4800" b="0" i="0">
                <a:solidFill>
                  <a:srgbClr val="000000"/>
                </a:solidFill>
                <a:effectLst/>
              </a:rPr>
              <a:t>Esittele muotinäytöksen valmistelemisen vaiheet seuraavasti: asusteen tai asusteiden suunnittelu, tarvikkeiden hankinta, asusteen tekeminen, muotinäytöksen suunnittelu, mallin työt ja harjoittelu, musiikin valinta, tuotteen hinnan laskeminen sekä muotinäytöksen juonto. Lopuksi Merkitse paperille mitä positiivisia asioita tai kehitettävää huomasit tiimin työskentelyssä.</a:t>
            </a:r>
            <a:endParaRPr lang="fi-FI" sz="4800" b="0" i="0">
              <a:solidFill>
                <a:srgbClr val="000000"/>
              </a:solidFill>
              <a:effectLst/>
            </a:endParaRPr>
          </a:p>
          <a:p>
            <a:pPr algn="l" rtl="0" fontAlgn="base"/>
            <a:endParaRPr lang="fi-FI" sz="4800">
              <a:solidFill>
                <a:srgbClr val="000000"/>
              </a:solidFill>
            </a:endParaRPr>
          </a:p>
          <a:p>
            <a:pPr algn="l" rtl="0" fontAlgn="base"/>
            <a:r>
              <a:rPr lang="fi-FI" sz="4800" b="0" i="0">
                <a:solidFill>
                  <a:srgbClr val="000000"/>
                </a:solidFill>
                <a:effectLst/>
              </a:rPr>
              <a:t> Keskustele hetki rastista ja suorituksista tiimin kanssa. </a:t>
            </a:r>
            <a:endParaRPr lang="fi-FI" sz="4800" b="0" i="0">
              <a:solidFill>
                <a:srgbClr val="000000"/>
              </a:solidFill>
              <a:effectLst/>
            </a:endParaRPr>
          </a:p>
          <a:p>
            <a:pPr algn="l" rtl="0" fontAlgn="base"/>
            <a:endParaRPr lang="fi-FI" sz="4800" b="0" i="0">
              <a:solidFill>
                <a:srgbClr val="000000"/>
              </a:solidFill>
              <a:effectLst/>
            </a:endParaRPr>
          </a:p>
          <a:p>
            <a:pPr algn="l" rtl="0" fontAlgn="base"/>
            <a:endParaRPr lang="fi-FI" sz="4800" b="0" i="0">
              <a:solidFill>
                <a:srgbClr val="000000"/>
              </a:solidFill>
              <a:effectLst/>
            </a:endParaRPr>
          </a:p>
          <a:p>
            <a:pPr algn="l" rtl="0" fontAlgn="base"/>
            <a:endParaRPr lang="fi-FI" sz="4800" b="0" i="0">
              <a:solidFill>
                <a:srgbClr val="000000"/>
              </a:solidFill>
              <a:effectLst/>
            </a:endParaRPr>
          </a:p>
          <a:p>
            <a:pPr algn="l" rtl="0" fontAlgn="base"/>
            <a:endParaRPr lang="fi-FI" sz="4800" b="0" i="0">
              <a:solidFill>
                <a:srgbClr val="000000"/>
              </a:solidFill>
              <a:effectLst/>
            </a:endParaRPr>
          </a:p>
          <a:p>
            <a:endParaRPr lang="fi-FI"/>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a:t>PIECE OF CAKE</a:t>
            </a:r>
            <a:endParaRPr lang="fi-FI" b="1"/>
          </a:p>
        </p:txBody>
      </p:sp>
      <p:sp>
        <p:nvSpPr>
          <p:cNvPr id="3" name="Sisällön paikkamerkki 2"/>
          <p:cNvSpPr>
            <a:spLocks noGrp="1"/>
          </p:cNvSpPr>
          <p:nvPr>
            <p:ph idx="1"/>
          </p:nvPr>
        </p:nvSpPr>
        <p:spPr/>
        <p:txBody>
          <a:bodyPr vert="horz" lIns="0" tIns="0" rIns="0" bIns="0" rtlCol="0" anchor="t">
            <a:normAutofit fontScale="92500" lnSpcReduction="20000"/>
          </a:bodyPr>
          <a:lstStyle/>
          <a:p>
            <a:pPr>
              <a:lnSpc>
                <a:spcPct val="107000"/>
              </a:lnSpc>
              <a:spcAft>
                <a:spcPts val="800"/>
              </a:spcAft>
            </a:pPr>
            <a:r>
              <a:rPr lang="fi-FI" sz="1500" b="1">
                <a:effectLst/>
                <a:latin typeface="Calibri" panose="020F0502020204030204"/>
                <a:ea typeface="Calibri" panose="020F0502020204030204" pitchFamily="34" charset="0"/>
                <a:cs typeface="Times New Roman" panose="02020603050405020304"/>
              </a:rPr>
              <a:t>Aika</a:t>
            </a:r>
            <a:r>
              <a:rPr lang="fi-FI" sz="1500">
                <a:effectLst/>
                <a:latin typeface="Calibri" panose="020F0502020204030204"/>
                <a:ea typeface="Calibri" panose="020F0502020204030204" pitchFamily="34" charset="0"/>
                <a:cs typeface="Times New Roman" panose="02020603050405020304"/>
              </a:rPr>
              <a:t>					30 minuuttia</a:t>
            </a:r>
            <a:endParaRPr lang="fi-FI" sz="1500">
              <a:effectLst/>
              <a:latin typeface="Calibri" panose="020F0502020204030204"/>
              <a:ea typeface="Calibri" panose="020F0502020204030204" pitchFamily="34" charset="0"/>
              <a:cs typeface="Times New Roman" panose="02020603050405020304"/>
            </a:endParaRPr>
          </a:p>
          <a:p>
            <a:pPr>
              <a:lnSpc>
                <a:spcPct val="107000"/>
              </a:lnSpc>
              <a:spcAft>
                <a:spcPts val="800"/>
              </a:spcAft>
            </a:pPr>
            <a:r>
              <a:rPr lang="fi-FI" sz="1500" b="1">
                <a:latin typeface="Calibri" panose="020F0502020204030204"/>
                <a:ea typeface="Calibri" panose="020F0502020204030204" pitchFamily="34" charset="0"/>
                <a:cs typeface="Times New Roman" panose="02020603050405020304"/>
              </a:rPr>
              <a:t>Toteutukseen tarvitaan</a:t>
            </a:r>
            <a:r>
              <a:rPr lang="fi-FI" sz="1500" b="1">
                <a:effectLst/>
                <a:latin typeface="Calibri" panose="020F0502020204030204"/>
                <a:ea typeface="Calibri" panose="020F0502020204030204" pitchFamily="34" charset="0"/>
                <a:cs typeface="Times New Roman" panose="02020603050405020304"/>
              </a:rPr>
              <a:t> keittiö</a:t>
            </a:r>
            <a:r>
              <a:rPr lang="fi-FI" sz="1500" b="1">
                <a:latin typeface="Calibri" panose="020F0502020204030204"/>
                <a:ea typeface="Calibri" panose="020F0502020204030204" pitchFamily="34" charset="0"/>
                <a:cs typeface="Times New Roman" panose="02020603050405020304"/>
              </a:rPr>
              <a:t>!</a:t>
            </a:r>
            <a:endParaRPr lang="fi-FI" sz="1500" b="1">
              <a:effectLst/>
              <a:latin typeface="Calibri" panose="020F0502020204030204"/>
              <a:ea typeface="Calibri" panose="020F0502020204030204" pitchFamily="34" charset="0"/>
              <a:cs typeface="Times New Roman" panose="02020603050405020304"/>
            </a:endParaRPr>
          </a:p>
          <a:p>
            <a:pPr>
              <a:lnSpc>
                <a:spcPct val="107000"/>
              </a:lnSpc>
              <a:spcAft>
                <a:spcPts val="800"/>
              </a:spcAft>
            </a:pPr>
            <a:r>
              <a:rPr lang="fi-FI" sz="1500" b="1">
                <a:effectLst/>
                <a:latin typeface="Calibri" panose="020F0502020204030204" pitchFamily="34" charset="0"/>
                <a:ea typeface="Calibri" panose="020F0502020204030204" pitchFamily="34" charset="0"/>
                <a:cs typeface="Times New Roman" panose="02020603050405020304" pitchFamily="18" charset="0"/>
              </a:rPr>
              <a:t>Tavoitteet </a:t>
            </a:r>
            <a:endParaRPr lang="fi-FI" sz="15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Tavoitteena on tiimin jäsenten luovuuden ja vireystilan nostattaminen. Rastin aikana tiimi näkee ja kokee yhteisen ideoinnin ja suunnittelun kautta syntyvän menestystuotteen. </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b="1">
                <a:effectLst/>
                <a:latin typeface="Calibri" panose="020F0502020204030204" pitchFamily="34" charset="0"/>
                <a:ea typeface="Calibri" panose="020F0502020204030204" pitchFamily="34" charset="0"/>
                <a:cs typeface="Times New Roman" panose="02020603050405020304" pitchFamily="18" charset="0"/>
              </a:rPr>
              <a:t>Materiaalit </a:t>
            </a:r>
            <a:endParaRPr lang="fi-FI" sz="15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Täytekakkuainekset: </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kakkupohja (voi olla valmispohja)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 kermaa,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sähkövatkain (tai vispilä)</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 hilloja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säilykehedelmiä, hedelmiä</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karkkeja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mehua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keksejä</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 sokeria</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lusikka, veitsi, leikkuualusta, tarjotin, kertakäyttölautaset ja lusikat kakun syömiseen</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 Puhelin  kakkujen kuvaukseen. </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b="1">
                <a:effectLst/>
                <a:latin typeface="Calibri" panose="020F0502020204030204" pitchFamily="34" charset="0"/>
                <a:ea typeface="Calibri" panose="020F0502020204030204" pitchFamily="34" charset="0"/>
                <a:cs typeface="Times New Roman" panose="02020603050405020304" pitchFamily="18" charset="0"/>
              </a:rPr>
              <a:t>Toteutus </a:t>
            </a:r>
            <a:endParaRPr lang="fi-FI" sz="15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Tiimin tulee yhteistyössä tehdä oman näköinen täytekakku. Kaikki osallistuvat kakun tekoon. Kaikkien tiimien kakut kuvataan. Kuvat voi laittaa </a:t>
            </a:r>
            <a:r>
              <a:rPr lang="fi-FI" sz="1500" err="1">
                <a:effectLst/>
                <a:latin typeface="Calibri" panose="020F0502020204030204" pitchFamily="34" charset="0"/>
                <a:ea typeface="Calibri" panose="020F0502020204030204" pitchFamily="34" charset="0"/>
                <a:cs typeface="Times New Roman" panose="02020603050405020304" pitchFamily="18" charset="0"/>
              </a:rPr>
              <a:t>screenille</a:t>
            </a:r>
            <a:r>
              <a:rPr lang="fi-FI" sz="1500">
                <a:effectLst/>
                <a:latin typeface="Calibri" panose="020F0502020204030204" pitchFamily="34" charset="0"/>
                <a:ea typeface="Calibri" panose="020F0502020204030204" pitchFamily="34" charset="0"/>
                <a:cs typeface="Times New Roman" panose="02020603050405020304" pitchFamily="18" charset="0"/>
              </a:rPr>
              <a:t> näkyviin. Lopuksi kakut syödään. </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Loppusiivous on myös tärkeää: astioiden tiskaus ja paikkojen siivoaminen. Vinkki! </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b="1">
                <a:effectLst/>
                <a:latin typeface="Calibri" panose="020F0502020204030204"/>
                <a:ea typeface="Calibri" panose="020F0502020204030204" pitchFamily="34" charset="0"/>
                <a:cs typeface="Times New Roman" panose="02020603050405020304"/>
              </a:rPr>
              <a:t>Lopuksi</a:t>
            </a:r>
            <a:r>
              <a:rPr lang="fi-FI" sz="1500" b="1">
                <a:latin typeface="Calibri" panose="020F0502020204030204"/>
                <a:ea typeface="Calibri" panose="020F0502020204030204" pitchFamily="34" charset="0"/>
                <a:cs typeface="Times New Roman" panose="02020603050405020304"/>
              </a:rPr>
              <a:t> </a:t>
            </a:r>
            <a:endParaRPr lang="fi-FI" sz="15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500">
                <a:effectLst/>
                <a:latin typeface="Calibri" panose="020F0502020204030204" pitchFamily="34" charset="0"/>
                <a:ea typeface="Calibri" panose="020F0502020204030204" pitchFamily="34" charset="0"/>
                <a:cs typeface="Times New Roman" panose="02020603050405020304" pitchFamily="18" charset="0"/>
              </a:rPr>
              <a:t>Keskustele hetki rastista ja suorituksista tiimin kanssa. Mitä tästä opimme? Mitä taitoja rastissa harjoiteltiin?</a:t>
            </a:r>
            <a:endParaRPr lang="fi-FI" sz="15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995519"/>
            <a:ext cx="6126634" cy="723184"/>
          </a:xfrm>
        </p:spPr>
        <p:txBody>
          <a:bodyPr/>
          <a:lstStyle/>
          <a:p>
            <a:pPr rtl="0" fontAlgn="base"/>
            <a:r>
              <a:rPr lang="fi-FI" sz="1800" b="1" i="0">
                <a:effectLst/>
                <a:latin typeface="Montserrat SemiBold"/>
              </a:rPr>
              <a:t>PIIRTOTAISTO,</a:t>
            </a:r>
            <a:r>
              <a:rPr lang="fi-FI" b="1">
                <a:latin typeface="Montserrat SemiBold"/>
              </a:rPr>
              <a:t> VERKKOTOTEUTUS</a:t>
            </a:r>
            <a:r>
              <a:rPr lang="fi-FI" sz="1800" b="1" i="0">
                <a:effectLst/>
                <a:latin typeface="Montserrat SemiBold"/>
              </a:rPr>
              <a:t>		1/2</a:t>
            </a:r>
            <a:br>
              <a:rPr lang="fi-FI" b="0" i="0">
                <a:effectLst/>
              </a:rPr>
            </a:br>
            <a:endParaRPr lang="fi-FI"/>
          </a:p>
        </p:txBody>
      </p:sp>
      <p:sp>
        <p:nvSpPr>
          <p:cNvPr id="3" name="Sisällön paikkamerkki 2"/>
          <p:cNvSpPr>
            <a:spLocks noGrp="1"/>
          </p:cNvSpPr>
          <p:nvPr>
            <p:ph idx="1"/>
          </p:nvPr>
        </p:nvSpPr>
        <p:spPr/>
        <p:txBody>
          <a:bodyPr vert="horz" lIns="0" tIns="0" rIns="0" bIns="0" rtlCol="0" anchor="t">
            <a:normAutofit fontScale="25000" lnSpcReduction="20000"/>
          </a:bodyPr>
          <a:lstStyle/>
          <a:p>
            <a:pPr>
              <a:lnSpc>
                <a:spcPct val="107000"/>
              </a:lnSpc>
              <a:spcAft>
                <a:spcPts val="800"/>
              </a:spcAft>
            </a:pPr>
            <a:r>
              <a:rPr lang="fi-FI" sz="4800" b="1" i="0">
                <a:effectLst/>
              </a:rPr>
              <a:t>Aika</a:t>
            </a:r>
            <a:r>
              <a:rPr lang="fi-FI" sz="4800" b="0" i="0">
                <a:effectLst/>
              </a:rPr>
              <a:t> 					30–40 minuuttia </a:t>
            </a:r>
            <a:endParaRPr lang="fi-FI" sz="4800">
              <a:effectLst/>
              <a:ea typeface="Times New Roman" panose="02020603050405020304" pitchFamily="18" charset="0"/>
              <a:cs typeface="Poppins"/>
            </a:endParaRPr>
          </a:p>
          <a:p>
            <a:pPr>
              <a:lnSpc>
                <a:spcPct val="107000"/>
              </a:lnSpc>
              <a:spcAft>
                <a:spcPts val="800"/>
              </a:spcAft>
            </a:pPr>
            <a:r>
              <a:rPr lang="fi-FI" sz="4800" err="1">
                <a:effectLst/>
                <a:ea typeface="Times New Roman" panose="02020603050405020304" pitchFamily="18" charset="0"/>
                <a:cs typeface="Poppins"/>
              </a:rPr>
              <a:t>Teams</a:t>
            </a:r>
            <a:r>
              <a:rPr lang="fi-FI" sz="4800">
                <a:effectLst/>
                <a:ea typeface="Times New Roman" panose="02020603050405020304" pitchFamily="18" charset="0"/>
                <a:cs typeface="Poppins"/>
              </a:rPr>
              <a:t>, </a:t>
            </a:r>
            <a:r>
              <a:rPr lang="fi-FI" sz="4800" err="1">
                <a:effectLst/>
                <a:ea typeface="Times New Roman" panose="02020603050405020304" pitchFamily="18" charset="0"/>
                <a:cs typeface="Poppins"/>
              </a:rPr>
              <a:t>Zoom</a:t>
            </a:r>
            <a:r>
              <a:rPr lang="fi-FI" sz="4800">
                <a:effectLst/>
                <a:ea typeface="Times New Roman" panose="02020603050405020304" pitchFamily="18" charset="0"/>
                <a:cs typeface="Poppins"/>
              </a:rPr>
              <a:t> tai joku muu alusta.</a:t>
            </a:r>
            <a:endParaRPr lang="fi-FI" sz="4800">
              <a:effectLst/>
              <a:ea typeface="Times New Roman" panose="02020603050405020304" pitchFamily="18" charset="0"/>
              <a:cs typeface="Poppins"/>
            </a:endParaRPr>
          </a:p>
          <a:p>
            <a:pPr>
              <a:lnSpc>
                <a:spcPct val="107000"/>
              </a:lnSpc>
              <a:spcAft>
                <a:spcPts val="800"/>
              </a:spcAft>
            </a:pPr>
            <a:r>
              <a:rPr lang="fi-FI" sz="4800">
                <a:effectLst/>
                <a:ea typeface="Times New Roman" panose="02020603050405020304" pitchFamily="18" charset="0"/>
                <a:cs typeface="Poppins"/>
              </a:rPr>
              <a:t>Palauttava, rentouttava tehtävä.</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a:t>
            </a:r>
            <a:r>
              <a:rPr lang="fi-FI" sz="4800" b="1">
                <a:effectLst/>
                <a:ea typeface="Times New Roman" panose="02020603050405020304" pitchFamily="18" charset="0"/>
                <a:cs typeface="Poppins"/>
              </a:rPr>
              <a:t>Tavoitteet</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Tutustuminen, luovuus.</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Times New Roman" panose="02020603050405020304" pitchFamily="18" charset="0"/>
                <a:cs typeface="Poppins"/>
              </a:rPr>
              <a:t>Materiaalit</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Skribbl.io-sivu, sanalista.</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Lempi lelu</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Lempi harrastus</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Lemmikki</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Unelmatyö</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b="1">
                <a:effectLst/>
                <a:ea typeface="Times New Roman" panose="02020603050405020304" pitchFamily="18" charset="0"/>
                <a:cs typeface="Poppins"/>
              </a:rPr>
              <a:t>Toteutus</a:t>
            </a:r>
            <a:endParaRPr lang="fi-FI" sz="4800" b="1">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Rasti voidaan toteuttaa joko oman tiimin kesken tai kaksi tiimiä voi tehdä yhdessä, 4–8 henkilöä. Tiimi on omassa </a:t>
            </a:r>
            <a:r>
              <a:rPr lang="fi-FI" sz="4800" err="1">
                <a:effectLst/>
                <a:ea typeface="Times New Roman" panose="02020603050405020304" pitchFamily="18" charset="0"/>
                <a:cs typeface="Poppins"/>
              </a:rPr>
              <a:t>breakoutroomissa</a:t>
            </a:r>
            <a:r>
              <a:rPr lang="fi-FI" sz="4800">
                <a:effectLst/>
                <a:ea typeface="Times New Roman" panose="02020603050405020304" pitchFamily="18" charset="0"/>
                <a:cs typeface="Poppins"/>
              </a:rPr>
              <a:t>. Kukin tiimiläinen lähettää omat sanat tutoreille, </a:t>
            </a:r>
            <a:r>
              <a:rPr lang="fi-FI" sz="4800" err="1">
                <a:effectLst/>
                <a:ea typeface="Times New Roman" panose="02020603050405020304" pitchFamily="18" charset="0"/>
                <a:cs typeface="Poppins"/>
              </a:rPr>
              <a:t>Zoom</a:t>
            </a:r>
            <a:r>
              <a:rPr lang="fi-FI" sz="4800">
                <a:effectLst/>
                <a:ea typeface="Times New Roman" panose="02020603050405020304" pitchFamily="18" charset="0"/>
                <a:cs typeface="Poppins"/>
              </a:rPr>
              <a:t>- tai </a:t>
            </a:r>
            <a:r>
              <a:rPr lang="fi-FI" sz="4800" err="1">
                <a:effectLst/>
                <a:ea typeface="Times New Roman" panose="02020603050405020304" pitchFamily="18" charset="0"/>
                <a:cs typeface="Poppins"/>
              </a:rPr>
              <a:t>Teams</a:t>
            </a:r>
            <a:r>
              <a:rPr lang="fi-FI" sz="4800">
                <a:effectLst/>
                <a:ea typeface="Times New Roman" panose="02020603050405020304" pitchFamily="18" charset="0"/>
                <a:cs typeface="Poppins"/>
              </a:rPr>
              <a:t> </a:t>
            </a:r>
            <a:r>
              <a:rPr lang="fi-FI" sz="4800" err="1">
                <a:effectLst/>
                <a:ea typeface="Times New Roman" panose="02020603050405020304" pitchFamily="18" charset="0"/>
                <a:cs typeface="Poppins"/>
              </a:rPr>
              <a:t>chat</a:t>
            </a:r>
            <a:r>
              <a:rPr lang="fi-FI" sz="4800">
                <a:effectLst/>
                <a:ea typeface="Times New Roman" panose="02020603050405020304" pitchFamily="18" charset="0"/>
                <a:cs typeface="Poppins"/>
              </a:rPr>
              <a:t> -viesti lähetetään vain tapaamisen </a:t>
            </a:r>
            <a:r>
              <a:rPr lang="fi-FI" sz="4800" err="1">
                <a:effectLst/>
                <a:ea typeface="Times New Roman" panose="02020603050405020304" pitchFamily="18" charset="0"/>
                <a:cs typeface="Poppins"/>
              </a:rPr>
              <a:t>hostille</a:t>
            </a:r>
            <a:r>
              <a:rPr lang="fi-FI" sz="4800">
                <a:effectLst/>
                <a:ea typeface="Times New Roman" panose="02020603050405020304" pitchFamily="18" charset="0"/>
                <a:cs typeface="Poppins"/>
              </a:rPr>
              <a:t>.</a:t>
            </a:r>
            <a:r>
              <a:rPr lang="fi-FI" sz="4800">
                <a:effectLst/>
                <a:ea typeface="Calibri" panose="020F0502020204030204" pitchFamily="34" charset="0"/>
                <a:cs typeface="Times New Roman" panose="02020603050405020304"/>
              </a:rPr>
              <a:t> </a:t>
            </a:r>
            <a:endParaRPr lang="fi-FI" sz="4800">
              <a:effectLst/>
              <a:ea typeface="Calibri" panose="020F0502020204030204" pitchFamily="34" charset="0"/>
              <a:cs typeface="Times New Roman" panose="02020603050405020304"/>
            </a:endParaRPr>
          </a:p>
          <a:p>
            <a:pPr>
              <a:lnSpc>
                <a:spcPct val="107000"/>
              </a:lnSpc>
            </a:pPr>
            <a:r>
              <a:rPr lang="fi-FI" sz="4800">
                <a:effectLst/>
                <a:ea typeface="Times New Roman" panose="02020603050405020304" pitchFamily="18" charset="0"/>
                <a:cs typeface="Poppins"/>
              </a:rPr>
              <a:t>Tuutori tutustuu Skribbl.io sivuun, ja katsoo sieltä seuraavat asiat: yksityisen pelin järjestäminen &amp; linkin lähettäminen osallistujille, sanojen lisäämisen peliin ja sanojen rajoittamisen vain ryhmän omiin sanoihin. Ajan ja kierroksien muokkaaminen.</a:t>
            </a:r>
            <a:r>
              <a:rPr lang="fi-FI" sz="4800">
                <a:ea typeface="Times New Roman" panose="02020603050405020304" pitchFamily="18" charset="0"/>
                <a:cs typeface="Poppins"/>
              </a:rPr>
              <a:t>  </a:t>
            </a:r>
            <a:endParaRPr lang="fi-FI" sz="4800">
              <a:ea typeface="Times New Roman" panose="02020603050405020304" pitchFamily="18" charset="0"/>
              <a:cs typeface="Times New Roman" panose="02020603050405020304" pitchFamily="18" charset="0"/>
            </a:endParaRPr>
          </a:p>
          <a:p>
            <a:pPr marL="457200">
              <a:lnSpc>
                <a:spcPct val="107000"/>
              </a:lnSpc>
            </a:pPr>
            <a:endParaRPr lang="fi-FI" sz="4800">
              <a:ea typeface="Times New Roman" panose="02020603050405020304" pitchFamily="18" charset="0"/>
              <a:cs typeface="Times New Roman" panose="02020603050405020304" pitchFamily="18" charset="0"/>
            </a:endParaRPr>
          </a:p>
          <a:p>
            <a:pPr lvl="0">
              <a:lnSpc>
                <a:spcPct val="107000"/>
              </a:lnSpc>
            </a:pPr>
            <a:r>
              <a:rPr lang="fi-FI" sz="4800">
                <a:effectLst/>
                <a:ea typeface="Times New Roman" panose="02020603050405020304" pitchFamily="18" charset="0"/>
                <a:cs typeface="Poppins"/>
              </a:rPr>
              <a:t>Ryhmä keksii sanat seuraavista aiheista: Lempi lelu, lempi harrastus, lemmikki/ lempi eläin, unelmatyö. Tämän jälkeen oma lista lähetetään </a:t>
            </a:r>
            <a:r>
              <a:rPr lang="fi-FI" sz="4800" err="1">
                <a:effectLst/>
                <a:ea typeface="Times New Roman" panose="02020603050405020304" pitchFamily="18" charset="0"/>
                <a:cs typeface="Poppins"/>
              </a:rPr>
              <a:t>hostille</a:t>
            </a:r>
            <a:r>
              <a:rPr lang="fi-FI" sz="4800">
                <a:effectLst/>
                <a:ea typeface="Times New Roman" panose="02020603050405020304" pitchFamily="18" charset="0"/>
                <a:cs typeface="Poppins"/>
              </a:rPr>
              <a:t> yksityisviestinä.</a:t>
            </a:r>
            <a:r>
              <a:rPr lang="fi-FI" sz="4800">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marL="457200">
              <a:lnSpc>
                <a:spcPct val="107000"/>
              </a:lnSpc>
            </a:pPr>
            <a:endParaRPr lang="fi-FI" sz="4800">
              <a:effectLst/>
              <a:ea typeface="Calibri" panose="020F0502020204030204" pitchFamily="34" charset="0"/>
              <a:cs typeface="Times New Roman" panose="02020603050405020304" pitchFamily="18" charset="0"/>
            </a:endParaRPr>
          </a:p>
          <a:p>
            <a:pPr lvl="0">
              <a:lnSpc>
                <a:spcPct val="107000"/>
              </a:lnSpc>
              <a:spcAft>
                <a:spcPts val="800"/>
              </a:spcAft>
            </a:pPr>
            <a:r>
              <a:rPr lang="fi-FI" sz="4800" err="1">
                <a:effectLst/>
                <a:ea typeface="Times New Roman" panose="02020603050405020304" pitchFamily="18" charset="0"/>
                <a:cs typeface="Poppins"/>
              </a:rPr>
              <a:t>Host</a:t>
            </a:r>
            <a:r>
              <a:rPr lang="fi-FI" sz="4800">
                <a:effectLst/>
                <a:ea typeface="Times New Roman" panose="02020603050405020304" pitchFamily="18" charset="0"/>
                <a:cs typeface="Poppins"/>
              </a:rPr>
              <a:t> listaa sanat skribl.io sivulle ja raksii että pelissä on vain ryhmän kirjoittamat sanat. </a:t>
            </a:r>
            <a:r>
              <a:rPr lang="fi-FI" sz="4800" err="1">
                <a:effectLst/>
                <a:ea typeface="Times New Roman" panose="02020603050405020304" pitchFamily="18" charset="0"/>
                <a:cs typeface="Poppins"/>
              </a:rPr>
              <a:t>Host</a:t>
            </a:r>
            <a:r>
              <a:rPr lang="fi-FI" sz="4800">
                <a:effectLst/>
                <a:ea typeface="Times New Roman" panose="02020603050405020304" pitchFamily="18" charset="0"/>
                <a:cs typeface="Poppins"/>
              </a:rPr>
              <a:t> jakaa pelikutsun (sivulta saatavan linkin) yksityiseen peliin kaikille osallistujille.</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 Peliä asettaessa tulee huomioida kierrosten määrä ja sanaston rajaaminen vain ryhmän sanoihin. Jos pelaajia on 7–8 (2 kierrosta), 4–6 pelaajaa (3 kierrosta).</a:t>
            </a:r>
            <a:endParaRPr lang="fi-FI" sz="4800">
              <a:effectLst/>
              <a:ea typeface="Calibri" panose="020F0502020204030204" pitchFamily="34" charset="0"/>
              <a:cs typeface="Times New Roman" panose="02020603050405020304" pitchFamily="18" charset="0"/>
            </a:endParaRPr>
          </a:p>
          <a:p>
            <a:pPr lvl="0">
              <a:lnSpc>
                <a:spcPct val="107000"/>
              </a:lnSpc>
            </a:pPr>
            <a:r>
              <a:rPr lang="fi-FI" sz="4800">
                <a:effectLst/>
                <a:ea typeface="Times New Roman" panose="02020603050405020304" pitchFamily="18" charset="0"/>
                <a:cs typeface="Poppins"/>
              </a:rPr>
              <a:t>Pelaajat kirjautuvat Skribbl.io sivulle nimimerkillä ja kun kaikki on paikalla peli voi alkaa. Pelaajat pelaavat ”play” nappia.</a:t>
            </a:r>
            <a:endParaRPr lang="fi-FI" sz="4800">
              <a:effectLst/>
              <a:ea typeface="Calibri" panose="020F0502020204030204" pitchFamily="34" charset="0"/>
              <a:cs typeface="Times New Roman" panose="02020603050405020304" pitchFamily="18" charset="0"/>
            </a:endParaRPr>
          </a:p>
          <a:p>
            <a:pPr marL="457200">
              <a:lnSpc>
                <a:spcPct val="107000"/>
              </a:lnSpc>
            </a:pPr>
            <a:endParaRPr lang="fi-FI" sz="4800">
              <a:effectLst/>
              <a:ea typeface="Calibri" panose="020F0502020204030204" pitchFamily="34" charset="0"/>
              <a:cs typeface="Times New Roman" panose="02020603050405020304" pitchFamily="18" charset="0"/>
            </a:endParaRPr>
          </a:p>
          <a:p>
            <a:pPr>
              <a:lnSpc>
                <a:spcPct val="107000"/>
              </a:lnSpc>
            </a:pPr>
            <a:r>
              <a:rPr lang="fi-FI" sz="4800">
                <a:effectLst/>
                <a:ea typeface="Times New Roman" panose="02020603050405020304" pitchFamily="18" charset="0"/>
                <a:cs typeface="Poppins"/>
              </a:rPr>
              <a:t>Pelissä yksi piirtää kerrallaan ja loput arvaavat piirustuksen perusteella oikeaa sanaa pelissä olevaan chattiin. Kun sanan arvaa oikein pelaaja saa itselleen pisteitä, jotka näkyvät sivun vasemmassa reunassa.</a:t>
            </a:r>
            <a:r>
              <a:rPr lang="fi-FI" sz="4800">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marL="457200">
              <a:lnSpc>
                <a:spcPct val="107000"/>
              </a:lnSpc>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r>
              <a:rPr lang="fi-FI" sz="4800">
                <a:effectLst/>
                <a:ea typeface="Times New Roman" panose="02020603050405020304" pitchFamily="18" charset="0"/>
                <a:cs typeface="Poppins"/>
              </a:rPr>
              <a:t>Kierroksen jälkeen pelaajilla on mahdollisuus kommentoida, mikäli oikein arvattu sana oli heidän harrastuksensa, lemmikkinsä tms. ja kertoa vaikka jotain siitä pienesti muille.</a:t>
            </a:r>
            <a:r>
              <a:rPr lang="fi-FI" sz="4800">
                <a:ea typeface="Times New Roman" panose="02020603050405020304" pitchFamily="18" charset="0"/>
                <a:cs typeface="Poppins"/>
              </a:rPr>
              <a:t> </a:t>
            </a: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2279" y="1184701"/>
            <a:ext cx="6120000" cy="772107"/>
          </a:xfrm>
        </p:spPr>
        <p:txBody>
          <a:bodyPr/>
          <a:lstStyle/>
          <a:p>
            <a:r>
              <a:rPr lang="fi-FI" b="1" i="0">
                <a:effectLst/>
                <a:latin typeface="Montserrat SemiBold"/>
              </a:rPr>
              <a:t>PIIRTOTAISTO,</a:t>
            </a:r>
            <a:r>
              <a:rPr lang="fi-FI" b="1">
                <a:latin typeface="Montserrat SemiBold"/>
              </a:rPr>
              <a:t> </a:t>
            </a:r>
            <a:r>
              <a:rPr lang="fi-FI" b="1" i="0">
                <a:effectLst/>
                <a:latin typeface="Montserrat SemiBold"/>
              </a:rPr>
              <a:t> VERKKOTOTEUTUS		2/2</a:t>
            </a:r>
            <a:br>
              <a:rPr lang="fi-FI" b="1" i="0">
                <a:effectLst/>
                <a:latin typeface="Segoe UI" panose="020B0502040204020203" pitchFamily="34" charset="0"/>
              </a:rPr>
            </a:br>
            <a:endParaRPr lang="fi-FI" b="1"/>
          </a:p>
        </p:txBody>
      </p:sp>
      <p:pic>
        <p:nvPicPr>
          <p:cNvPr id="4" name="Sisällön paikkamerkki 3"/>
          <p:cNvPicPr>
            <a:picLocks noGrp="1"/>
          </p:cNvPicPr>
          <p:nvPr>
            <p:ph idx="1"/>
          </p:nvPr>
        </p:nvPicPr>
        <p:blipFill>
          <a:blip r:embed="rId1" cstate="print">
            <a:extLst>
              <a:ext uri="{28A0092B-C50C-407E-A947-70E740481C1C}">
                <a14:useLocalDpi xmlns:a14="http://schemas.microsoft.com/office/drawing/2010/main" val="0"/>
              </a:ext>
            </a:extLst>
          </a:blip>
          <a:stretch>
            <a:fillRect/>
          </a:stretch>
        </p:blipFill>
        <p:spPr>
          <a:xfrm>
            <a:off x="828302" y="2106340"/>
            <a:ext cx="4032449" cy="2592288"/>
          </a:xfrm>
          <a:prstGeom prst="rect">
            <a:avLst/>
          </a:prstGeom>
        </p:spPr>
      </p:pic>
      <p:sp>
        <p:nvSpPr>
          <p:cNvPr id="6" name="Tekstiruutu 5"/>
          <p:cNvSpPr txBox="1"/>
          <p:nvPr/>
        </p:nvSpPr>
        <p:spPr>
          <a:xfrm>
            <a:off x="828301" y="4848160"/>
            <a:ext cx="4843835" cy="1077218"/>
          </a:xfrm>
          <a:prstGeom prst="rect">
            <a:avLst/>
          </a:prstGeom>
          <a:noFill/>
        </p:spPr>
        <p:txBody>
          <a:bodyPr wrap="square">
            <a:spAutoFit/>
          </a:bodyPr>
          <a:lstStyle/>
          <a:p>
            <a:pPr algn="l" rtl="0" fontAlgn="base"/>
            <a:r>
              <a:rPr lang="fi-FI" sz="1200" b="0" i="0">
                <a:solidFill>
                  <a:srgbClr val="000000"/>
                </a:solidFill>
                <a:effectLst/>
                <a:latin typeface="+mn-lt"/>
              </a:rPr>
              <a:t>Tuohon missä lukee Tuutori, kirjoitetaan nimi ja tämän jälkeen painetaan että ”</a:t>
            </a:r>
            <a:r>
              <a:rPr lang="fi-FI" sz="1200" b="0" i="0" err="1">
                <a:solidFill>
                  <a:srgbClr val="000000"/>
                </a:solidFill>
                <a:effectLst/>
                <a:latin typeface="+mn-lt"/>
              </a:rPr>
              <a:t>create</a:t>
            </a:r>
            <a:r>
              <a:rPr lang="fi-FI" sz="1200" b="0" i="0">
                <a:solidFill>
                  <a:srgbClr val="000000"/>
                </a:solidFill>
                <a:effectLst/>
                <a:latin typeface="+mn-lt"/>
              </a:rPr>
              <a:t> </a:t>
            </a:r>
            <a:r>
              <a:rPr lang="fi-FI" sz="1200" b="0" i="0" err="1">
                <a:solidFill>
                  <a:srgbClr val="000000"/>
                </a:solidFill>
                <a:effectLst/>
                <a:latin typeface="+mn-lt"/>
              </a:rPr>
              <a:t>private</a:t>
            </a:r>
            <a:r>
              <a:rPr lang="fi-FI" sz="1200" b="0" i="0">
                <a:solidFill>
                  <a:srgbClr val="000000"/>
                </a:solidFill>
                <a:effectLst/>
                <a:latin typeface="+mn-lt"/>
              </a:rPr>
              <a:t> </a:t>
            </a:r>
            <a:r>
              <a:rPr lang="fi-FI" sz="1200" b="0" i="0" err="1">
                <a:solidFill>
                  <a:srgbClr val="000000"/>
                </a:solidFill>
                <a:effectLst/>
                <a:latin typeface="+mn-lt"/>
              </a:rPr>
              <a:t>room</a:t>
            </a:r>
            <a:r>
              <a:rPr lang="fi-FI" sz="1200" b="0" i="0">
                <a:solidFill>
                  <a:srgbClr val="000000"/>
                </a:solidFill>
                <a:effectLst/>
                <a:latin typeface="+mn-lt"/>
              </a:rPr>
              <a:t>”. Huomioi myös, että kieli on oikein oikealla olevassa valikossa.  </a:t>
            </a:r>
            <a:endParaRPr lang="fi-FI" sz="1200" b="0" i="0">
              <a:solidFill>
                <a:srgbClr val="000000"/>
              </a:solidFill>
              <a:effectLst/>
              <a:latin typeface="+mn-lt"/>
            </a:endParaRPr>
          </a:p>
          <a:p>
            <a:pPr algn="l" rtl="0" fontAlgn="base"/>
            <a:r>
              <a:rPr lang="fi-FI" sz="2800" b="0" i="0">
                <a:solidFill>
                  <a:srgbClr val="000000"/>
                </a:solidFill>
                <a:effectLst/>
                <a:latin typeface="Calibri" panose="020F0502020204030204" pitchFamily="34" charset="0"/>
              </a:rPr>
              <a:t> </a:t>
            </a:r>
            <a:endParaRPr lang="fi-FI" b="0" i="0">
              <a:solidFill>
                <a:srgbClr val="000000"/>
              </a:solidFill>
              <a:effectLst/>
              <a:latin typeface="Segoe UI" panose="020B0502040204020203" pitchFamily="34" charset="0"/>
            </a:endParaRPr>
          </a:p>
        </p:txBody>
      </p:sp>
      <p:pic>
        <p:nvPicPr>
          <p:cNvPr id="1026" name="Picture 2" descr="Kuva, joka sisältää kohteen teksti&#10;&#10;Kuvaus luotu automaattises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2319" y="5532913"/>
            <a:ext cx="4233598" cy="2082493"/>
          </a:xfrm>
          <a:prstGeom prst="rect">
            <a:avLst/>
          </a:prstGeom>
          <a:noFill/>
          <a:extLst>
            <a:ext uri="{909E8E84-426E-40DD-AFC4-6F175D3DCCD1}">
              <a14:hiddenFill xmlns:a14="http://schemas.microsoft.com/office/drawing/2010/main">
                <a:solidFill>
                  <a:srgbClr val="FFFFFF"/>
                </a:solidFill>
              </a14:hiddenFill>
            </a:ext>
          </a:extLst>
        </p:spPr>
      </p:pic>
      <p:sp>
        <p:nvSpPr>
          <p:cNvPr id="10" name="Tekstiruutu 9"/>
          <p:cNvSpPr txBox="1"/>
          <p:nvPr/>
        </p:nvSpPr>
        <p:spPr>
          <a:xfrm>
            <a:off x="975444" y="7686992"/>
            <a:ext cx="4298329" cy="1967846"/>
          </a:xfrm>
          <a:prstGeom prst="rect">
            <a:avLst/>
          </a:prstGeom>
          <a:noFill/>
        </p:spPr>
        <p:txBody>
          <a:bodyPr wrap="square">
            <a:spAutoFit/>
          </a:bodyPr>
          <a:lstStyle/>
          <a:p>
            <a:pPr>
              <a:lnSpc>
                <a:spcPct val="107000"/>
              </a:lnSpc>
              <a:spcAft>
                <a:spcPts val="800"/>
              </a:spcAft>
            </a:pPr>
            <a:r>
              <a:rPr lang="fi-FI" sz="1100" err="1">
                <a:effectLst/>
                <a:latin typeface="Calibri" panose="020F0502020204030204" pitchFamily="34" charset="0"/>
                <a:ea typeface="Calibri" panose="020F0502020204030204" pitchFamily="34" charset="0"/>
                <a:cs typeface="Arial" panose="020B0604020202020204" pitchFamily="34" charset="0"/>
              </a:rPr>
              <a:t>Rounds</a:t>
            </a:r>
            <a:r>
              <a:rPr lang="fi-FI" sz="1100">
                <a:effectLst/>
                <a:latin typeface="Calibri" panose="020F0502020204030204" pitchFamily="34" charset="0"/>
                <a:ea typeface="Calibri" panose="020F0502020204030204" pitchFamily="34" charset="0"/>
                <a:cs typeface="Arial" panose="020B0604020202020204" pitchFamily="34" charset="0"/>
              </a:rPr>
              <a:t> = kierrokset, tuutori voi muuttaa</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err="1">
                <a:effectLst/>
                <a:latin typeface="Calibri" panose="020F0502020204030204" pitchFamily="34" charset="0"/>
                <a:ea typeface="Calibri" panose="020F0502020204030204" pitchFamily="34" charset="0"/>
                <a:cs typeface="Arial" panose="020B0604020202020204" pitchFamily="34" charset="0"/>
              </a:rPr>
              <a:t>Draw</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time</a:t>
            </a:r>
            <a:r>
              <a:rPr lang="fi-FI" sz="1100">
                <a:effectLst/>
                <a:latin typeface="Calibri" panose="020F0502020204030204" pitchFamily="34" charset="0"/>
                <a:ea typeface="Calibri" panose="020F0502020204030204" pitchFamily="34" charset="0"/>
                <a:cs typeface="Arial" panose="020B0604020202020204" pitchFamily="34" charset="0"/>
              </a:rPr>
              <a:t> in </a:t>
            </a:r>
            <a:r>
              <a:rPr lang="fi-FI" sz="1100" err="1">
                <a:effectLst/>
                <a:latin typeface="Calibri" panose="020F0502020204030204" pitchFamily="34" charset="0"/>
                <a:ea typeface="Calibri" panose="020F0502020204030204" pitchFamily="34" charset="0"/>
                <a:cs typeface="Arial" panose="020B0604020202020204" pitchFamily="34" charset="0"/>
              </a:rPr>
              <a:t>seconds</a:t>
            </a:r>
            <a:r>
              <a:rPr lang="fi-FI" sz="1100">
                <a:effectLst/>
                <a:latin typeface="Calibri" panose="020F0502020204030204" pitchFamily="34" charset="0"/>
                <a:ea typeface="Calibri" panose="020F0502020204030204" pitchFamily="34" charset="0"/>
                <a:cs typeface="Arial" panose="020B0604020202020204" pitchFamily="34" charset="0"/>
              </a:rPr>
              <a:t> = piirtoaika, tuutori voi muuttaa</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a:effectLst/>
                <a:latin typeface="Calibri" panose="020F0502020204030204" pitchFamily="34" charset="0"/>
                <a:ea typeface="Calibri" panose="020F0502020204030204" pitchFamily="34" charset="0"/>
                <a:cs typeface="Arial" panose="020B0604020202020204" pitchFamily="34" charset="0"/>
              </a:rPr>
              <a:t>Language = kieli</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err="1">
                <a:effectLst/>
                <a:latin typeface="Calibri" panose="020F0502020204030204" pitchFamily="34" charset="0"/>
                <a:ea typeface="Calibri" panose="020F0502020204030204" pitchFamily="34" charset="0"/>
                <a:cs typeface="Arial" panose="020B0604020202020204" pitchFamily="34" charset="0"/>
              </a:rPr>
              <a:t>Custom</a:t>
            </a:r>
            <a:r>
              <a:rPr lang="fi-FI" sz="1100">
                <a:effectLst/>
                <a:latin typeface="Calibri" panose="020F0502020204030204" pitchFamily="34" charset="0"/>
                <a:ea typeface="Calibri" panose="020F0502020204030204" pitchFamily="34" charset="0"/>
                <a:cs typeface="Arial" panose="020B0604020202020204" pitchFamily="34" charset="0"/>
              </a:rPr>
              <a:t> Word = Tähän kirjoitetaan oppilaiden kirjoittamat sanat</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err="1">
                <a:effectLst/>
                <a:latin typeface="Calibri" panose="020F0502020204030204" pitchFamily="34" charset="0"/>
                <a:ea typeface="Calibri" panose="020F0502020204030204" pitchFamily="34" charset="0"/>
                <a:cs typeface="Arial" panose="020B0604020202020204" pitchFamily="34" charset="0"/>
              </a:rPr>
              <a:t>Use</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custom</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words</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only</a:t>
            </a:r>
            <a:r>
              <a:rPr lang="fi-FI" sz="1100">
                <a:effectLst/>
                <a:latin typeface="Calibri" panose="020F0502020204030204" pitchFamily="34" charset="0"/>
                <a:ea typeface="Calibri" panose="020F0502020204030204" pitchFamily="34" charset="0"/>
                <a:cs typeface="Arial" panose="020B0604020202020204" pitchFamily="34" charset="0"/>
              </a:rPr>
              <a:t> = paina tähän rasti, TÄRKEÄ! </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Start</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game</a:t>
            </a:r>
            <a:r>
              <a:rPr lang="fi-FI" sz="1100">
                <a:effectLst/>
                <a:latin typeface="Calibri" panose="020F0502020204030204" pitchFamily="34" charset="0"/>
                <a:ea typeface="Calibri" panose="020F0502020204030204" pitchFamily="34" charset="0"/>
                <a:cs typeface="Arial" panose="020B0604020202020204" pitchFamily="34" charset="0"/>
              </a:rPr>
              <a:t> = aloita peli, kun kaikki on päässyt alustalle</a:t>
            </a:r>
            <a:endParaRPr lang="fi-FI" sz="110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i-FI" sz="1100" err="1">
                <a:effectLst/>
                <a:latin typeface="Calibri" panose="020F0502020204030204" pitchFamily="34" charset="0"/>
                <a:ea typeface="Calibri" panose="020F0502020204030204" pitchFamily="34" charset="0"/>
                <a:cs typeface="Arial" panose="020B0604020202020204" pitchFamily="34" charset="0"/>
              </a:rPr>
              <a:t>Invite</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your</a:t>
            </a:r>
            <a:r>
              <a:rPr lang="fi-FI" sz="1100">
                <a:effectLst/>
                <a:latin typeface="Calibri" panose="020F0502020204030204" pitchFamily="34" charset="0"/>
                <a:ea typeface="Calibri" panose="020F0502020204030204" pitchFamily="34" charset="0"/>
                <a:cs typeface="Arial" panose="020B0604020202020204" pitchFamily="34" charset="0"/>
              </a:rPr>
              <a:t> </a:t>
            </a:r>
            <a:r>
              <a:rPr lang="fi-FI" sz="1100" err="1">
                <a:effectLst/>
                <a:latin typeface="Calibri" panose="020F0502020204030204" pitchFamily="34" charset="0"/>
                <a:ea typeface="Calibri" panose="020F0502020204030204" pitchFamily="34" charset="0"/>
                <a:cs typeface="Arial" panose="020B0604020202020204" pitchFamily="34" charset="0"/>
              </a:rPr>
              <a:t>friends</a:t>
            </a:r>
            <a:r>
              <a:rPr lang="fi-FI" sz="1100">
                <a:effectLst/>
                <a:latin typeface="Calibri" panose="020F0502020204030204" pitchFamily="34" charset="0"/>
                <a:ea typeface="Calibri" panose="020F0502020204030204" pitchFamily="34" charset="0"/>
                <a:cs typeface="Arial" panose="020B0604020202020204" pitchFamily="34" charset="0"/>
              </a:rPr>
              <a:t> = paina copy, ja jaa linkki </a:t>
            </a:r>
            <a:r>
              <a:rPr lang="fi-FI" sz="1100" err="1">
                <a:effectLst/>
                <a:latin typeface="Calibri" panose="020F0502020204030204" pitchFamily="34" charset="0"/>
                <a:ea typeface="Calibri" panose="020F0502020204030204" pitchFamily="34" charset="0"/>
                <a:cs typeface="Arial" panose="020B0604020202020204" pitchFamily="34" charset="0"/>
              </a:rPr>
              <a:t>teamsiin</a:t>
            </a:r>
            <a:r>
              <a:rPr lang="fi-FI" sz="1100">
                <a:effectLst/>
                <a:latin typeface="Calibri" panose="020F0502020204030204" pitchFamily="34" charset="0"/>
                <a:ea typeface="Calibri" panose="020F0502020204030204" pitchFamily="34" charset="0"/>
                <a:cs typeface="Arial" panose="020B0604020202020204" pitchFamily="34" charset="0"/>
              </a:rPr>
              <a:t> tai zoomiin</a:t>
            </a:r>
            <a:endParaRPr lang="fi-FI" sz="110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a:effectLst/>
                <a:latin typeface="Montserrat SemiBold"/>
                <a:ea typeface="Calibri" panose="020F0502020204030204" pitchFamily="34" charset="0"/>
                <a:cs typeface="Times New Roman" panose="02020603050405020304"/>
              </a:rPr>
              <a:t>SINGSTAR</a:t>
            </a:r>
            <a:r>
              <a:rPr lang="fi-FI" sz="1800">
                <a:effectLst/>
                <a:latin typeface="Montserrat SemiBold"/>
                <a:ea typeface="Calibri" panose="020F0502020204030204" pitchFamily="34" charset="0"/>
                <a:cs typeface="Times New Roman" panose="02020603050405020304"/>
              </a:rPr>
              <a:t>	</a:t>
            </a:r>
            <a:endParaRPr lang="fi-FI">
              <a:latin typeface="Montserrat SemiBold"/>
              <a:cs typeface="Times New Roman" panose="02020603050405020304"/>
            </a:endParaRPr>
          </a:p>
        </p:txBody>
      </p:sp>
      <p:sp>
        <p:nvSpPr>
          <p:cNvPr id="3" name="Sisällön paikkamerkki 2"/>
          <p:cNvSpPr>
            <a:spLocks noGrp="1"/>
          </p:cNvSpPr>
          <p:nvPr>
            <p:ph idx="1"/>
          </p:nvPr>
        </p:nvSpPr>
        <p:spPr/>
        <p:txBody>
          <a:bodyPr vert="horz" lIns="0" tIns="0" rIns="0" bIns="0" rtlCol="0" anchor="t">
            <a:normAutofit/>
          </a:bodyPr>
          <a:lstStyle/>
          <a:p>
            <a:endParaRPr lang="fi-FI"/>
          </a:p>
          <a:p>
            <a:r>
              <a:rPr lang="fi-FI" b="1"/>
              <a:t>Aika</a:t>
            </a:r>
            <a:r>
              <a:rPr lang="fi-FI"/>
              <a:t>					20-30 minuuttia</a:t>
            </a:r>
            <a:endParaRPr lang="fi-FI">
              <a:cs typeface="Calibri" panose="020F0502020204030204"/>
            </a:endParaRPr>
          </a:p>
          <a:p>
            <a:endParaRPr lang="fi-FI"/>
          </a:p>
          <a:p>
            <a:endParaRPr lang="fi-FI"/>
          </a:p>
          <a:p>
            <a:pPr>
              <a:lnSpc>
                <a:spcPct val="107000"/>
              </a:lnSpc>
              <a:spcAft>
                <a:spcPts val="800"/>
              </a:spcAft>
            </a:pPr>
            <a:r>
              <a:rPr lang="fi-FI" sz="1300" b="1">
                <a:effectLst/>
                <a:latin typeface="Calibri" panose="020F0502020204030204"/>
                <a:ea typeface="Calibri" panose="020F0502020204030204" pitchFamily="34" charset="0"/>
                <a:cs typeface="Times New Roman" panose="02020603050405020304"/>
              </a:rPr>
              <a:t>Tavoitteet</a:t>
            </a:r>
            <a:r>
              <a:rPr lang="fi-FI" sz="1300" b="1">
                <a:latin typeface="Calibri" panose="020F0502020204030204"/>
                <a:ea typeface="Calibri" panose="020F0502020204030204" pitchFamily="34" charset="0"/>
                <a:cs typeface="Times New Roman" panose="02020603050405020304"/>
              </a:rPr>
              <a:t> </a:t>
            </a:r>
            <a:endParaRPr lang="fi-FI" sz="1300" b="1">
              <a:latin typeface="Calibri" panose="020F0502020204030204"/>
              <a:ea typeface="Calibri" panose="020F0502020204030204" pitchFamily="34" charset="0"/>
              <a:cs typeface="Times New Roman" panose="02020603050405020304"/>
            </a:endParaRPr>
          </a:p>
          <a:p>
            <a:pPr>
              <a:lnSpc>
                <a:spcPct val="107000"/>
              </a:lnSpc>
              <a:spcAft>
                <a:spcPts val="800"/>
              </a:spcAft>
            </a:pPr>
            <a:r>
              <a:rPr lang="fi-FI" sz="1300">
                <a:effectLst/>
                <a:latin typeface="Calibri" panose="020F0502020204030204"/>
                <a:ea typeface="Calibri" panose="020F0502020204030204" pitchFamily="34" charset="0"/>
                <a:cs typeface="Times New Roman" panose="02020603050405020304"/>
              </a:rPr>
              <a:t>Tavoitteena on yhteinen kannustus jokaiselle tiimin jäsenelle. Tämän rastin avulla tiimi auttaa jäseniään voittamaan itsensä. Rastin aikana harjoitellaan esitystä ja esiintymistä. Samalla rasti toimii piristeenä ja ilmapiirin rentouttajana. Jokainen voittaa itsensä laulamalla! Tavoitteeksi voi asettaa myös mahdollisimman suuren pisterajan itse peliin.</a:t>
            </a:r>
            <a:endParaRPr lang="fi-FI" sz="1300">
              <a:effectLst/>
              <a:latin typeface="Calibri" panose="020F0502020204030204"/>
              <a:ea typeface="Calibri" panose="020F0502020204030204" pitchFamily="34" charset="0"/>
              <a:cs typeface="Times New Roman" panose="02020603050405020304"/>
            </a:endParaRPr>
          </a:p>
          <a:p>
            <a:pPr>
              <a:lnSpc>
                <a:spcPct val="107000"/>
              </a:lnSpc>
              <a:spcAft>
                <a:spcPts val="800"/>
              </a:spcAft>
            </a:pP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latin typeface="Calibri" panose="020F0502020204030204"/>
                <a:ea typeface="Calibri" panose="020F0502020204030204" pitchFamily="34" charset="0"/>
                <a:cs typeface="Times New Roman" panose="02020603050405020304"/>
              </a:rPr>
              <a:t> </a:t>
            </a:r>
            <a:r>
              <a:rPr lang="fi-FI" sz="1300" b="1">
                <a:effectLst/>
                <a:latin typeface="Calibri" panose="020F0502020204030204"/>
                <a:ea typeface="Calibri" panose="020F0502020204030204" pitchFamily="34" charset="0"/>
                <a:cs typeface="Times New Roman" panose="02020603050405020304"/>
              </a:rPr>
              <a:t>Materiaalit</a:t>
            </a:r>
            <a:r>
              <a:rPr lang="fi-FI" sz="1300" b="1">
                <a:latin typeface="Calibri" panose="020F0502020204030204"/>
                <a:ea typeface="Calibri" panose="020F0502020204030204" pitchFamily="34" charset="0"/>
                <a:cs typeface="Times New Roman" panose="02020603050405020304"/>
              </a:rPr>
              <a:t> </a:t>
            </a:r>
            <a:endParaRPr lang="fi-FI" sz="13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a:ea typeface="Calibri" panose="020F0502020204030204" pitchFamily="34" charset="0"/>
                <a:cs typeface="Times New Roman" panose="02020603050405020304"/>
              </a:rPr>
              <a:t>Näyttö/TV ja Playstation sekä </a:t>
            </a:r>
            <a:r>
              <a:rPr lang="fi-FI" sz="1300" err="1">
                <a:effectLst/>
                <a:latin typeface="Calibri" panose="020F0502020204030204"/>
                <a:ea typeface="Calibri" panose="020F0502020204030204" pitchFamily="34" charset="0"/>
                <a:cs typeface="Times New Roman" panose="02020603050405020304"/>
              </a:rPr>
              <a:t>SingStar</a:t>
            </a:r>
            <a:r>
              <a:rPr lang="fi-FI" sz="1300">
                <a:effectLst/>
                <a:latin typeface="Calibri" panose="020F0502020204030204"/>
                <a:ea typeface="Calibri" panose="020F0502020204030204" pitchFamily="34" charset="0"/>
                <a:cs typeface="Times New Roman" panose="02020603050405020304"/>
              </a:rPr>
              <a:t> -peli ja äänentoistolaitteisto.</a:t>
            </a:r>
            <a:r>
              <a:rPr lang="fi-FI" sz="1300">
                <a:latin typeface="Calibri" panose="020F0502020204030204"/>
                <a:ea typeface="Calibri" panose="020F0502020204030204" pitchFamily="34" charset="0"/>
                <a:cs typeface="Times New Roman" panose="02020603050405020304"/>
              </a:rPr>
              <a:t> </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b="1">
                <a:effectLst/>
                <a:latin typeface="Calibri" panose="020F0502020204030204"/>
                <a:ea typeface="Calibri" panose="020F0502020204030204" pitchFamily="34" charset="0"/>
                <a:cs typeface="Times New Roman" panose="02020603050405020304"/>
              </a:rPr>
              <a:t>Toteutus</a:t>
            </a:r>
            <a:r>
              <a:rPr lang="fi-FI" sz="1300" b="1">
                <a:latin typeface="Calibri" panose="020F0502020204030204"/>
                <a:ea typeface="Calibri" panose="020F0502020204030204" pitchFamily="34" charset="0"/>
                <a:cs typeface="Times New Roman" panose="02020603050405020304"/>
              </a:rPr>
              <a:t> </a:t>
            </a:r>
            <a:endParaRPr lang="fi-FI" sz="13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a:ea typeface="Calibri" panose="020F0502020204030204" pitchFamily="34" charset="0"/>
                <a:cs typeface="Times New Roman" panose="02020603050405020304"/>
              </a:rPr>
              <a:t>Kerro tiimille, että nyt on aika voittaa itsensä! Tehtävässä harjoitellaan esiintymistä hauskalla tavalla. Tiimin jäsenet valitsevat yhteistyössä kappaleet, jotka aikovat laulaa.</a:t>
            </a:r>
            <a:r>
              <a:rPr lang="fi-FI" sz="1300">
                <a:latin typeface="Calibri" panose="020F0502020204030204"/>
                <a:ea typeface="Calibri" panose="020F0502020204030204" pitchFamily="34" charset="0"/>
                <a:cs typeface="Times New Roman" panose="02020603050405020304"/>
              </a:rPr>
              <a:t> </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13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a:ea typeface="Calibri" panose="020F0502020204030204" pitchFamily="34" charset="0"/>
                <a:cs typeface="Times New Roman" panose="02020603050405020304"/>
              </a:rPr>
              <a:t>Lopuksi Merkitse  paperille mitä positiivisia asioita tai kehitettävää huomasit tiimin työskentelyssä. Keskustele hetki rastista ja suorituksista tiimin kanssa. Mitä tästä opimme? Mikä oli rastin idea, punainen lanka? Keskustelkaa kannustamisen merkityksestä suomalaisessa työkulttuurissa (uusia, luovia ideoita kannustamiseen).</a:t>
            </a:r>
            <a:endParaRPr lang="fi-FI" sz="1300">
              <a:effectLst/>
              <a:latin typeface="Calibri" panose="020F0502020204030204"/>
              <a:ea typeface="Calibri" panose="020F0502020204030204" pitchFamily="34" charset="0"/>
              <a:cs typeface="Times New Roman" panose="02020603050405020304"/>
            </a:endParaRPr>
          </a:p>
          <a:p>
            <a:pPr>
              <a:lnSpc>
                <a:spcPct val="107000"/>
              </a:lnSpc>
              <a:spcAft>
                <a:spcPts val="800"/>
              </a:spcAft>
            </a:pP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i="0" cap="all">
                <a:effectLst/>
              </a:rPr>
              <a:t>UNELMAYRITYS - ETÄ</a:t>
            </a:r>
            <a:r>
              <a:rPr lang="fi-FI" sz="1800" b="0" i="0">
                <a:effectLst/>
              </a:rPr>
              <a:t> </a:t>
            </a:r>
            <a:endParaRPr lang="fi-FI"/>
          </a:p>
        </p:txBody>
      </p:sp>
      <p:sp>
        <p:nvSpPr>
          <p:cNvPr id="3" name="Sisällön paikkamerkki 2"/>
          <p:cNvSpPr>
            <a:spLocks noGrp="1"/>
          </p:cNvSpPr>
          <p:nvPr>
            <p:ph idx="1"/>
          </p:nvPr>
        </p:nvSpPr>
        <p:spPr/>
        <p:txBody>
          <a:bodyPr vert="horz" lIns="0" tIns="0" rIns="0" bIns="0" rtlCol="0" anchor="t">
            <a:normAutofit/>
          </a:bodyPr>
          <a:lstStyle/>
          <a:p>
            <a:pPr>
              <a:lnSpc>
                <a:spcPct val="107000"/>
              </a:lnSpc>
              <a:spcBef>
                <a:spcPts val="600"/>
              </a:spcBef>
              <a:spcAft>
                <a:spcPts val="800"/>
              </a:spcAft>
            </a:pPr>
            <a:r>
              <a:rPr lang="fi-FI" sz="1200" b="1">
                <a:effectLst/>
                <a:latin typeface="Calibri" panose="020F0502020204030204"/>
                <a:ea typeface="Times New Roman" panose="02020603050405020304" pitchFamily="18" charset="0"/>
                <a:cs typeface="Poppins"/>
              </a:rPr>
              <a:t>Aika</a:t>
            </a:r>
            <a:r>
              <a:rPr lang="fi-FI" sz="1200">
                <a:effectLst/>
                <a:latin typeface="Calibri" panose="020F0502020204030204"/>
                <a:ea typeface="Times New Roman" panose="02020603050405020304" pitchFamily="18" charset="0"/>
                <a:cs typeface="Poppins"/>
              </a:rPr>
              <a:t>				45 minuuttia						30 minuuttia </a:t>
            </a:r>
            <a:r>
              <a:rPr lang="fi-FI" sz="1200" err="1">
                <a:effectLst/>
                <a:latin typeface="Calibri" panose="020F0502020204030204"/>
                <a:ea typeface="Times New Roman" panose="02020603050405020304" pitchFamily="18" charset="0"/>
                <a:cs typeface="Poppins"/>
              </a:rPr>
              <a:t>break</a:t>
            </a:r>
            <a:r>
              <a:rPr lang="fi-FI" sz="1200">
                <a:effectLst/>
                <a:latin typeface="Calibri" panose="020F0502020204030204"/>
                <a:ea typeface="Times New Roman" panose="02020603050405020304" pitchFamily="18" charset="0"/>
                <a:cs typeface="Poppins"/>
              </a:rPr>
              <a:t> out 					</a:t>
            </a:r>
            <a:r>
              <a:rPr lang="fi-FI" sz="1200" err="1">
                <a:effectLst/>
                <a:latin typeface="Calibri" panose="020F0502020204030204"/>
                <a:ea typeface="Times New Roman" panose="02020603050405020304" pitchFamily="18" charset="0"/>
                <a:cs typeface="Poppins"/>
              </a:rPr>
              <a:t>roomeissa</a:t>
            </a:r>
            <a:r>
              <a:rPr lang="fi-FI" sz="1200">
                <a:effectLst/>
                <a:latin typeface="Calibri" panose="020F0502020204030204"/>
                <a:ea typeface="Times New Roman" panose="02020603050405020304" pitchFamily="18" charset="0"/>
                <a:cs typeface="Poppins"/>
              </a:rPr>
              <a:t> ja 15 min purku yhdessä				</a:t>
            </a:r>
            <a:endParaRPr lang="fi-FI" sz="1200">
              <a:effectLst/>
              <a:latin typeface="Calibri" panose="020F0502020204030204"/>
              <a:ea typeface="Times New Roman" panose="02020603050405020304" pitchFamily="18" charset="0"/>
              <a:cs typeface="Poppins"/>
            </a:endParaRPr>
          </a:p>
          <a:p>
            <a:pPr>
              <a:lnSpc>
                <a:spcPct val="107000"/>
              </a:lnSpc>
              <a:spcBef>
                <a:spcPts val="600"/>
              </a:spcBef>
              <a:spcAft>
                <a:spcPts val="800"/>
              </a:spcAft>
            </a:pPr>
            <a:r>
              <a:rPr lang="fi-FI" sz="1200">
                <a:effectLst/>
                <a:latin typeface="Calibri" panose="020F0502020204030204"/>
                <a:ea typeface="Times New Roman" panose="02020603050405020304" pitchFamily="18" charset="0"/>
                <a:cs typeface="Poppins"/>
              </a:rPr>
              <a:t>Soveltuu tiimin tutustumiseen tai isomman ryhmän </a:t>
            </a:r>
            <a:r>
              <a:rPr lang="fi-FI" sz="1200" err="1">
                <a:effectLst/>
                <a:latin typeface="Calibri" panose="020F0502020204030204"/>
                <a:ea typeface="Times New Roman" panose="02020603050405020304" pitchFamily="18" charset="0"/>
                <a:cs typeface="Poppins"/>
              </a:rPr>
              <a:t>tiimiyttämiseen</a:t>
            </a:r>
            <a:r>
              <a:rPr lang="fi-FI" sz="1200">
                <a:effectLst/>
                <a:latin typeface="Calibri" panose="020F0502020204030204"/>
                <a:ea typeface="Times New Roman" panose="02020603050405020304" pitchFamily="18" charset="0"/>
                <a:cs typeface="Poppins"/>
              </a:rPr>
              <a:t> Innovaatioleirin alussa.</a:t>
            </a:r>
            <a:endParaRPr lang="fi-FI" sz="1200">
              <a:effectLst/>
              <a:latin typeface="Calibri" panose="020F0502020204030204"/>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200" b="1">
                <a:effectLst/>
                <a:latin typeface="Calibri" panose="020F0502020204030204"/>
                <a:ea typeface="Times New Roman" panose="02020603050405020304" pitchFamily="18" charset="0"/>
                <a:cs typeface="Poppins"/>
              </a:rPr>
              <a:t>Tavoitteet</a:t>
            </a:r>
            <a:endParaRPr lang="fi-FI" sz="1200" b="1">
              <a:effectLst/>
              <a:latin typeface="Calibri" panose="020F0502020204030204"/>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200">
                <a:effectLst/>
                <a:latin typeface="Calibri" panose="020F0502020204030204"/>
                <a:ea typeface="Times New Roman" panose="02020603050405020304" pitchFamily="18" charset="0"/>
                <a:cs typeface="Poppins"/>
              </a:rPr>
              <a:t> </a:t>
            </a:r>
            <a:r>
              <a:rPr lang="fi-FI" sz="1200" err="1">
                <a:effectLst/>
                <a:latin typeface="Calibri" panose="020F0502020204030204"/>
                <a:ea typeface="Times New Roman" panose="02020603050405020304" pitchFamily="18" charset="0"/>
                <a:cs typeface="Poppins"/>
              </a:rPr>
              <a:t>Tiimiytyminen</a:t>
            </a:r>
            <a:r>
              <a:rPr lang="fi-FI" sz="1200">
                <a:effectLst/>
                <a:latin typeface="Calibri" panose="020F0502020204030204"/>
                <a:ea typeface="Times New Roman" panose="02020603050405020304" pitchFamily="18" charset="0"/>
                <a:cs typeface="Poppins"/>
              </a:rPr>
              <a:t>, sallivan ilmapiirin luominen. Vain taivas on rajana.</a:t>
            </a:r>
            <a:r>
              <a:rPr lang="fi-FI">
                <a:latin typeface="Calibri" panose="020F0502020204030204"/>
                <a:ea typeface="Times New Roman" panose="02020603050405020304" pitchFamily="18" charset="0"/>
                <a:cs typeface="Poppins"/>
              </a:rPr>
              <a:t> </a:t>
            </a:r>
            <a:r>
              <a:rPr lang="fi-FI" sz="1200">
                <a:effectLst/>
                <a:latin typeface="Calibri" panose="020F0502020204030204"/>
                <a:ea typeface="Times New Roman" panose="02020603050405020304" pitchFamily="18" charset="0"/>
                <a:cs typeface="Poppins"/>
              </a:rPr>
              <a:t> Saada ryhmä hauskanpidon kautta ymmärtämään, mitä yrityksen perustamiseen vaaditaan. (Nimi, logo, mitä pienryhmänne yritys voisi tehdä). Syventyminen iän ja osaamisen mukaan. Oppia tuntemaan toisia paremmin. Oppia esiintymistä.</a:t>
            </a:r>
            <a:endParaRPr lang="fi-FI" sz="1200">
              <a:effectLst/>
              <a:latin typeface="Calibri" panose="020F0502020204030204"/>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200" b="1">
                <a:effectLst/>
                <a:latin typeface="Calibri" panose="020F0502020204030204"/>
                <a:ea typeface="Times New Roman" panose="02020603050405020304" pitchFamily="18" charset="0"/>
                <a:cs typeface="Poppins"/>
              </a:rPr>
              <a:t>Materiaalit</a:t>
            </a:r>
            <a:endParaRPr lang="fi-FI" sz="1200" b="1">
              <a:effectLst/>
              <a:latin typeface="Calibri" panose="020F0502020204030204"/>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200">
                <a:effectLst/>
                <a:latin typeface="Calibri" panose="020F0502020204030204"/>
                <a:ea typeface="Times New Roman" panose="02020603050405020304" pitchFamily="18" charset="0"/>
                <a:cs typeface="Poppins"/>
              </a:rPr>
              <a:t> Materiaali ei ole välttämätön tässä tehtävässä.</a:t>
            </a:r>
            <a:r>
              <a:rPr lang="fi-FI">
                <a:latin typeface="Calibri" panose="020F0502020204030204"/>
                <a:ea typeface="Times New Roman" panose="02020603050405020304" pitchFamily="18" charset="0"/>
                <a:cs typeface="Poppins"/>
              </a:rPr>
              <a:t> </a:t>
            </a: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200" b="1">
                <a:effectLst/>
                <a:latin typeface="Calibri" panose="020F0502020204030204"/>
                <a:ea typeface="Times New Roman" panose="02020603050405020304" pitchFamily="18" charset="0"/>
                <a:cs typeface="Poppins"/>
              </a:rPr>
              <a:t>Vinkkinä</a:t>
            </a:r>
            <a:endParaRPr lang="fi-FI" sz="12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1200">
                <a:effectLst/>
                <a:latin typeface="Calibri" panose="020F0502020204030204"/>
                <a:ea typeface="Times New Roman" panose="02020603050405020304" pitchFamily="18" charset="0"/>
                <a:cs typeface="Poppins"/>
              </a:rPr>
              <a:t>Paperia ja kynää hyvä käyttää ideointiin. Digitaalisena mm. </a:t>
            </a:r>
            <a:r>
              <a:rPr lang="fi-FI" sz="1200" err="1">
                <a:effectLst/>
                <a:latin typeface="Calibri" panose="020F0502020204030204"/>
                <a:ea typeface="Times New Roman" panose="02020603050405020304" pitchFamily="18" charset="0"/>
                <a:cs typeface="Poppins"/>
              </a:rPr>
              <a:t>Flinga</a:t>
            </a:r>
            <a:r>
              <a:rPr lang="fi-FI" sz="1200">
                <a:effectLst/>
                <a:latin typeface="Calibri" panose="020F0502020204030204"/>
                <a:ea typeface="Times New Roman" panose="02020603050405020304" pitchFamily="18" charset="0"/>
                <a:cs typeface="Poppins"/>
              </a:rPr>
              <a:t> ja </a:t>
            </a:r>
            <a:r>
              <a:rPr lang="fi-FI" sz="1200" err="1">
                <a:effectLst/>
                <a:latin typeface="Calibri" panose="020F0502020204030204"/>
                <a:ea typeface="Times New Roman" panose="02020603050405020304" pitchFamily="18" charset="0"/>
                <a:cs typeface="Poppins"/>
              </a:rPr>
              <a:t>Jamboard</a:t>
            </a:r>
            <a:r>
              <a:rPr lang="fi-FI" sz="1200">
                <a:effectLst/>
                <a:latin typeface="Calibri" panose="020F0502020204030204"/>
                <a:ea typeface="Times New Roman" panose="02020603050405020304" pitchFamily="18" charset="0"/>
                <a:cs typeface="Poppins"/>
              </a:rPr>
              <a:t>. Logon voi piirtää esim. </a:t>
            </a:r>
            <a:r>
              <a:rPr lang="fi-FI" sz="1200" err="1">
                <a:effectLst/>
                <a:latin typeface="Calibri" panose="020F0502020204030204"/>
                <a:ea typeface="Times New Roman" panose="02020603050405020304" pitchFamily="18" charset="0"/>
                <a:cs typeface="Poppins"/>
              </a:rPr>
              <a:t>Paint</a:t>
            </a:r>
            <a:r>
              <a:rPr lang="fi-FI" sz="1200">
                <a:effectLst/>
                <a:latin typeface="Calibri" panose="020F0502020204030204"/>
                <a:ea typeface="Times New Roman" panose="02020603050405020304" pitchFamily="18" charset="0"/>
                <a:cs typeface="Poppins"/>
              </a:rPr>
              <a:t>, Sketch.io, Word.</a:t>
            </a:r>
            <a:endParaRPr lang="fi-FI" sz="1200">
              <a:effectLst/>
              <a:latin typeface="Calibri" panose="020F0502020204030204"/>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200">
                <a:effectLst/>
                <a:latin typeface="Calibri" panose="020F0502020204030204"/>
                <a:ea typeface="Times New Roman" panose="02020603050405020304" pitchFamily="18" charset="0"/>
                <a:cs typeface="Poppins"/>
              </a:rPr>
              <a:t> </a:t>
            </a:r>
            <a:r>
              <a:rPr lang="fi-FI" sz="1200" b="1">
                <a:effectLst/>
                <a:latin typeface="Calibri" panose="020F0502020204030204"/>
                <a:ea typeface="Times New Roman" panose="02020603050405020304" pitchFamily="18" charset="0"/>
                <a:cs typeface="Poppins"/>
              </a:rPr>
              <a:t>Toteutus</a:t>
            </a:r>
            <a:endParaRPr lang="fi-FI" sz="1200" b="1">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1200">
                <a:effectLst/>
                <a:latin typeface="Calibri" panose="020F0502020204030204"/>
                <a:ea typeface="Times New Roman" panose="02020603050405020304" pitchFamily="18" charset="0"/>
                <a:cs typeface="Poppins"/>
              </a:rPr>
              <a:t>4 - 6 hengen ryhmissä </a:t>
            </a:r>
            <a:r>
              <a:rPr lang="fi-FI" sz="1200" err="1">
                <a:effectLst/>
                <a:latin typeface="Calibri" panose="020F0502020204030204"/>
                <a:ea typeface="Times New Roman" panose="02020603050405020304" pitchFamily="18" charset="0"/>
                <a:cs typeface="Poppins"/>
              </a:rPr>
              <a:t>Zoom</a:t>
            </a:r>
            <a:r>
              <a:rPr lang="fi-FI" sz="1200">
                <a:effectLst/>
                <a:latin typeface="Calibri" panose="020F0502020204030204"/>
                <a:ea typeface="Times New Roman" panose="02020603050405020304" pitchFamily="18" charset="0"/>
                <a:cs typeface="Poppins"/>
              </a:rPr>
              <a:t> / </a:t>
            </a:r>
            <a:r>
              <a:rPr lang="fi-FI" sz="1200" err="1">
                <a:effectLst/>
                <a:latin typeface="Calibri" panose="020F0502020204030204"/>
                <a:ea typeface="Times New Roman" panose="02020603050405020304" pitchFamily="18" charset="0"/>
                <a:cs typeface="Poppins"/>
              </a:rPr>
              <a:t>Teams</a:t>
            </a:r>
            <a:r>
              <a:rPr lang="fi-FI" sz="1200">
                <a:effectLst/>
                <a:latin typeface="Calibri" panose="020F0502020204030204"/>
                <a:ea typeface="Times New Roman" panose="02020603050405020304" pitchFamily="18" charset="0"/>
                <a:cs typeface="Poppins"/>
              </a:rPr>
              <a:t> </a:t>
            </a:r>
            <a:r>
              <a:rPr lang="fi-FI" sz="1200" err="1">
                <a:effectLst/>
                <a:latin typeface="Calibri" panose="020F0502020204030204"/>
                <a:ea typeface="Times New Roman" panose="02020603050405020304" pitchFamily="18" charset="0"/>
                <a:cs typeface="Poppins"/>
              </a:rPr>
              <a:t>break</a:t>
            </a:r>
            <a:r>
              <a:rPr lang="fi-FI" sz="1200">
                <a:effectLst/>
                <a:latin typeface="Calibri" panose="020F0502020204030204"/>
                <a:ea typeface="Times New Roman" panose="02020603050405020304" pitchFamily="18" charset="0"/>
                <a:cs typeface="Poppins"/>
              </a:rPr>
              <a:t> out </a:t>
            </a:r>
            <a:r>
              <a:rPr lang="fi-FI" sz="1200" err="1">
                <a:effectLst/>
                <a:latin typeface="Calibri" panose="020F0502020204030204"/>
                <a:ea typeface="Times New Roman" panose="02020603050405020304" pitchFamily="18" charset="0"/>
                <a:cs typeface="Poppins"/>
              </a:rPr>
              <a:t>roomeissa</a:t>
            </a:r>
            <a:r>
              <a:rPr lang="fi-FI" sz="1200">
                <a:effectLst/>
                <a:latin typeface="Calibri" panose="020F0502020204030204"/>
                <a:ea typeface="Times New Roman" panose="02020603050405020304" pitchFamily="18" charset="0"/>
                <a:cs typeface="Poppins"/>
              </a:rPr>
              <a:t>.</a:t>
            </a:r>
            <a:r>
              <a:rPr lang="fi-FI">
                <a:latin typeface="Calibri" panose="020F0502020204030204"/>
                <a:ea typeface="Times New Roman" panose="02020603050405020304" pitchFamily="18" charset="0"/>
                <a:cs typeface="Poppins"/>
              </a:rPr>
              <a:t> </a:t>
            </a: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Symbol" panose="05050102010706020507" pitchFamily="18" charset="2"/>
              <a:buChar char=""/>
            </a:pPr>
            <a:r>
              <a:rPr lang="fi-FI" sz="1200">
                <a:effectLst/>
                <a:latin typeface="Calibri" panose="020F0502020204030204"/>
                <a:ea typeface="Times New Roman" panose="02020603050405020304" pitchFamily="18" charset="0"/>
                <a:cs typeface="Poppins"/>
              </a:rPr>
              <a:t>Käykää läpi kukin, mistä paikkakunnalta olette kotoisin. Valitkaa yksi, ja keksikää mitä yrityksenne voisi tehdä kyseisellä paikkakunnalla, jotain sellaista, jota siellä ei vielä ole.</a:t>
            </a:r>
            <a:r>
              <a:rPr lang="fi-FI">
                <a:latin typeface="Calibri" panose="020F0502020204030204"/>
                <a:ea typeface="Times New Roman" panose="02020603050405020304" pitchFamily="18" charset="0"/>
                <a:cs typeface="Poppins"/>
              </a:rPr>
              <a:t> </a:t>
            </a: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fi-FI" sz="1200">
                <a:effectLst/>
                <a:latin typeface="Calibri" panose="020F0502020204030204"/>
                <a:ea typeface="Times New Roman" panose="02020603050405020304" pitchFamily="18" charset="0"/>
                <a:cs typeface="Poppins"/>
              </a:rPr>
              <a:t>Miettikää ryhmänne yritykselle nimi omista etunimen ensimmäisistä kirjaimistanne. Nimessä saa olla muitakin kirjaimia, mutta etunimenne ensimmäiset kirjaimet pitää sisällyttää nimeen.</a:t>
            </a:r>
            <a:endParaRPr lang="fi-FI" sz="1200">
              <a:effectLst/>
              <a:latin typeface="Calibri" panose="020F0502020204030204"/>
              <a:ea typeface="Calibri" panose="020F0502020204030204" pitchFamily="34" charset="0"/>
              <a:cs typeface="Times New Roman" panose="02020603050405020304" pitchFamily="18" charset="0"/>
            </a:endParaRPr>
          </a:p>
          <a:p>
            <a:pPr marL="342900" indent="-342900">
              <a:lnSpc>
                <a:spcPct val="107000"/>
              </a:lnSpc>
              <a:spcAft>
                <a:spcPts val="800"/>
              </a:spcAft>
              <a:buFont typeface="Symbol" panose="05050102010706020507" pitchFamily="18" charset="2"/>
              <a:buChar char=""/>
            </a:pPr>
            <a:r>
              <a:rPr lang="fi-FI" sz="1200">
                <a:effectLst/>
                <a:latin typeface="Calibri" panose="020F0502020204030204"/>
                <a:ea typeface="Times New Roman" panose="02020603050405020304" pitchFamily="18" charset="0"/>
                <a:cs typeface="Poppins"/>
              </a:rPr>
              <a:t>Piirtäkää logo, jossa tulee ilmi jokaisen tiimiläisenne lempi eläin.</a:t>
            </a:r>
            <a:r>
              <a:rPr lang="fi-FI">
                <a:latin typeface="Calibri" panose="020F0502020204030204"/>
                <a:ea typeface="Times New Roman" panose="02020603050405020304" pitchFamily="18" charset="0"/>
                <a:cs typeface="Poppins"/>
              </a:rPr>
              <a:t> </a:t>
            </a:r>
            <a:endParaRPr lang="fi-FI" sz="1200">
              <a:effectLst/>
              <a:latin typeface="Calibri" panose="020F0502020204030204" pitchFamily="34" charset="0"/>
              <a:ea typeface="Times New Roman" panose="02020603050405020304" pitchFamily="18" charset="0"/>
              <a:cs typeface="Poppins"/>
            </a:endParaRPr>
          </a:p>
          <a:p>
            <a:pPr marL="342900" lvl="0" indent="-342900">
              <a:lnSpc>
                <a:spcPct val="107000"/>
              </a:lnSpc>
              <a:spcAft>
                <a:spcPts val="800"/>
              </a:spcAft>
              <a:buFont typeface="Symbol" panose="05050102010706020507" pitchFamily="18" charset="2"/>
              <a:buChar char=""/>
            </a:pPr>
            <a:r>
              <a:rPr lang="fi-FI" sz="1200">
                <a:effectLst/>
                <a:latin typeface="Calibri" panose="020F0502020204030204"/>
                <a:ea typeface="Calibri" panose="020F0502020204030204" pitchFamily="34" charset="0"/>
                <a:cs typeface="Times New Roman" panose="02020603050405020304"/>
              </a:rPr>
              <a:t>Idean </a:t>
            </a:r>
            <a:r>
              <a:rPr lang="fi-FI" sz="1200" err="1">
                <a:effectLst/>
                <a:latin typeface="Calibri" panose="020F0502020204030204"/>
                <a:ea typeface="Calibri" panose="020F0502020204030204" pitchFamily="34" charset="0"/>
                <a:cs typeface="Times New Roman" panose="02020603050405020304"/>
              </a:rPr>
              <a:t>pitchaus</a:t>
            </a:r>
            <a:r>
              <a:rPr lang="fi-FI" sz="1200">
                <a:effectLst/>
                <a:latin typeface="Calibri" panose="020F0502020204030204"/>
                <a:ea typeface="Calibri" panose="020F0502020204030204" pitchFamily="34" charset="0"/>
                <a:cs typeface="Times New Roman" panose="02020603050405020304"/>
              </a:rPr>
              <a:t> muille leiriläisille</a:t>
            </a:r>
            <a:endParaRPr lang="fi-FI" sz="1200">
              <a:effectLst/>
              <a:latin typeface="Calibri" panose="020F0502020204030204"/>
              <a:ea typeface="Calibri" panose="020F0502020204030204" pitchFamily="34" charset="0"/>
              <a:cs typeface="Times New Roman" panose="02020603050405020304"/>
            </a:endParaRPr>
          </a:p>
          <a:p>
            <a:pPr>
              <a:lnSpc>
                <a:spcPct val="107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200">
                <a:effectLst/>
                <a:latin typeface="Calibri" panose="020F0502020204030204"/>
                <a:ea typeface="Times New Roman" panose="02020603050405020304" pitchFamily="18" charset="0"/>
                <a:cs typeface="Poppins"/>
              </a:rPr>
              <a:t>Mitä opimme toisistamme lisää? Entä mitä opimme yrityksen perustamisesta?</a:t>
            </a:r>
            <a:endParaRPr lang="fi-FI" sz="1200">
              <a:effectLst/>
              <a:latin typeface="Calibri" panose="020F0502020204030204"/>
              <a:ea typeface="Calibri" panose="020F0502020204030204" pitchFamily="34" charset="0"/>
              <a:cs typeface="Times New Roman" panose="02020603050405020304" pitchFamily="18" charset="0"/>
            </a:endParaRPr>
          </a:p>
          <a:p>
            <a:pPr>
              <a:lnSpc>
                <a:spcPct val="130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12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a:t>TIKTOK - ETÄ</a:t>
            </a:r>
            <a:endParaRPr lang="fi-FI" b="1"/>
          </a:p>
        </p:txBody>
      </p:sp>
      <p:sp>
        <p:nvSpPr>
          <p:cNvPr id="3" name="Sisällön paikkamerkki 2"/>
          <p:cNvSpPr>
            <a:spLocks noGrp="1"/>
          </p:cNvSpPr>
          <p:nvPr>
            <p:ph idx="1"/>
          </p:nvPr>
        </p:nvSpPr>
        <p:spPr/>
        <p:txBody>
          <a:bodyPr vert="horz" lIns="0" tIns="0" rIns="0" bIns="0" rtlCol="0" anchor="t">
            <a:normAutofit/>
          </a:bodyPr>
          <a:lstStyle/>
          <a:p>
            <a:endParaRPr lang="fi-FI"/>
          </a:p>
          <a:p>
            <a:r>
              <a:rPr lang="fi-FI" sz="1400" b="1"/>
              <a:t>Aika</a:t>
            </a:r>
            <a:r>
              <a:rPr lang="fi-FI" sz="1400"/>
              <a:t>				30 minuuttia</a:t>
            </a:r>
            <a:endParaRPr lang="fi-FI" sz="1400">
              <a:cs typeface="Calibri" panose="020F0502020204030204"/>
            </a:endParaRPr>
          </a:p>
          <a:p>
            <a:pPr algn="l" rtl="0" fontAlgn="base"/>
            <a:r>
              <a:rPr lang="fi-FI" sz="1400"/>
              <a:t>				</a:t>
            </a:r>
            <a:r>
              <a:rPr lang="fi-FI" sz="1400" b="0" i="0" err="1">
                <a:solidFill>
                  <a:srgbClr val="000000"/>
                </a:solidFill>
                <a:effectLst/>
              </a:rPr>
              <a:t>break</a:t>
            </a:r>
            <a:r>
              <a:rPr lang="fi-FI" sz="1400" b="0" i="0">
                <a:solidFill>
                  <a:srgbClr val="000000"/>
                </a:solidFill>
                <a:effectLst/>
              </a:rPr>
              <a:t> out </a:t>
            </a:r>
            <a:r>
              <a:rPr lang="fi-FI" sz="1400" b="0" i="0" err="1">
                <a:solidFill>
                  <a:srgbClr val="000000"/>
                </a:solidFill>
                <a:effectLst/>
              </a:rPr>
              <a:t>roomeissa</a:t>
            </a:r>
            <a:r>
              <a:rPr lang="fi-FI" sz="1400" b="0" i="0">
                <a:solidFill>
                  <a:srgbClr val="000000"/>
                </a:solidFill>
                <a:effectLst/>
              </a:rPr>
              <a:t> 20 					minuuttia, 10 minuuttia 					esiintymisaikaa ja 					palautteenantoa </a:t>
            </a:r>
            <a:endParaRPr lang="fi-FI" sz="1400" b="0" i="0">
              <a:solidFill>
                <a:srgbClr val="000000"/>
              </a:solidFill>
              <a:effectLst/>
              <a:cs typeface="Calibri" panose="020F0502020204030204"/>
            </a:endParaRPr>
          </a:p>
          <a:p>
            <a:pPr algn="l" rtl="0" fontAlgn="base"/>
            <a:endParaRPr lang="fi-FI" sz="1400" b="0" i="0">
              <a:solidFill>
                <a:srgbClr val="000000"/>
              </a:solidFill>
              <a:effectLst/>
            </a:endParaRPr>
          </a:p>
          <a:p>
            <a:endParaRPr lang="fi-FI" sz="1400"/>
          </a:p>
          <a:p>
            <a:pPr>
              <a:lnSpc>
                <a:spcPct val="107000"/>
              </a:lnSpc>
              <a:spcBef>
                <a:spcPts val="600"/>
              </a:spcBef>
              <a:spcAft>
                <a:spcPts val="800"/>
              </a:spcAft>
            </a:pPr>
            <a:r>
              <a:rPr lang="fi-FI" sz="1400" b="1">
                <a:effectLst/>
                <a:ea typeface="Times New Roman" panose="02020603050405020304" pitchFamily="18" charset="0"/>
                <a:cs typeface="Poppins"/>
              </a:rPr>
              <a:t>Tavoitteet</a:t>
            </a:r>
            <a:endParaRPr lang="fi-FI" sz="1400" b="1">
              <a:effectLst/>
              <a:ea typeface="Calibri" panose="020F0502020204030204" pitchFamily="34" charset="0"/>
              <a:cs typeface="Times New Roman" panose="02020603050405020304" pitchFamily="18" charset="0"/>
            </a:endParaRPr>
          </a:p>
          <a:p>
            <a:pPr>
              <a:lnSpc>
                <a:spcPct val="107000"/>
              </a:lnSpc>
              <a:spcAft>
                <a:spcPts val="800"/>
              </a:spcAft>
            </a:pPr>
            <a:r>
              <a:rPr lang="fi-FI" sz="1400">
                <a:effectLst/>
                <a:ea typeface="Times New Roman" panose="02020603050405020304" pitchFamily="18" charset="0"/>
                <a:cs typeface="Poppins"/>
              </a:rPr>
              <a:t>Kehittää yhteistyötaitoja ja pitää hauskaa. Helppo tapa laittaa aivot narikkaan.</a:t>
            </a:r>
            <a:endParaRPr lang="fi-FI" sz="14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400" b="1">
                <a:effectLst/>
                <a:ea typeface="Times New Roman" panose="02020603050405020304" pitchFamily="18" charset="0"/>
                <a:cs typeface="Poppins"/>
              </a:rPr>
              <a:t>Materiaalit</a:t>
            </a:r>
            <a:endParaRPr lang="fi-FI" sz="1400" b="1">
              <a:effectLst/>
              <a:ea typeface="Calibri" panose="020F0502020204030204" pitchFamily="34" charset="0"/>
              <a:cs typeface="Times New Roman" panose="02020603050405020304" pitchFamily="18" charset="0"/>
            </a:endParaRPr>
          </a:p>
          <a:p>
            <a:pPr>
              <a:lnSpc>
                <a:spcPct val="107000"/>
              </a:lnSpc>
              <a:spcAft>
                <a:spcPts val="800"/>
              </a:spcAft>
            </a:pPr>
            <a:r>
              <a:rPr lang="fi-FI" sz="1400" err="1">
                <a:effectLst/>
                <a:ea typeface="Times New Roman" panose="02020603050405020304" pitchFamily="18" charset="0"/>
                <a:cs typeface="Poppins"/>
              </a:rPr>
              <a:t>TikTok</a:t>
            </a:r>
            <a:r>
              <a:rPr lang="fi-FI" sz="1400">
                <a:effectLst/>
                <a:ea typeface="Times New Roman" panose="02020603050405020304" pitchFamily="18" charset="0"/>
                <a:cs typeface="Poppins"/>
              </a:rPr>
              <a:t> tanssin etsiminen (YouTube, Instagram, </a:t>
            </a:r>
            <a:r>
              <a:rPr lang="fi-FI" sz="1400" err="1">
                <a:effectLst/>
                <a:ea typeface="Times New Roman" panose="02020603050405020304" pitchFamily="18" charset="0"/>
                <a:cs typeface="Poppins"/>
              </a:rPr>
              <a:t>TikTok</a:t>
            </a:r>
            <a:r>
              <a:rPr lang="fi-FI" sz="1400">
                <a:effectLst/>
                <a:ea typeface="Times New Roman" panose="02020603050405020304" pitchFamily="18" charset="0"/>
                <a:cs typeface="Poppins"/>
              </a:rPr>
              <a:t>)</a:t>
            </a:r>
            <a:endParaRPr lang="fi-FI" sz="1400">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400" b="1">
                <a:effectLst/>
                <a:ea typeface="Times New Roman" panose="02020603050405020304" pitchFamily="18" charset="0"/>
                <a:cs typeface="Poppins"/>
              </a:rPr>
              <a:t>Toteutus</a:t>
            </a:r>
            <a:endParaRPr lang="fi-FI" sz="1400" b="1">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1400">
                <a:effectLst/>
                <a:ea typeface="Times New Roman" panose="02020603050405020304" pitchFamily="18" charset="0"/>
                <a:cs typeface="Poppins"/>
              </a:rPr>
              <a:t>4–6 hengen tiimeissä </a:t>
            </a:r>
            <a:r>
              <a:rPr lang="fi-FI" sz="1400" err="1">
                <a:effectLst/>
                <a:ea typeface="Times New Roman" panose="02020603050405020304" pitchFamily="18" charset="0"/>
                <a:cs typeface="Poppins"/>
              </a:rPr>
              <a:t>Zoom</a:t>
            </a:r>
            <a:r>
              <a:rPr lang="fi-FI" sz="1400">
                <a:effectLst/>
                <a:ea typeface="Times New Roman" panose="02020603050405020304" pitchFamily="18" charset="0"/>
                <a:cs typeface="Poppins"/>
              </a:rPr>
              <a:t> tai </a:t>
            </a:r>
            <a:r>
              <a:rPr lang="fi-FI" sz="1400" err="1">
                <a:effectLst/>
                <a:ea typeface="Times New Roman" panose="02020603050405020304" pitchFamily="18" charset="0"/>
                <a:cs typeface="Poppins"/>
              </a:rPr>
              <a:t>Teams</a:t>
            </a:r>
            <a:r>
              <a:rPr lang="fi-FI" sz="1400">
                <a:effectLst/>
                <a:ea typeface="Times New Roman" panose="02020603050405020304" pitchFamily="18" charset="0"/>
                <a:cs typeface="Poppins"/>
              </a:rPr>
              <a:t> </a:t>
            </a:r>
            <a:r>
              <a:rPr lang="fi-FI" sz="1400" err="1">
                <a:effectLst/>
                <a:ea typeface="Times New Roman" panose="02020603050405020304" pitchFamily="18" charset="0"/>
                <a:cs typeface="Poppins"/>
              </a:rPr>
              <a:t>break</a:t>
            </a:r>
            <a:r>
              <a:rPr lang="fi-FI" sz="1400">
                <a:effectLst/>
                <a:ea typeface="Times New Roman" panose="02020603050405020304" pitchFamily="18" charset="0"/>
                <a:cs typeface="Poppins"/>
              </a:rPr>
              <a:t> out </a:t>
            </a:r>
            <a:r>
              <a:rPr lang="fi-FI" sz="1400" err="1">
                <a:effectLst/>
                <a:ea typeface="Times New Roman" panose="02020603050405020304" pitchFamily="18" charset="0"/>
                <a:cs typeface="Poppins"/>
              </a:rPr>
              <a:t>roomeissa</a:t>
            </a:r>
            <a:r>
              <a:rPr lang="fi-FI" sz="1400">
                <a:effectLst/>
                <a:ea typeface="Times New Roman" panose="02020603050405020304" pitchFamily="18" charset="0"/>
                <a:cs typeface="Poppins"/>
              </a:rPr>
              <a:t>. Pienryhmässä etsitte ryhmällenne tanssin, harjoittelette sen ja esitätte sen lopulta muille. Oleellista on, että kaikki lopussa seuraavat, kun yksi ryhmä esittää.</a:t>
            </a:r>
            <a:r>
              <a:rPr lang="fi-FI" sz="1400">
                <a:ea typeface="Times New Roman" panose="02020603050405020304" pitchFamily="18" charset="0"/>
                <a:cs typeface="Poppins"/>
              </a:rPr>
              <a:t> </a:t>
            </a:r>
            <a:endParaRPr lang="fi-FI" sz="1400">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endParaRPr lang="fi-FI" sz="1400">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sz="1400">
                <a:effectLst/>
                <a:ea typeface="Times New Roman" panose="02020603050405020304" pitchFamily="18" charset="0"/>
                <a:cs typeface="Poppins"/>
              </a:rPr>
              <a:t>Miten ryhmätyöskentely sujui? Anna jokaiselle ryhmälle positiivinen palaute esityksestä.</a:t>
            </a:r>
            <a:r>
              <a:rPr lang="fi-FI" sz="1400">
                <a:ea typeface="Times New Roman" panose="02020603050405020304" pitchFamily="18" charset="0"/>
                <a:cs typeface="Poppins"/>
              </a:rPr>
              <a:t> </a:t>
            </a: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r>
              <a:rPr lang="fi-FI" sz="1400">
                <a:effectLst/>
                <a:ea typeface="Times New Roman" panose="02020603050405020304" pitchFamily="18" charset="0"/>
                <a:cs typeface="Poppins"/>
              </a:rPr>
              <a:t> </a:t>
            </a: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endParaRPr lang="fi-FI" sz="1400">
              <a:effectLst/>
              <a:ea typeface="Calibri" panose="020F0502020204030204" pitchFamily="34" charset="0"/>
              <a:cs typeface="Times New Roman" panose="02020603050405020304" pitchFamily="18" charset="0"/>
            </a:endParaRPr>
          </a:p>
          <a:p>
            <a:pPr>
              <a:lnSpc>
                <a:spcPct val="130000"/>
              </a:lnSpc>
              <a:spcAft>
                <a:spcPts val="800"/>
              </a:spcAft>
            </a:pP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a:t>VAAHTOKARKKI-HAASTE</a:t>
            </a:r>
            <a:endParaRPr lang="fi-FI"/>
          </a:p>
        </p:txBody>
      </p:sp>
      <p:sp>
        <p:nvSpPr>
          <p:cNvPr id="3" name="Sisällön paikkamerkki 2"/>
          <p:cNvSpPr>
            <a:spLocks noGrp="1"/>
          </p:cNvSpPr>
          <p:nvPr>
            <p:ph idx="1"/>
          </p:nvPr>
        </p:nvSpPr>
        <p:spPr>
          <a:xfrm>
            <a:off x="720631" y="2041227"/>
            <a:ext cx="6120000" cy="7337921"/>
          </a:xfrm>
        </p:spPr>
        <p:txBody>
          <a:bodyPr vert="horz" lIns="0" tIns="0" rIns="0" bIns="0" rtlCol="0" anchor="t">
            <a:normAutofit/>
          </a:bodyPr>
          <a:lstStyle/>
          <a:p>
            <a:r>
              <a:rPr lang="fi-FI" b="1"/>
              <a:t>Aika </a:t>
            </a:r>
            <a:br>
              <a:rPr lang="fi-FI" b="1"/>
            </a:br>
            <a:r>
              <a:rPr lang="fi-FI"/>
              <a:t>18 minuuttia + valmisteluaika</a:t>
            </a:r>
            <a:endParaRPr lang="fi-FI">
              <a:cs typeface="Calibri" panose="020F0502020204030204"/>
            </a:endParaRPr>
          </a:p>
          <a:p>
            <a:endParaRPr lang="fi-FI"/>
          </a:p>
          <a:p>
            <a:endParaRPr lang="fi-FI"/>
          </a:p>
          <a:p>
            <a:r>
              <a:rPr lang="fi-FI" b="1"/>
              <a:t>Tavoitteet</a:t>
            </a:r>
            <a:endParaRPr lang="fi-FI"/>
          </a:p>
          <a:p>
            <a:r>
              <a:rPr lang="fi-FI" err="1"/>
              <a:t>Tiimiytyminen</a:t>
            </a:r>
            <a:r>
              <a:rPr lang="fi-FI"/>
              <a:t> koko ryhmän kesken, yhteistyö, innovointi</a:t>
            </a:r>
            <a:endParaRPr lang="fi-FI">
              <a:cs typeface="Calibri" panose="020F0502020204030204"/>
            </a:endParaRPr>
          </a:p>
          <a:p>
            <a:endParaRPr lang="fi-FI"/>
          </a:p>
          <a:p>
            <a:endParaRPr lang="fi-FI"/>
          </a:p>
          <a:p>
            <a:r>
              <a:rPr lang="fi-FI" b="1"/>
              <a:t>Materiaalit</a:t>
            </a:r>
            <a:endParaRPr lang="fi-FI"/>
          </a:p>
          <a:p>
            <a:r>
              <a:rPr lang="fi-FI"/>
              <a:t>Spagettia, teippiä, narua/lankaa, vaahtokarkkia, sakset, mittausväline</a:t>
            </a:r>
            <a:endParaRPr lang="fi-FI">
              <a:cs typeface="Calibri" panose="020F0502020204030204"/>
            </a:endParaRPr>
          </a:p>
          <a:p>
            <a:endParaRPr lang="fi-FI"/>
          </a:p>
          <a:p>
            <a:endParaRPr lang="fi-FI"/>
          </a:p>
          <a:p>
            <a:r>
              <a:rPr lang="fi-FI" b="1"/>
              <a:t>Toteutus</a:t>
            </a:r>
            <a:endParaRPr lang="fi-FI" b="1">
              <a:cs typeface="Calibri" panose="020F0502020204030204"/>
            </a:endParaRPr>
          </a:p>
          <a:p>
            <a:endParaRPr lang="fi-FI"/>
          </a:p>
          <a:p>
            <a:pPr algn="just"/>
            <a:r>
              <a:rPr lang="fi-FI"/>
              <a:t>Sopii toteutettavaksi lähitoteutuksena.</a:t>
            </a:r>
            <a:endParaRPr lang="fi-FI">
              <a:cs typeface="Calibri" panose="020F0502020204030204"/>
            </a:endParaRPr>
          </a:p>
          <a:p>
            <a:pPr algn="just"/>
            <a:endParaRPr lang="fi-FI"/>
          </a:p>
          <a:p>
            <a:pPr algn="just"/>
            <a:r>
              <a:rPr lang="fi-FI"/>
              <a:t>Jokainen ryhmä saa itselleen:</a:t>
            </a:r>
            <a:endParaRPr lang="fi-FI">
              <a:cs typeface="Calibri" panose="020F0502020204030204"/>
            </a:endParaRPr>
          </a:p>
          <a:p>
            <a:pPr marL="171450" indent="-171450" algn="just">
              <a:buFontTx/>
              <a:buChar char="-"/>
            </a:pPr>
            <a:r>
              <a:rPr lang="fi-FI"/>
              <a:t>20 pitkää spagettia</a:t>
            </a:r>
            <a:endParaRPr lang="fi-FI">
              <a:cs typeface="Calibri" panose="020F0502020204030204"/>
            </a:endParaRPr>
          </a:p>
          <a:p>
            <a:pPr marL="171450" indent="-171450" algn="just">
              <a:buFontTx/>
              <a:buChar char="-"/>
            </a:pPr>
            <a:r>
              <a:rPr lang="fi-FI"/>
              <a:t>1 metri teippiä</a:t>
            </a:r>
            <a:endParaRPr lang="fi-FI">
              <a:cs typeface="Calibri" panose="020F0502020204030204"/>
            </a:endParaRPr>
          </a:p>
          <a:p>
            <a:pPr marL="171450" indent="-171450" algn="just">
              <a:buFontTx/>
              <a:buChar char="-"/>
            </a:pPr>
            <a:r>
              <a:rPr lang="fi-FI"/>
              <a:t>1 metri narua/lankaa</a:t>
            </a:r>
            <a:endParaRPr lang="fi-FI">
              <a:cs typeface="Calibri" panose="020F0502020204030204"/>
            </a:endParaRPr>
          </a:p>
          <a:p>
            <a:pPr marL="171450" indent="-171450" algn="just">
              <a:buFontTx/>
              <a:buChar char="-"/>
            </a:pPr>
            <a:r>
              <a:rPr lang="fi-FI"/>
              <a:t>1 vaahtokarkki</a:t>
            </a:r>
            <a:endParaRPr lang="fi-FI">
              <a:cs typeface="Calibri" panose="020F0502020204030204"/>
            </a:endParaRPr>
          </a:p>
          <a:p>
            <a:pPr marL="171450" indent="-171450" algn="just">
              <a:buFontTx/>
              <a:buChar char="-"/>
            </a:pPr>
            <a:r>
              <a:rPr lang="fi-FI">
                <a:cs typeface="Calibri" panose="020F0502020204030204"/>
              </a:rPr>
              <a:t>sakset</a:t>
            </a:r>
            <a:endParaRPr lang="fi-FI">
              <a:cs typeface="Calibri" panose="020F0502020204030204"/>
            </a:endParaRPr>
          </a:p>
          <a:p>
            <a:pPr marL="171450" indent="-171450" algn="just">
              <a:buFontTx/>
              <a:buChar char="-"/>
            </a:pPr>
            <a:endParaRPr lang="fi-FI"/>
          </a:p>
          <a:p>
            <a:pPr algn="just"/>
            <a:r>
              <a:rPr lang="fi-FI"/>
              <a:t>Ryhmän tehtävänä on rakentaa materiaaleista mahdollisimman korkea itsestään pystyssä pysyvä rakennelma, jonka huipulla pitää pysyä yksi vaahtokarkki. Rakennelman voi rakentaa pöydälle, mutta sitä ei saa esimerkiksi köyttää lamppuun tai tukea seinään. Annettuja materiaaleja saa pilkkoa osiin. Aikaa rakentamiseen on 18 minuuttia. Ajan loputtua rakennelmien korkeudet mitataan. Korkeimman rakennelman rakentanut ryhmä voittaa haasteen. </a:t>
            </a:r>
            <a:endParaRPr lang="fi-FI">
              <a:cs typeface="Calibri" panose="020F0502020204030204"/>
            </a:endParaRPr>
          </a:p>
          <a:p>
            <a:pPr algn="just"/>
            <a:endParaRPr lang="fi-FI"/>
          </a:p>
          <a:p>
            <a:pPr algn="just"/>
            <a:endParaRPr lang="fi-FI"/>
          </a:p>
          <a:p>
            <a:r>
              <a:rPr lang="fi-FI" b="1"/>
              <a:t>Lopuksi</a:t>
            </a:r>
            <a:endParaRPr lang="fi-FI"/>
          </a:p>
          <a:p>
            <a:endParaRPr lang="fi-FI"/>
          </a:p>
          <a:p>
            <a:pPr algn="just"/>
            <a:r>
              <a:rPr lang="fi-FI"/>
              <a:t>Merkitse paperille mitä positiivisia asioita tai kehitettävää huomasit ryhmän työskentelyssä. Keskustele hetki rastista ja suorituksista ryhmän kanssa. Rakennelmat voi myös kuvata ja kuvat esittää lopputilaisuudessa.</a:t>
            </a:r>
            <a:endParaRPr lang="fi-FI">
              <a:cs typeface="Calibri" panose="020F0502020204030204"/>
            </a:endParaRPr>
          </a:p>
          <a:p>
            <a:pPr algn="just"/>
            <a:endParaRPr lang="fi-FI"/>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544929"/>
            <a:ext cx="6120000" cy="482194"/>
          </a:xfrm>
        </p:spPr>
        <p:txBody>
          <a:bodyPr/>
          <a:lstStyle/>
          <a:p>
            <a:r>
              <a:rPr lang="fi-FI" b="1"/>
              <a:t>KYMMENEN OHJETTA TIIMITOIMINTAAN</a:t>
            </a:r>
            <a:endParaRPr lang="fi-FI" b="1"/>
          </a:p>
        </p:txBody>
      </p:sp>
      <p:sp>
        <p:nvSpPr>
          <p:cNvPr id="3" name="Sisällön paikkamerkki 2"/>
          <p:cNvSpPr>
            <a:spLocks noGrp="1"/>
          </p:cNvSpPr>
          <p:nvPr>
            <p:ph idx="1"/>
          </p:nvPr>
        </p:nvSpPr>
        <p:spPr/>
        <p:txBody>
          <a:bodyPr vert="horz" lIns="0" tIns="0" rIns="0" bIns="0" rtlCol="0" anchor="t">
            <a:normAutofit/>
          </a:bodyPr>
          <a:lstStyle/>
          <a:p>
            <a:pPr marL="3902710" indent="-3902710">
              <a:lnSpc>
                <a:spcPct val="107000"/>
              </a:lnSpc>
              <a:spcAft>
                <a:spcPts val="755"/>
              </a:spcAft>
            </a:pPr>
            <a:r>
              <a:rPr lang="fi-FI" sz="1300" b="1" dirty="0">
                <a:latin typeface="Calibri" panose="020F0502020204030204"/>
                <a:ea typeface="Times New Roman" panose="02020603050405020304" pitchFamily="18" charset="0"/>
                <a:cs typeface="Poppins"/>
              </a:rPr>
              <a:t>Aika 	</a:t>
            </a:r>
            <a:r>
              <a:rPr lang="fi-FI" sz="1300" dirty="0">
                <a:latin typeface="Calibri" panose="020F0502020204030204"/>
                <a:ea typeface="Times New Roman" panose="02020603050405020304" pitchFamily="18" charset="0"/>
                <a:cs typeface="Poppins"/>
              </a:rPr>
              <a:t>tehtävään aikaa 15 minuuttia ja purku 5 minuuttia.</a:t>
            </a:r>
            <a:endParaRPr lang="fi-FI" sz="1300" dirty="0">
              <a:latin typeface="Calibri" panose="020F0502020204030204"/>
              <a:ea typeface="Times New Roman" panose="02020603050405020304" pitchFamily="18" charset="0"/>
              <a:cs typeface="Times New Roman" panose="02020603050405020304" pitchFamily="18" charset="0"/>
            </a:endParaRPr>
          </a:p>
          <a:p>
            <a:pPr>
              <a:lnSpc>
                <a:spcPct val="107000"/>
              </a:lnSpc>
              <a:spcAft>
                <a:spcPts val="755"/>
              </a:spcAft>
            </a:pPr>
            <a:r>
              <a:rPr lang="fi-FI" sz="1300" b="1" dirty="0">
                <a:latin typeface="Calibri" panose="020F0502020204030204"/>
                <a:ea typeface="Times New Roman" panose="02020603050405020304" pitchFamily="18" charset="0"/>
                <a:cs typeface="Poppins"/>
              </a:rPr>
              <a:t>Tavoitteet</a:t>
            </a:r>
            <a:endParaRPr lang="fi-FI" sz="1300" b="1" dirty="0">
              <a:latin typeface="Calibri" panose="020F0502020204030204"/>
              <a:ea typeface="Calibri" panose="020F0502020204030204" pitchFamily="34" charset="0"/>
              <a:cs typeface="Times New Roman" panose="02020603050405020304" pitchFamily="18" charset="0"/>
            </a:endParaRPr>
          </a:p>
          <a:p>
            <a:pPr>
              <a:lnSpc>
                <a:spcPct val="107000"/>
              </a:lnSpc>
              <a:spcAft>
                <a:spcPts val="755"/>
              </a:spcAft>
            </a:pPr>
            <a:r>
              <a:rPr lang="fi-FI" sz="1300" dirty="0">
                <a:latin typeface="Calibri" panose="020F0502020204030204"/>
                <a:ea typeface="Times New Roman" panose="02020603050405020304" pitchFamily="18" charset="0"/>
                <a:cs typeface="Poppins"/>
              </a:rPr>
              <a:t>Lisätä ymmärrystä hyvästä ryhmässä toimimisen tavasta ja muita huomioon ottavasta käyttäytymisestä. Saada osallistujat miettimään yhdessä hyvän ryhmähengen syntymisen vaatimaa käyttäytymistä ja oman toiminnan vaikutusta ryhmän toimintaan.  Tavoitteena jakaa tiimissä omia kokemuksia, ja niiden pohjalta kirjoittaa 10 tiimikäyttäytymisen ohjetta. Oppia tuntemaan toisia paremmin. Oppia esiintymistä.</a:t>
            </a:r>
            <a:endParaRPr lang="fi-FI" sz="1300" dirty="0">
              <a:latin typeface="Times New Roman" panose="02020603050405020304"/>
              <a:ea typeface="Calibri" panose="020F0502020204030204" pitchFamily="34" charset="0"/>
              <a:cs typeface="Times New Roman" panose="02020603050405020304" pitchFamily="18" charset="0"/>
            </a:endParaRPr>
          </a:p>
          <a:p>
            <a:pPr>
              <a:lnSpc>
                <a:spcPct val="107000"/>
              </a:lnSpc>
              <a:spcAft>
                <a:spcPts val="755"/>
              </a:spcAft>
            </a:pPr>
            <a:r>
              <a:rPr lang="fi-FI" sz="1300" b="1" dirty="0">
                <a:latin typeface="Calibri" panose="020F0502020204030204"/>
                <a:ea typeface="Times New Roman" panose="02020603050405020304" pitchFamily="18" charset="0"/>
                <a:cs typeface="Poppins"/>
              </a:rPr>
              <a:t>Materiaalit</a:t>
            </a:r>
            <a:br>
              <a:rPr lang="fi-FI" sz="1300" dirty="0">
                <a:latin typeface="Calibri" panose="020F0502020204030204" pitchFamily="34" charset="0"/>
                <a:ea typeface="Calibri" panose="020F0502020204030204" pitchFamily="34" charset="0"/>
                <a:cs typeface="Times New Roman" panose="02020603050405020304" pitchFamily="18" charset="0"/>
              </a:rPr>
            </a:br>
            <a:r>
              <a:rPr lang="fi-FI" sz="1300" dirty="0">
                <a:latin typeface="Calibri" panose="020F0502020204030204"/>
                <a:ea typeface="Times New Roman" panose="02020603050405020304" pitchFamily="18" charset="0"/>
                <a:cs typeface="Poppins"/>
              </a:rPr>
              <a:t>Paperi ja kynä </a:t>
            </a:r>
            <a:endParaRPr lang="fi-FI" sz="1300" b="1">
              <a:latin typeface="Calibri" panose="020F0502020204030204" pitchFamily="34" charset="0"/>
              <a:ea typeface="Times New Roman" panose="02020603050405020304" pitchFamily="18" charset="0"/>
              <a:cs typeface="Poppins"/>
            </a:endParaRPr>
          </a:p>
          <a:p>
            <a:pPr>
              <a:lnSpc>
                <a:spcPct val="107000"/>
              </a:lnSpc>
              <a:spcAft>
                <a:spcPts val="755"/>
              </a:spcAft>
            </a:pPr>
            <a:r>
              <a:rPr lang="fi-FI" sz="1300" b="1" dirty="0">
                <a:latin typeface="Calibri" panose="020F0502020204030204"/>
                <a:ea typeface="Times New Roman" panose="02020603050405020304" pitchFamily="18" charset="0"/>
                <a:cs typeface="Poppins"/>
              </a:rPr>
              <a:t>Toteutus</a:t>
            </a:r>
            <a:endParaRPr lang="fi-FI" sz="1300" b="1" dirty="0">
              <a:latin typeface="Calibri" panose="020F0502020204030204"/>
              <a:ea typeface="Calibri" panose="020F0502020204030204" pitchFamily="34" charset="0"/>
              <a:cs typeface="Times New Roman" panose="02020603050405020304" pitchFamily="18" charset="0"/>
            </a:endParaRPr>
          </a:p>
          <a:p>
            <a:pPr>
              <a:lnSpc>
                <a:spcPct val="107000"/>
              </a:lnSpc>
              <a:spcAft>
                <a:spcPts val="755"/>
              </a:spcAft>
            </a:pPr>
            <a:r>
              <a:rPr lang="fi-FI" sz="1300" dirty="0">
                <a:latin typeface="Calibri" panose="020F0502020204030204"/>
                <a:ea typeface="Times New Roman" panose="02020603050405020304" pitchFamily="18" charset="0"/>
                <a:cs typeface="Poppins"/>
              </a:rPr>
              <a:t>Miettikää yhdessä, millaista on huono ja hyvä käyttäytyminen ryhmässä. Voitte jakaa omia kokemuksia.</a:t>
            </a:r>
            <a:endParaRPr lang="fi-FI" sz="1300" dirty="0">
              <a:latin typeface="Calibri" panose="020F0502020204030204"/>
              <a:ea typeface="Times New Roman" panose="02020603050405020304" pitchFamily="18" charset="0"/>
              <a:cs typeface="Poppins"/>
            </a:endParaRPr>
          </a:p>
          <a:p>
            <a:pPr>
              <a:lnSpc>
                <a:spcPct val="107000"/>
              </a:lnSpc>
              <a:spcAft>
                <a:spcPts val="755"/>
              </a:spcAft>
            </a:pPr>
            <a:r>
              <a:rPr lang="fi-FI" sz="1300" dirty="0">
                <a:latin typeface="Calibri" panose="020F0502020204030204"/>
                <a:ea typeface="Times New Roman" panose="02020603050405020304" pitchFamily="18" charset="0"/>
                <a:cs typeface="Poppins"/>
              </a:rPr>
              <a:t>Listatkaa keskustelun pohjalta 10 hyvän ryhmässä käyttäytymisen ohjetta, joita jokainen voi itse toteuttaa hyvän ryhmähengen muodostumista ajatellen. </a:t>
            </a:r>
            <a:endParaRPr lang="fi-FI" sz="1300" dirty="0">
              <a:latin typeface="Calibri" panose="020F0502020204030204" pitchFamily="34" charset="0"/>
              <a:ea typeface="Times New Roman" panose="02020603050405020304" pitchFamily="18" charset="0"/>
              <a:cs typeface="Poppins"/>
            </a:endParaRPr>
          </a:p>
          <a:p>
            <a:pPr>
              <a:lnSpc>
                <a:spcPct val="107000"/>
              </a:lnSpc>
              <a:spcAft>
                <a:spcPts val="755"/>
              </a:spcAft>
            </a:pPr>
            <a:r>
              <a:rPr lang="fi-FI" sz="1300" b="1" dirty="0">
                <a:latin typeface="Calibri" panose="020F0502020204030204"/>
                <a:ea typeface="Times New Roman" panose="02020603050405020304" pitchFamily="18" charset="0"/>
                <a:cs typeface="Poppins"/>
              </a:rPr>
              <a:t>Lopuksi:</a:t>
            </a:r>
            <a:br>
              <a:rPr lang="fi-FI" sz="1300" dirty="0">
                <a:latin typeface="Calibri" panose="020F0502020204030204" pitchFamily="34" charset="0"/>
                <a:ea typeface="Calibri" panose="020F0502020204030204" pitchFamily="34" charset="0"/>
                <a:cs typeface="Times New Roman" panose="02020603050405020304" pitchFamily="18" charset="0"/>
              </a:rPr>
            </a:br>
            <a:r>
              <a:rPr lang="fi-FI" sz="1300" dirty="0">
                <a:latin typeface="Calibri" panose="020F0502020204030204"/>
                <a:ea typeface="Calibri" panose="020F0502020204030204" pitchFamily="34" charset="0"/>
                <a:cs typeface="Times New Roman" panose="02020603050405020304"/>
              </a:rPr>
              <a:t>Pohtikaa yhdessä ryhmän kanssa: </a:t>
            </a:r>
            <a:endParaRPr lang="fi-FI" sz="13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5"/>
              </a:spcAft>
            </a:pPr>
            <a:r>
              <a:rPr lang="fi-FI" sz="1300" dirty="0">
                <a:solidFill>
                  <a:srgbClr val="000000"/>
                </a:solidFill>
                <a:latin typeface="Calibri" panose="020F0502020204030204"/>
                <a:ea typeface="Times New Roman" panose="02020603050405020304" pitchFamily="18" charset="0"/>
                <a:cs typeface="Poppins"/>
              </a:rPr>
              <a:t>Miten voisitte tällä leirillä hyödyntää keksimiänne ohjeita? </a:t>
            </a:r>
            <a:br>
              <a:rPr lang="fi-FI" sz="1300" dirty="0">
                <a:latin typeface="Calibri" panose="020F0502020204030204" pitchFamily="34" charset="0"/>
                <a:ea typeface="Times New Roman" panose="02020603050405020304" pitchFamily="18" charset="0"/>
                <a:cs typeface="Poppins"/>
              </a:rPr>
            </a:br>
            <a:r>
              <a:rPr lang="fi-FI" sz="1300" dirty="0">
                <a:solidFill>
                  <a:srgbClr val="000000"/>
                </a:solidFill>
                <a:latin typeface="Calibri" panose="020F0502020204030204"/>
                <a:ea typeface="Times New Roman" panose="02020603050405020304" pitchFamily="18" charset="0"/>
                <a:cs typeface="Poppins"/>
              </a:rPr>
              <a:t> </a:t>
            </a:r>
            <a:endParaRPr lang="fi-FI" sz="1300" dirty="0">
              <a:latin typeface="Calibri" panose="020F0502020204030204"/>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184701"/>
            <a:ext cx="6120000" cy="772107"/>
          </a:xfrm>
        </p:spPr>
        <p:txBody>
          <a:bodyPr/>
          <a:lstStyle/>
          <a:p>
            <a:r>
              <a:rPr lang="fi-FI" b="1">
                <a:effectLst/>
                <a:latin typeface="Montserrat SemiBold"/>
                <a:ea typeface="Calibri" panose="020F0502020204030204" pitchFamily="34" charset="0"/>
                <a:cs typeface="Times New Roman" panose="02020603050405020304"/>
              </a:rPr>
              <a:t>FUN-SPORTTIHETKI, OHJE </a:t>
            </a:r>
            <a:r>
              <a:rPr lang="fi-FI" b="1">
                <a:latin typeface="Montserrat SemiBold"/>
                <a:ea typeface="Calibri" panose="020F0502020204030204" pitchFamily="34" charset="0"/>
                <a:cs typeface="Times New Roman" panose="02020603050405020304"/>
              </a:rPr>
              <a:t>JATKUU 2/2  	       </a:t>
            </a:r>
            <a:r>
              <a:rPr lang="fi-FI" b="1">
                <a:latin typeface="Calibri" panose="020F0502020204030204"/>
                <a:ea typeface="Calibri" panose="020F0502020204030204" pitchFamily="34" charset="0"/>
                <a:cs typeface="Times New Roman" panose="02020603050405020304"/>
              </a:rPr>
              <a:t>                                                         </a:t>
            </a:r>
            <a:endParaRPr lang="fi-FI" b="1"/>
          </a:p>
        </p:txBody>
      </p:sp>
      <p:sp>
        <p:nvSpPr>
          <p:cNvPr id="3" name="Sisällön paikkamerkki 2"/>
          <p:cNvSpPr>
            <a:spLocks noGrp="1"/>
          </p:cNvSpPr>
          <p:nvPr>
            <p:ph idx="1"/>
          </p:nvPr>
        </p:nvSpPr>
        <p:spPr/>
        <p:txBody>
          <a:bodyPr>
            <a:normAutofit/>
          </a:bodyPr>
          <a:lstStyle/>
          <a:p>
            <a:pPr algn="just">
              <a:lnSpc>
                <a:spcPct val="107000"/>
              </a:lnSpc>
              <a:spcAft>
                <a:spcPts val="800"/>
              </a:spcAft>
            </a:pPr>
            <a:endParaRPr lang="fi-FI" sz="1500" i="1">
              <a:effectLst/>
              <a:ea typeface="Calibri" panose="020F0502020204030204" pitchFamily="34" charset="0"/>
              <a:cs typeface="Times New Roman" panose="02020603050405020304" pitchFamily="18" charset="0"/>
            </a:endParaRPr>
          </a:p>
          <a:p>
            <a:pPr algn="just">
              <a:lnSpc>
                <a:spcPct val="107000"/>
              </a:lnSpc>
              <a:spcAft>
                <a:spcPts val="800"/>
              </a:spcAft>
            </a:pPr>
            <a:r>
              <a:rPr lang="fi-FI" sz="1500" i="1">
                <a:effectLst/>
                <a:ea typeface="Calibri" panose="020F0502020204030204" pitchFamily="34" charset="0"/>
                <a:cs typeface="Times New Roman" panose="02020603050405020304" pitchFamily="18" charset="0"/>
              </a:rPr>
              <a:t>Kolmas viestin </a:t>
            </a:r>
            <a:r>
              <a:rPr lang="fi-FI" sz="1500">
                <a:effectLst/>
                <a:ea typeface="Calibri" panose="020F0502020204030204" pitchFamily="34" charset="0"/>
                <a:cs typeface="Times New Roman" panose="02020603050405020304" pitchFamily="18" charset="0"/>
              </a:rPr>
              <a:t>osuus on paritehtävä. Parit pääsevät matkaan, kun edellinen viestintuoja on tullut heidän viereensä ja antanut taputuksen olkapäähän. Parit valmistautuvat yhteiseen paripussijuoksuun menemällä molemmat samaan pussiin. Molempien henkilöiden molempien jalkojen tulee olla samassa pussissa. Yhdessä he hyppivät tai juoksevat matkan seuraavalle osuudelle asti. </a:t>
            </a:r>
            <a:endParaRPr lang="fi-FI" sz="15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1500" i="1">
                <a:effectLst/>
                <a:ea typeface="Calibri" panose="020F0502020204030204" pitchFamily="34" charset="0"/>
                <a:cs typeface="Times New Roman" panose="02020603050405020304" pitchFamily="18" charset="0"/>
              </a:rPr>
              <a:t>Neljäs viestin </a:t>
            </a:r>
            <a:r>
              <a:rPr lang="fi-FI" sz="1500">
                <a:effectLst/>
                <a:ea typeface="Calibri" panose="020F0502020204030204" pitchFamily="34" charset="0"/>
                <a:cs typeface="Times New Roman" panose="02020603050405020304" pitchFamily="18" charset="0"/>
              </a:rPr>
              <a:t>osuus on paritehtävä ja parit pääsevät matkaan, kun edellinen pari on tullut heidän viereensä ja antanut taputuksen olkapäähän. Parit asettuvat kasvot vastatusten ja laittavat pallon väliinsä, niin että heidän vatsansa pitävät pallon paikoillaan. He kulkevat etapin mahdollisimman nopeasti niin että pallo pysyy koko ajan heidän välissään. Jos pallo putoaa, on matka aloitettava alusta. </a:t>
            </a:r>
            <a:endParaRPr lang="fi-FI" sz="15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1500" i="1">
                <a:effectLst/>
                <a:ea typeface="Calibri" panose="020F0502020204030204" pitchFamily="34" charset="0"/>
                <a:cs typeface="Times New Roman" panose="02020603050405020304" pitchFamily="18" charset="0"/>
              </a:rPr>
              <a:t>Viides tehtävä </a:t>
            </a:r>
            <a:r>
              <a:rPr lang="fi-FI" sz="1500">
                <a:effectLst/>
                <a:ea typeface="Calibri" panose="020F0502020204030204" pitchFamily="34" charset="0"/>
                <a:cs typeface="Times New Roman" panose="02020603050405020304" pitchFamily="18" charset="0"/>
              </a:rPr>
              <a:t>on paritehtävä ja tähän valmistaudutaan niin, että tuutori sitoo parien vierekkäiset jalat yhteen 1,5 metrin narulla. Kun edellinen pari on tullut heidän viereensä ja antanut taputuksen okapäähän, he pääsevät matkaan. Pari juoksee etapin mahdollisimman nopeasti. Muut ryhmän jäsenet ottavat heidät vastaan, aukaisevat narut ja irrottavat parien jalat toisistaan. </a:t>
            </a:r>
            <a:endParaRPr lang="fi-FI" sz="15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1500" i="1">
                <a:effectLst/>
                <a:ea typeface="Calibri" panose="020F0502020204030204" pitchFamily="34" charset="0"/>
                <a:cs typeface="Times New Roman" panose="02020603050405020304" pitchFamily="18" charset="0"/>
              </a:rPr>
              <a:t>Kuudes tehtävä </a:t>
            </a:r>
            <a:r>
              <a:rPr lang="fi-FI" sz="1500">
                <a:effectLst/>
                <a:ea typeface="Calibri" panose="020F0502020204030204" pitchFamily="34" charset="0"/>
                <a:cs typeface="Times New Roman" panose="02020603050405020304" pitchFamily="18" charset="0"/>
              </a:rPr>
              <a:t>on koko ryhmälle yhteinen. Viestin etenemisjärjestyksessä asettaudutaan maahan konttausasentoon ja viimeisenä tehtävän suorittaneet aloittavat pukkihyppelyn tiiminsä jäsenten yli. Koko kierros käydään läpi niin, että kun ensimmäinen on hypellyt kaikkien yli, on koko tiimi maalissa. </a:t>
            </a:r>
            <a:endParaRPr lang="fi-FI" sz="1500">
              <a:effectLst/>
              <a:ea typeface="Calibri" panose="020F0502020204030204" pitchFamily="34" charset="0"/>
              <a:cs typeface="Times New Roman" panose="02020603050405020304" pitchFamily="18" charset="0"/>
            </a:endParaRPr>
          </a:p>
          <a:p>
            <a:pPr algn="just">
              <a:lnSpc>
                <a:spcPct val="107000"/>
              </a:lnSpc>
              <a:spcAft>
                <a:spcPts val="800"/>
              </a:spcAft>
            </a:pPr>
            <a:r>
              <a:rPr lang="fi-FI" sz="1500">
                <a:effectLst/>
                <a:ea typeface="Calibri" panose="020F0502020204030204" pitchFamily="34" charset="0"/>
                <a:cs typeface="Times New Roman" panose="02020603050405020304" pitchFamily="18" charset="0"/>
              </a:rPr>
              <a:t> Lopuksi Merkitse paperille mitä positiivisia asioita tai kehitettävää huomasit tiimin työskentelyssä. Keskustele hetki rastista ja suorituksista tiimin kanssa. Mitä tästä opimme? Mikä oli rastin idea, punainen lanka? Millainen merkitys yhteisellä vapaa-ajan vietolla on työyhteisöön?</a:t>
            </a:r>
            <a:endParaRPr lang="fi-FI" sz="1500">
              <a:effectLst/>
              <a:ea typeface="Calibri" panose="020F0502020204030204" pitchFamily="34" charset="0"/>
              <a:cs typeface="Times New Roman" panose="02020603050405020304" pitchFamily="18" charset="0"/>
            </a:endParaRPr>
          </a:p>
          <a:p>
            <a:endParaRPr lang="fi-FI" sz="1500"/>
          </a:p>
          <a:p>
            <a:endParaRPr lang="fi-FI"/>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5679" y="1650747"/>
            <a:ext cx="5769905" cy="481964"/>
          </a:xfrm>
        </p:spPr>
        <p:txBody>
          <a:bodyPr/>
          <a:lstStyle/>
          <a:p>
            <a:pPr>
              <a:lnSpc>
                <a:spcPct val="107000"/>
              </a:lnSpc>
              <a:spcAft>
                <a:spcPts val="755"/>
              </a:spcAft>
            </a:pPr>
            <a:r>
              <a:rPr lang="fi-FI"/>
              <a:t>SPEED DATING</a:t>
            </a:r>
            <a:endParaRPr lang="fi-FI"/>
          </a:p>
        </p:txBody>
      </p:sp>
      <p:sp>
        <p:nvSpPr>
          <p:cNvPr id="3" name="Sisällön paikkamerkki 2"/>
          <p:cNvSpPr>
            <a:spLocks noGrp="1"/>
          </p:cNvSpPr>
          <p:nvPr>
            <p:ph idx="1"/>
          </p:nvPr>
        </p:nvSpPr>
        <p:spPr>
          <a:xfrm>
            <a:off x="895679" y="2230318"/>
            <a:ext cx="5769905" cy="6918155"/>
          </a:xfrm>
        </p:spPr>
        <p:txBody>
          <a:bodyPr>
            <a:normAutofit/>
          </a:bodyPr>
          <a:lstStyle/>
          <a:p>
            <a:pPr marL="431165">
              <a:lnSpc>
                <a:spcPct val="90000"/>
              </a:lnSpc>
            </a:pPr>
            <a:r>
              <a:rPr lang="fi-FI" sz="1700" kern="150">
                <a:solidFill>
                  <a:srgbClr val="262626"/>
                </a:solidFill>
                <a:latin typeface="Calibri" panose="020F0502020204030204" pitchFamily="34" charset="0"/>
                <a:ea typeface="Times New Roman" panose="02020603050405020304" pitchFamily="18" charset="0"/>
              </a:rPr>
              <a:t>			</a:t>
            </a:r>
            <a:endParaRPr lang="fi-FI" sz="1700">
              <a:latin typeface="Times New Roman" panose="02020603050405020304" pitchFamily="18" charset="0"/>
              <a:ea typeface="Times New Roman" panose="02020603050405020304" pitchFamily="18" charset="0"/>
            </a:endParaRPr>
          </a:p>
          <a:p>
            <a:pPr marL="431165">
              <a:lnSpc>
                <a:spcPct val="90000"/>
              </a:lnSpc>
            </a:pPr>
            <a:endParaRPr lang="fi-FI" sz="1700" kern="150">
              <a:solidFill>
                <a:srgbClr val="262626"/>
              </a:solidFill>
              <a:latin typeface="Times New Roman" panose="02020603050405020304" pitchFamily="18" charset="0"/>
              <a:ea typeface="Times New Roman" panose="02020603050405020304" pitchFamily="18" charset="0"/>
            </a:endParaRPr>
          </a:p>
          <a:p>
            <a:pPr marL="431165">
              <a:lnSpc>
                <a:spcPct val="90000"/>
              </a:lnSpc>
            </a:pPr>
            <a:r>
              <a:rPr lang="fi-FI" sz="1300" kern="150">
                <a:solidFill>
                  <a:srgbClr val="262626"/>
                </a:solidFill>
                <a:ea typeface="Times New Roman" panose="02020603050405020304" pitchFamily="18" charset="0"/>
              </a:rPr>
              <a:t> </a:t>
            </a:r>
            <a:endParaRPr lang="fi-FI"/>
          </a:p>
        </p:txBody>
      </p:sp>
      <p:sp>
        <p:nvSpPr>
          <p:cNvPr id="4" name="Tekstiruutu 3"/>
          <p:cNvSpPr txBox="1"/>
          <p:nvPr/>
        </p:nvSpPr>
        <p:spPr>
          <a:xfrm>
            <a:off x="895679" y="2230317"/>
            <a:ext cx="5769905" cy="6288748"/>
          </a:xfrm>
          <a:prstGeom prst="rect">
            <a:avLst/>
          </a:prstGeom>
          <a:noFill/>
        </p:spPr>
        <p:txBody>
          <a:bodyPr rot="0" spcFirstLastPara="0" vertOverflow="overflow" horzOverflow="overflow" vert="horz" wrap="square" lIns="86209" tIns="43104" rIns="86209" bIns="43104" numCol="1" spcCol="0" rtlCol="0" fromWordArt="0" anchor="t" anchorCtr="0" forceAA="0" compatLnSpc="1">
            <a:spAutoFit/>
          </a:bodyPr>
          <a:lstStyle/>
          <a:p>
            <a:pPr defTabSz="469265" fontAlgn="base">
              <a:spcBef>
                <a:spcPct val="0"/>
              </a:spcBef>
              <a:spcAft>
                <a:spcPct val="0"/>
              </a:spcAft>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Aika									</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15 min</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Tavoitteet</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Tutustua toisiin ryhmäläisiin hauskalla tavalla. Lisätä ryhmäläisten tietämystä toisistaan. </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Materiaali</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err="1">
                <a:solidFill>
                  <a:prstClr val="black"/>
                </a:solidFill>
                <a:latin typeface="Calibri" panose="020F0502020204030204" pitchFamily="34" charset="0"/>
                <a:ea typeface="MS PGothic" panose="020B0600070205080204" pitchFamily="34" charset="-128"/>
                <a:cs typeface="Calibri" panose="020F0502020204030204" pitchFamily="34" charset="0"/>
              </a:rPr>
              <a:t>Speed</a:t>
            </a: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 </a:t>
            </a:r>
            <a:r>
              <a:rPr lang="fi-FI" sz="1300" err="1">
                <a:solidFill>
                  <a:prstClr val="black"/>
                </a:solidFill>
                <a:latin typeface="Calibri" panose="020F0502020204030204" pitchFamily="34" charset="0"/>
                <a:ea typeface="MS PGothic" panose="020B0600070205080204" pitchFamily="34" charset="-128"/>
                <a:cs typeface="Calibri" panose="020F0502020204030204" pitchFamily="34" charset="0"/>
              </a:rPr>
              <a:t>dating</a:t>
            </a: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 kysymyslista</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Ajanottoväline</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Toteutus</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Tarkoituksena on jutella vaihtuvan parin kanssa vaihtuvista kysymyksistä. Rastin vetäjä kertoo aina, mistä kysymyksestä keskustellaan milläkin kysymyskierroksella. Jokaiselle kysymyskierrokselle on varattu aikaa 2 min. </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Aseta ryhmä seisomaan kahdessa rivissä vastakkain tai istumaan kahdelle vastakkaiselle penkkiriville. Sopikaa kumpi rivi liikkuu aina kysymyskierrosten jälkeen yhden ihmisen/penkin eteenpäin, toinen rivi pysyy paikallaan. </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Käykää 7 keskustelukierrosta valitsemistanne kysymyksistä. Näin jokainen tiimin jäsen pääsee keskustelemaan seitsemästä eri kysymyksestä ja juttelemaan mahdollisimman monen tiimiläisen kanssa.</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Lopuksi</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Keskustelkaa ryhmässä:</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-Mikä fiilis tehtävästä jäi?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-Oliko kysymyksistä helppo saada keskustelua aikaiseksi?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-Mitä uutta opitte toisistanne? </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5679" y="1650747"/>
            <a:ext cx="5769905" cy="481964"/>
          </a:xfrm>
        </p:spPr>
        <p:txBody>
          <a:bodyPr/>
          <a:lstStyle/>
          <a:p>
            <a:pPr>
              <a:lnSpc>
                <a:spcPct val="107000"/>
              </a:lnSpc>
              <a:spcAft>
                <a:spcPts val="755"/>
              </a:spcAft>
            </a:pPr>
            <a:r>
              <a:rPr lang="fi-FI"/>
              <a:t>SPEED DATING- KYSYMYSLISTA</a:t>
            </a:r>
            <a:endParaRPr lang="fi-FI"/>
          </a:p>
        </p:txBody>
      </p:sp>
      <p:sp>
        <p:nvSpPr>
          <p:cNvPr id="3" name="Sisällön paikkamerkki 2"/>
          <p:cNvSpPr>
            <a:spLocks noGrp="1"/>
          </p:cNvSpPr>
          <p:nvPr>
            <p:ph idx="1"/>
          </p:nvPr>
        </p:nvSpPr>
        <p:spPr>
          <a:xfrm>
            <a:off x="895679" y="2230318"/>
            <a:ext cx="5769905" cy="6918155"/>
          </a:xfrm>
        </p:spPr>
        <p:txBody>
          <a:bodyPr>
            <a:normAutofit/>
          </a:bodyPr>
          <a:lstStyle/>
          <a:p>
            <a:pPr marL="431165">
              <a:lnSpc>
                <a:spcPct val="90000"/>
              </a:lnSpc>
            </a:pPr>
            <a:r>
              <a:rPr lang="fi-FI" sz="1700" kern="150">
                <a:solidFill>
                  <a:srgbClr val="262626"/>
                </a:solidFill>
                <a:latin typeface="Calibri" panose="020F0502020204030204" pitchFamily="34" charset="0"/>
                <a:ea typeface="Times New Roman" panose="02020603050405020304" pitchFamily="18" charset="0"/>
              </a:rPr>
              <a:t>			</a:t>
            </a:r>
            <a:endParaRPr lang="fi-FI" sz="1700">
              <a:latin typeface="Times New Roman" panose="02020603050405020304" pitchFamily="18" charset="0"/>
              <a:ea typeface="Times New Roman" panose="02020603050405020304" pitchFamily="18" charset="0"/>
            </a:endParaRPr>
          </a:p>
          <a:p>
            <a:pPr marL="431165">
              <a:lnSpc>
                <a:spcPct val="90000"/>
              </a:lnSpc>
            </a:pPr>
            <a:endParaRPr lang="fi-FI" sz="1700" kern="150">
              <a:solidFill>
                <a:srgbClr val="262626"/>
              </a:solidFill>
              <a:latin typeface="Times New Roman" panose="02020603050405020304" pitchFamily="18" charset="0"/>
              <a:ea typeface="Times New Roman" panose="02020603050405020304" pitchFamily="18" charset="0"/>
            </a:endParaRPr>
          </a:p>
          <a:p>
            <a:pPr marL="431165">
              <a:lnSpc>
                <a:spcPct val="90000"/>
              </a:lnSpc>
            </a:pPr>
            <a:r>
              <a:rPr lang="fi-FI" sz="1300" kern="150">
                <a:solidFill>
                  <a:srgbClr val="262626"/>
                </a:solidFill>
                <a:ea typeface="Times New Roman" panose="02020603050405020304" pitchFamily="18" charset="0"/>
              </a:rPr>
              <a:t> </a:t>
            </a:r>
            <a:endParaRPr lang="fi-FI"/>
          </a:p>
        </p:txBody>
      </p:sp>
      <p:sp>
        <p:nvSpPr>
          <p:cNvPr id="4" name="Tekstiruutu 3"/>
          <p:cNvSpPr txBox="1"/>
          <p:nvPr/>
        </p:nvSpPr>
        <p:spPr>
          <a:xfrm>
            <a:off x="895679" y="2230317"/>
            <a:ext cx="5769905" cy="6288748"/>
          </a:xfrm>
          <a:prstGeom prst="rect">
            <a:avLst/>
          </a:prstGeom>
          <a:noFill/>
        </p:spPr>
        <p:txBody>
          <a:bodyPr rot="0" spcFirstLastPara="0" vertOverflow="overflow" horzOverflow="overflow" vert="horz" wrap="square" lIns="86209" tIns="43104" rIns="86209" bIns="43104" numCol="1" spcCol="0" rtlCol="0" fromWordArt="0" anchor="t" anchorCtr="0" forceAA="0" compatLnSpc="1">
            <a:spAutoFit/>
          </a:bodyPr>
          <a:lstStyle/>
          <a:p>
            <a:pPr defTabSz="469265" fontAlgn="base">
              <a:spcBef>
                <a:spcPct val="0"/>
              </a:spcBef>
              <a:spcAft>
                <a:spcPct val="0"/>
              </a:spcAft>
              <a:defRPr/>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Valitse seuraavista kysymyksistä keskustelun aiheet rastille:</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defRPr/>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Mikä on lempi ruokasi?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Kuka on lempi somejulkkiksesi?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Mitä tekisit, jos koulu lopetettaisiin? Mihin käyttäisit aikasi?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Kerro jokin asia, missä olet hyvä?</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Ketä ihailet?</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Jos saisit käyttää aikasi mihin tahansa, mihin käyttäisit sen?</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Mistä haaveilet?</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Voitat lotossa 10 000€! Miten käyttäisit rahasumman?</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Jos saisit olla joku muu, kuka olisit?</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Minkä supervoiman haluaisit?</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Mitä haluaisit olla isona?</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Mikä on unelma-ammattisi? Tai mitä haluaisit tehdä työksesi?</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r>
              <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rPr>
              <a:t>Missä haluaisit olla maailman paras?</a:t>
            </a: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marL="189230" indent="-189230" defTabSz="469265" fontAlgn="base">
              <a:spcBef>
                <a:spcPct val="0"/>
              </a:spcBef>
              <a:spcAft>
                <a:spcPct val="0"/>
              </a:spcAft>
              <a:buFontTx/>
              <a:buChar char="-"/>
              <a:defRPr/>
            </a:pPr>
            <a:endParaRPr lang="fi-FI" sz="1300">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defRPr/>
            </a:pP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rPr>
              <a:t>Kysymyksiä voi keksiä itse lisää tai heittää lennosta ryhmälle sopivia </a:t>
            </a:r>
            <a:r>
              <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sym typeface="Wingdings" panose="05000000000000000000" pitchFamily="2" charset="2"/>
              </a:rPr>
              <a:t> </a:t>
            </a: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a:p>
            <a:pPr defTabSz="469265" fontAlgn="base">
              <a:spcBef>
                <a:spcPct val="0"/>
              </a:spcBef>
              <a:spcAft>
                <a:spcPct val="0"/>
              </a:spcAft>
              <a:defRPr/>
            </a:pPr>
            <a:endParaRPr lang="fi-FI" sz="1300" b="1">
              <a:solidFill>
                <a:prstClr val="black"/>
              </a:solidFill>
              <a:latin typeface="Calibri" panose="020F0502020204030204" pitchFamily="34" charset="0"/>
              <a:ea typeface="MS PGothic" panose="020B0600070205080204" pitchFamily="34" charset="-128"/>
              <a:cs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431430"/>
            <a:ext cx="6120000" cy="501328"/>
          </a:xfrm>
        </p:spPr>
        <p:txBody>
          <a:bodyPr/>
          <a:lstStyle/>
          <a:p>
            <a:pPr>
              <a:lnSpc>
                <a:spcPct val="107000"/>
              </a:lnSpc>
              <a:spcAft>
                <a:spcPts val="800"/>
              </a:spcAft>
            </a:pPr>
            <a:endParaRPr lang="fi-FI"/>
          </a:p>
        </p:txBody>
      </p:sp>
      <p:sp>
        <p:nvSpPr>
          <p:cNvPr id="3" name="Sisällön paikkamerkki 2"/>
          <p:cNvSpPr>
            <a:spLocks noGrp="1"/>
          </p:cNvSpPr>
          <p:nvPr>
            <p:ph idx="1"/>
          </p:nvPr>
        </p:nvSpPr>
        <p:spPr>
          <a:xfrm>
            <a:off x="720631" y="2041227"/>
            <a:ext cx="6120000" cy="7337921"/>
          </a:xfrm>
        </p:spPr>
        <p:txBody>
          <a:bodyPr>
            <a:normAutofit/>
          </a:bodyPr>
          <a:lstStyle/>
          <a:p>
            <a:pPr marL="457200">
              <a:lnSpc>
                <a:spcPct val="90000"/>
              </a:lnSpc>
            </a:pPr>
            <a:r>
              <a:rPr lang="fi-FI" sz="1800" kern="150">
                <a:solidFill>
                  <a:srgbClr val="262626"/>
                </a:solidFill>
                <a:effectLst/>
                <a:latin typeface="Calibri" panose="020F0502020204030204" pitchFamily="34" charset="0"/>
                <a:ea typeface="Times New Roman" panose="02020603050405020304" pitchFamily="18" charset="0"/>
              </a:rPr>
              <a:t>			</a:t>
            </a:r>
            <a:endParaRPr lang="fi-FI" sz="1800">
              <a:latin typeface="Times New Roman" panose="02020603050405020304" pitchFamily="18" charset="0"/>
              <a:ea typeface="Times New Roman" panose="02020603050405020304" pitchFamily="18" charset="0"/>
            </a:endParaRPr>
          </a:p>
          <a:p>
            <a:pPr marL="457200">
              <a:lnSpc>
                <a:spcPct val="90000"/>
              </a:lnSpc>
            </a:pPr>
            <a:endParaRPr lang="fi-FI" sz="1800" kern="150">
              <a:solidFill>
                <a:srgbClr val="262626"/>
              </a:solidFill>
              <a:effectLst/>
              <a:latin typeface="Times New Roman" panose="02020603050405020304" pitchFamily="18" charset="0"/>
              <a:ea typeface="Times New Roman" panose="02020603050405020304" pitchFamily="18" charset="0"/>
            </a:endParaRPr>
          </a:p>
          <a:p>
            <a:pPr marL="457200">
              <a:lnSpc>
                <a:spcPct val="90000"/>
              </a:lnSpc>
            </a:pPr>
            <a:r>
              <a:rPr lang="fi-FI" sz="1400" kern="150">
                <a:solidFill>
                  <a:srgbClr val="262626"/>
                </a:solidFill>
                <a:effectLst/>
                <a:ea typeface="Times New Roman" panose="02020603050405020304" pitchFamily="18" charset="0"/>
              </a:rPr>
              <a:t> </a:t>
            </a:r>
            <a:endParaRPr lang="fi-FI"/>
          </a:p>
        </p:txBody>
      </p:sp>
      <p:sp>
        <p:nvSpPr>
          <p:cNvPr id="4" name="Tekstiruutu 3"/>
          <p:cNvSpPr txBox="1"/>
          <p:nvPr/>
        </p:nvSpPr>
        <p:spPr>
          <a:xfrm>
            <a:off x="2409031" y="5118100"/>
            <a:ext cx="2743200" cy="892552"/>
          </a:xfrm>
          <a:prstGeom prst="rect">
            <a:avLst/>
          </a:prstGeom>
          <a:noFill/>
        </p:spPr>
        <p:txBody>
          <a:bodyPr rot="0" spcFirstLastPara="0" vertOverflow="overflow" horzOverflow="overflow" vert="horz" wrap="square" lIns="91440" tIns="45720" rIns="91440" bIns="45720" numCol="1" spcCol="0" rtlCol="0" fromWordArt="0" anchor="t" anchorCtr="0" forceAA="0" compatLnSpc="1">
            <a:spAutoFit/>
          </a:bodyPr>
          <a:lstStyle/>
          <a:p>
            <a:pPr algn="l"/>
            <a:r>
              <a:rPr lang="fi-FI"/>
              <a:t>Lisää teksti napsauttamalla</a:t>
            </a:r>
            <a:endParaRPr lang="fi-FI"/>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a:t>KYMMENEN OHJETTA YRITTÄJÄN SOME-KÄYTTÄYTYMISELLE</a:t>
            </a:r>
            <a:endParaRPr lang="fi-FI" b="1"/>
          </a:p>
        </p:txBody>
      </p:sp>
      <p:sp>
        <p:nvSpPr>
          <p:cNvPr id="3" name="Sisällön paikkamerkki 2"/>
          <p:cNvSpPr>
            <a:spLocks noGrp="1"/>
          </p:cNvSpPr>
          <p:nvPr>
            <p:ph idx="1"/>
          </p:nvPr>
        </p:nvSpPr>
        <p:spPr/>
        <p:txBody>
          <a:bodyPr>
            <a:normAutofit/>
          </a:bodyPr>
          <a:lstStyle/>
          <a:p>
            <a:pPr marL="4140200" indent="-4140200">
              <a:lnSpc>
                <a:spcPct val="107000"/>
              </a:lnSpc>
              <a:spcAft>
                <a:spcPts val="800"/>
              </a:spcAft>
            </a:pPr>
            <a:r>
              <a:rPr lang="fi-FI" sz="1300" b="1">
                <a:effectLst/>
                <a:latin typeface="Calibri" panose="020F0502020204030204" pitchFamily="34" charset="0"/>
                <a:ea typeface="Times New Roman" panose="02020603050405020304" pitchFamily="18" charset="0"/>
                <a:cs typeface="Poppins"/>
              </a:rPr>
              <a:t>Aika 	</a:t>
            </a:r>
            <a:r>
              <a:rPr lang="fi-FI" sz="1300">
                <a:effectLst/>
                <a:latin typeface="Calibri" panose="020F0502020204030204" pitchFamily="34" charset="0"/>
                <a:ea typeface="Times New Roman" panose="02020603050405020304" pitchFamily="18" charset="0"/>
                <a:cs typeface="Poppins"/>
              </a:rPr>
              <a:t>tehtävään aikaa 20 minuuttia ja purku 10 minuuttia.</a:t>
            </a:r>
            <a:endParaRPr lang="fi-FI" sz="1300">
              <a:latin typeface="Calibri" panose="020F0502020204030204" pitchFamily="34" charset="0"/>
              <a:ea typeface="Times New Roman" panose="02020603050405020304" pitchFamily="18" charset="0"/>
              <a:cs typeface="Times New Roman" panose="02020603050405020304" pitchFamily="18" charset="0"/>
            </a:endParaRPr>
          </a:p>
          <a:p>
            <a:pPr marL="4140200" indent="-4140200">
              <a:lnSpc>
                <a:spcPct val="107000"/>
              </a:lnSpc>
              <a:spcAft>
                <a:spcPts val="800"/>
              </a:spcAft>
            </a:pPr>
            <a:r>
              <a:rPr lang="fi-FI" sz="1300" b="1">
                <a:effectLst/>
                <a:latin typeface="Calibri" panose="020F0502020204030204" pitchFamily="34" charset="0"/>
                <a:ea typeface="Times New Roman" panose="02020603050405020304" pitchFamily="18" charset="0"/>
                <a:cs typeface="Poppins"/>
              </a:rPr>
              <a:t>Ajoitus</a:t>
            </a:r>
            <a:endParaRPr lang="fi-FI" sz="13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Päivään herättelevä rento ideointi tai taukorasti. Soveltuu etäleirille.</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b="1">
                <a:effectLst/>
                <a:latin typeface="Calibri" panose="020F0502020204030204" pitchFamily="34" charset="0"/>
                <a:ea typeface="Times New Roman" panose="02020603050405020304" pitchFamily="18" charset="0"/>
                <a:cs typeface="Poppins"/>
              </a:rPr>
              <a:t> Tavoitteet</a:t>
            </a:r>
            <a:endParaRPr lang="fi-FI" sz="13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Ymmärrys hyvästä sosiaalisen median etiikasta ja käyttäytymisestä. Tavoitteena jakaa tiimissä omia kokemuksia, ja niiden pohjalta kirjoittaa 10 somekäyttäytymisen ohjetta. Oppia tuntemaan toisia paremmin. Oppia esiintymistä.</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 </a:t>
            </a:r>
            <a:r>
              <a:rPr lang="fi-FI" sz="1300" b="1">
                <a:effectLst/>
                <a:latin typeface="Calibri" panose="020F0502020204030204" pitchFamily="34" charset="0"/>
                <a:ea typeface="Times New Roman" panose="02020603050405020304" pitchFamily="18" charset="0"/>
                <a:cs typeface="Poppins"/>
              </a:rPr>
              <a:t>Materiaalit</a:t>
            </a:r>
            <a:br>
              <a:rPr lang="fi-FI" sz="1300">
                <a:effectLst/>
                <a:latin typeface="Calibri" panose="020F0502020204030204" pitchFamily="34" charset="0"/>
                <a:ea typeface="Calibri" panose="020F0502020204030204" pitchFamily="34" charset="0"/>
                <a:cs typeface="Times New Roman" panose="02020603050405020304" pitchFamily="18" charset="0"/>
              </a:rPr>
            </a:br>
            <a:r>
              <a:rPr lang="fi-FI" sz="1300">
                <a:effectLst/>
                <a:latin typeface="Calibri" panose="020F0502020204030204" pitchFamily="34" charset="0"/>
                <a:ea typeface="Times New Roman" panose="02020603050405020304" pitchFamily="18" charset="0"/>
                <a:cs typeface="Poppins"/>
              </a:rPr>
              <a:t>Paperi ja kynä ovat hyviä apuvälineitä, myös osaamisen puitteissa </a:t>
            </a:r>
            <a:r>
              <a:rPr lang="fi-FI" sz="1300" err="1">
                <a:effectLst/>
                <a:latin typeface="Calibri" panose="020F0502020204030204" pitchFamily="34" charset="0"/>
                <a:ea typeface="Times New Roman" panose="02020603050405020304" pitchFamily="18" charset="0"/>
                <a:cs typeface="Poppins"/>
              </a:rPr>
              <a:t>Jamboard</a:t>
            </a:r>
            <a:r>
              <a:rPr lang="fi-FI" sz="1300">
                <a:effectLst/>
                <a:latin typeface="Calibri" panose="020F0502020204030204" pitchFamily="34" charset="0"/>
                <a:ea typeface="Times New Roman" panose="02020603050405020304" pitchFamily="18" charset="0"/>
                <a:cs typeface="Poppins"/>
              </a:rPr>
              <a:t>, </a:t>
            </a:r>
            <a:r>
              <a:rPr lang="fi-FI" sz="1300" err="1">
                <a:effectLst/>
                <a:latin typeface="Calibri" panose="020F0502020204030204" pitchFamily="34" charset="0"/>
                <a:ea typeface="Times New Roman" panose="02020603050405020304" pitchFamily="18" charset="0"/>
                <a:cs typeface="Poppins"/>
              </a:rPr>
              <a:t>Flinga</a:t>
            </a:r>
            <a:r>
              <a:rPr lang="fi-FI" sz="1300">
                <a:effectLst/>
                <a:latin typeface="Calibri" panose="020F0502020204030204" pitchFamily="34" charset="0"/>
                <a:ea typeface="Times New Roman" panose="02020603050405020304" pitchFamily="18" charset="0"/>
                <a:cs typeface="Poppins"/>
              </a:rPr>
              <a:t> ja yms.</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b="1">
                <a:effectLst/>
                <a:latin typeface="Calibri" panose="020F0502020204030204" pitchFamily="34" charset="0"/>
                <a:ea typeface="Times New Roman" panose="02020603050405020304" pitchFamily="18" charset="0"/>
                <a:cs typeface="Poppins"/>
              </a:rPr>
              <a:t>Toteutus</a:t>
            </a:r>
            <a:endParaRPr lang="fi-FI" sz="13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4–6 hengen ryhmissä </a:t>
            </a:r>
            <a:r>
              <a:rPr lang="fi-FI" sz="1300" err="1">
                <a:effectLst/>
                <a:latin typeface="Calibri" panose="020F0502020204030204" pitchFamily="34" charset="0"/>
                <a:ea typeface="Times New Roman" panose="02020603050405020304" pitchFamily="18" charset="0"/>
                <a:cs typeface="Poppins"/>
              </a:rPr>
              <a:t>Zoom</a:t>
            </a:r>
            <a:r>
              <a:rPr lang="fi-FI" sz="1300">
                <a:effectLst/>
                <a:latin typeface="Calibri" panose="020F0502020204030204" pitchFamily="34" charset="0"/>
                <a:ea typeface="Times New Roman" panose="02020603050405020304" pitchFamily="18" charset="0"/>
                <a:cs typeface="Poppins"/>
              </a:rPr>
              <a:t> tai </a:t>
            </a:r>
            <a:r>
              <a:rPr lang="fi-FI" sz="1300" err="1">
                <a:effectLst/>
                <a:latin typeface="Calibri" panose="020F0502020204030204" pitchFamily="34" charset="0"/>
                <a:ea typeface="Times New Roman" panose="02020603050405020304" pitchFamily="18" charset="0"/>
                <a:cs typeface="Poppins"/>
              </a:rPr>
              <a:t>Teams</a:t>
            </a:r>
            <a:r>
              <a:rPr lang="fi-FI" sz="1300">
                <a:effectLst/>
                <a:latin typeface="Calibri" panose="020F0502020204030204" pitchFamily="34" charset="0"/>
                <a:ea typeface="Times New Roman" panose="02020603050405020304" pitchFamily="18" charset="0"/>
                <a:cs typeface="Poppins"/>
              </a:rPr>
              <a:t> </a:t>
            </a:r>
            <a:r>
              <a:rPr lang="fi-FI" sz="1300" err="1">
                <a:effectLst/>
                <a:latin typeface="Calibri" panose="020F0502020204030204" pitchFamily="34" charset="0"/>
                <a:ea typeface="Times New Roman" panose="02020603050405020304" pitchFamily="18" charset="0"/>
                <a:cs typeface="Poppins"/>
              </a:rPr>
              <a:t>break</a:t>
            </a:r>
            <a:r>
              <a:rPr lang="fi-FI" sz="1300">
                <a:effectLst/>
                <a:latin typeface="Calibri" panose="020F0502020204030204" pitchFamily="34" charset="0"/>
                <a:ea typeface="Times New Roman" panose="02020603050405020304" pitchFamily="18" charset="0"/>
                <a:cs typeface="Poppins"/>
              </a:rPr>
              <a:t> out </a:t>
            </a:r>
            <a:r>
              <a:rPr lang="fi-FI" sz="1300" err="1">
                <a:effectLst/>
                <a:latin typeface="Calibri" panose="020F0502020204030204" pitchFamily="34" charset="0"/>
                <a:ea typeface="Times New Roman" panose="02020603050405020304" pitchFamily="18" charset="0"/>
                <a:cs typeface="Poppins"/>
              </a:rPr>
              <a:t>roomeissa</a:t>
            </a:r>
            <a:r>
              <a:rPr lang="fi-FI" sz="1300">
                <a:effectLst/>
                <a:latin typeface="Calibri" panose="020F0502020204030204" pitchFamily="34" charset="0"/>
                <a:ea typeface="Times New Roman" panose="02020603050405020304" pitchFamily="18" charset="0"/>
                <a:cs typeface="Poppins"/>
              </a:rPr>
              <a:t>. Osallistujat miettivät yhdessä, millaista on huono ja hyvä käyttäytyminen sosiaalisessa mediassa. Listatkaa 10 some käyttäytymisen ohjetta nettikirjoitteluun ja video/kuvaviesteihin. Jakakaa omia kokemuksia. Lopuksi </a:t>
            </a:r>
            <a:r>
              <a:rPr lang="fi-FI" sz="1300" err="1">
                <a:effectLst/>
                <a:latin typeface="Calibri" panose="020F0502020204030204" pitchFamily="34" charset="0"/>
                <a:ea typeface="Times New Roman" panose="02020603050405020304" pitchFamily="18" charset="0"/>
                <a:cs typeface="Poppins"/>
              </a:rPr>
              <a:t>pitchataan</a:t>
            </a:r>
            <a:r>
              <a:rPr lang="fi-FI" sz="1300">
                <a:effectLst/>
                <a:latin typeface="Calibri" panose="020F0502020204030204" pitchFamily="34" charset="0"/>
                <a:ea typeface="Times New Roman" panose="02020603050405020304" pitchFamily="18" charset="0"/>
                <a:cs typeface="Poppins"/>
              </a:rPr>
              <a:t> hyvät käytänteet somessa.</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 </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300">
                <a:effectLst/>
                <a:latin typeface="Calibri" panose="020F0502020204030204" pitchFamily="34" charset="0"/>
                <a:ea typeface="Times New Roman" panose="02020603050405020304" pitchFamily="18" charset="0"/>
                <a:cs typeface="Poppins"/>
              </a:rPr>
              <a:t>Lopuksi:</a:t>
            </a:r>
            <a:br>
              <a:rPr lang="fi-FI" sz="1300">
                <a:effectLst/>
                <a:latin typeface="Calibri" panose="020F0502020204030204" pitchFamily="34" charset="0"/>
                <a:ea typeface="Calibri" panose="020F0502020204030204" pitchFamily="34" charset="0"/>
                <a:cs typeface="Times New Roman" panose="02020603050405020304" pitchFamily="18" charset="0"/>
              </a:rPr>
            </a:br>
            <a:r>
              <a:rPr lang="fi-FI" sz="1300">
                <a:effectLst/>
                <a:latin typeface="Calibri" panose="020F0502020204030204" pitchFamily="34" charset="0"/>
                <a:ea typeface="Times New Roman" panose="02020603050405020304" pitchFamily="18" charset="0"/>
                <a:cs typeface="Poppins"/>
              </a:rPr>
              <a:t>Ryhmät </a:t>
            </a:r>
            <a:r>
              <a:rPr lang="fi-FI" sz="1300" err="1">
                <a:effectLst/>
                <a:latin typeface="Calibri" panose="020F0502020204030204" pitchFamily="34" charset="0"/>
                <a:ea typeface="Times New Roman" panose="02020603050405020304" pitchFamily="18" charset="0"/>
                <a:cs typeface="Poppins"/>
              </a:rPr>
              <a:t>pitchaavat</a:t>
            </a:r>
            <a:r>
              <a:rPr lang="fi-FI" sz="1300">
                <a:effectLst/>
                <a:latin typeface="Calibri" panose="020F0502020204030204" pitchFamily="34" charset="0"/>
                <a:ea typeface="Times New Roman" panose="02020603050405020304" pitchFamily="18" charset="0"/>
                <a:cs typeface="Poppins"/>
              </a:rPr>
              <a:t>  muille tiimeille lopuksi.</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br>
              <a:rPr lang="fi-FI" sz="1300">
                <a:effectLst/>
                <a:latin typeface="Calibri" panose="020F0502020204030204" pitchFamily="34" charset="0"/>
                <a:ea typeface="Times New Roman" panose="02020603050405020304" pitchFamily="18" charset="0"/>
                <a:cs typeface="Poppins"/>
              </a:rPr>
            </a:br>
            <a:r>
              <a:rPr lang="fi-FI" sz="1300">
                <a:effectLst/>
                <a:latin typeface="Calibri" panose="020F0502020204030204" pitchFamily="34" charset="0"/>
                <a:ea typeface="Times New Roman" panose="02020603050405020304" pitchFamily="18" charset="0"/>
                <a:cs typeface="Poppins"/>
              </a:rPr>
              <a:t>Mitä tästä opimme? Mitkä olivat tärkeimmät ahaa -elämykset tehtävän parissa?</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br>
              <a:rPr lang="fi-FI" sz="1300">
                <a:solidFill>
                  <a:srgbClr val="000000"/>
                </a:solidFill>
                <a:effectLst/>
                <a:latin typeface="Calibri" panose="020F0502020204030204" pitchFamily="34" charset="0"/>
                <a:ea typeface="Times New Roman" panose="02020603050405020304" pitchFamily="18" charset="0"/>
                <a:cs typeface="Poppins"/>
              </a:rPr>
            </a:br>
            <a:r>
              <a:rPr lang="fi-FI" sz="1300">
                <a:solidFill>
                  <a:srgbClr val="000000"/>
                </a:solidFill>
                <a:effectLst/>
                <a:latin typeface="Calibri" panose="020F0502020204030204" pitchFamily="34" charset="0"/>
                <a:ea typeface="Times New Roman" panose="02020603050405020304" pitchFamily="18" charset="0"/>
                <a:cs typeface="Poppins"/>
              </a:rPr>
              <a:t> </a:t>
            </a:r>
            <a:endParaRPr lang="fi-FI" sz="13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2279" y="1314252"/>
            <a:ext cx="6120000" cy="495108"/>
          </a:xfrm>
        </p:spPr>
        <p:txBody>
          <a:bodyPr/>
          <a:lstStyle/>
          <a:p>
            <a:r>
              <a:rPr lang="fi-FI" b="1" i="0">
                <a:solidFill>
                  <a:srgbClr val="E6E6E6"/>
                </a:solidFill>
                <a:effectLst/>
              </a:rPr>
              <a:t>KELLO</a:t>
            </a:r>
            <a:endParaRPr lang="fi-FI" b="1">
              <a:solidFill>
                <a:srgbClr val="E6E6E6"/>
              </a:solidFill>
            </a:endParaRPr>
          </a:p>
        </p:txBody>
      </p:sp>
      <p:sp>
        <p:nvSpPr>
          <p:cNvPr id="3" name="Sisällön paikkamerkki 2"/>
          <p:cNvSpPr>
            <a:spLocks noGrp="1"/>
          </p:cNvSpPr>
          <p:nvPr>
            <p:ph idx="1"/>
          </p:nvPr>
        </p:nvSpPr>
        <p:spPr/>
        <p:txBody>
          <a:bodyPr>
            <a:normAutofit/>
          </a:bodyPr>
          <a:lstStyle/>
          <a:p>
            <a:r>
              <a:rPr lang="fi-FI" sz="1300" b="1">
                <a:effectLst/>
                <a:ea typeface="Times New Roman" panose="02020603050405020304" pitchFamily="18" charset="0"/>
                <a:cs typeface="Times New Roman" panose="02020603050405020304" pitchFamily="18" charset="0"/>
              </a:rPr>
              <a:t>Aika</a:t>
            </a:r>
            <a:r>
              <a:rPr lang="fi-FI" sz="1300">
                <a:effectLst/>
                <a:ea typeface="Times New Roman" panose="02020603050405020304" pitchFamily="18" charset="0"/>
                <a:cs typeface="Times New Roman" panose="02020603050405020304" pitchFamily="18" charset="0"/>
              </a:rPr>
              <a:t>					15 – 20 minuuttia</a:t>
            </a:r>
            <a:endParaRPr lang="fi-FI" sz="1300">
              <a:effectLst/>
              <a:ea typeface="Times New Roman" panose="02020603050405020304" pitchFamily="18" charset="0"/>
              <a:cs typeface="Times New Roman" panose="02020603050405020304" pitchFamily="18" charset="0"/>
            </a:endParaRPr>
          </a:p>
          <a:p>
            <a:endParaRPr lang="fi-FI" sz="1300">
              <a:effectLst/>
              <a:ea typeface="Times New Roman" panose="02020603050405020304" pitchFamily="18" charset="0"/>
              <a:cs typeface="Times New Roman" panose="02020603050405020304" pitchFamily="18" charset="0"/>
            </a:endParaRPr>
          </a:p>
          <a:p>
            <a:r>
              <a:rPr lang="fi-FI" sz="1300" b="1">
                <a:effectLst/>
                <a:ea typeface="Times New Roman" panose="02020603050405020304" pitchFamily="18" charset="0"/>
                <a:cs typeface="Times New Roman" panose="02020603050405020304" pitchFamily="18" charset="0"/>
              </a:rPr>
              <a:t>Ajoitus</a:t>
            </a:r>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leirin avaukseen</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b="1">
                <a:effectLst/>
                <a:ea typeface="Times New Roman" panose="02020603050405020304" pitchFamily="18" charset="0"/>
                <a:cs typeface="Times New Roman" panose="02020603050405020304" pitchFamily="18" charset="0"/>
              </a:rPr>
              <a:t>Tavoitteet:</a:t>
            </a:r>
            <a:r>
              <a:rPr lang="fi-FI" sz="1300">
                <a:effectLst/>
                <a:ea typeface="Times New Roman" panose="02020603050405020304" pitchFamily="18" charset="0"/>
                <a:cs typeface="Times New Roman" panose="02020603050405020304" pitchFamily="18" charset="0"/>
              </a:rPr>
              <a:t> Tutustuminen ja </a:t>
            </a:r>
            <a:r>
              <a:rPr lang="fi-FI" sz="1300" err="1">
                <a:effectLst/>
                <a:ea typeface="Times New Roman" panose="02020603050405020304" pitchFamily="18" charset="0"/>
                <a:cs typeface="Times New Roman" panose="02020603050405020304" pitchFamily="18" charset="0"/>
              </a:rPr>
              <a:t>tiimiytyminen</a:t>
            </a:r>
            <a:r>
              <a:rPr lang="fi-FI" sz="1300">
                <a:effectLst/>
                <a:ea typeface="Times New Roman" panose="02020603050405020304" pitchFamily="18" charset="0"/>
                <a:cs typeface="Times New Roman" panose="02020603050405020304" pitchFamily="18" charset="0"/>
              </a:rPr>
              <a:t> koko ryhmän kesken. Kellorasti on hauskimmillaan, jos osallistujia on yli 20 henkilöä, ylärajaa osallistujille ei ole.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b="1">
              <a:effectLst/>
              <a:ea typeface="Times New Roman" panose="02020603050405020304" pitchFamily="18" charset="0"/>
              <a:cs typeface="Times New Roman" panose="02020603050405020304" pitchFamily="18" charset="0"/>
            </a:endParaRPr>
          </a:p>
          <a:p>
            <a:r>
              <a:rPr lang="fi-FI" sz="1300" b="1">
                <a:effectLst/>
                <a:ea typeface="Times New Roman" panose="02020603050405020304" pitchFamily="18" charset="0"/>
                <a:cs typeface="Times New Roman" panose="02020603050405020304" pitchFamily="18" charset="0"/>
              </a:rPr>
              <a:t>Materiaalit </a:t>
            </a:r>
            <a:endParaRPr lang="fi-FI" sz="1300" b="1">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Paperia ja kyniä. Pieni palkinto nopeimmille (esim. 3 tikkaria tai lakua). </a:t>
            </a:r>
            <a:endParaRPr lang="fi-FI" sz="1300">
              <a:effectLst/>
              <a:ea typeface="Times New Roman" panose="02020603050405020304" pitchFamily="18" charset="0"/>
              <a:cs typeface="Times New Roman" panose="02020603050405020304" pitchFamily="18" charset="0"/>
            </a:endParaRPr>
          </a:p>
          <a:p>
            <a:r>
              <a:rPr lang="fi-FI" sz="1300" b="1">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b="1">
                <a:effectLst/>
                <a:ea typeface="Times New Roman" panose="02020603050405020304" pitchFamily="18" charset="0"/>
                <a:cs typeface="Times New Roman" panose="02020603050405020304" pitchFamily="18" charset="0"/>
              </a:rPr>
              <a:t>Toteutus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Pyydä leiriläisiä piirtämään paperille kellotaulu ja lisäämään siihen tunnit. Tämän jälkeen leiriläiset kiertävät ympäriinsä ja sopivat tapaamisia muiden leiriläisten kanssa ensin itsensä esitellen ja sen jälkeen vapaata aikaa tiedustellen. Kun vapaa aika löytyy, molemmat merkitsevät ajan kelloon (eli Ville merkitsee kelloonsa ”Kalle” kello 16:n kohdalle ja Kalle merkitsee kelloonsa ”Ville” kello 16:n kohdalle).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Kolme nopeimmin  kellonsa täyteen saanutta voidaan palkita pienellä palkinnolla. Tämän jälkeen leiriläisiä pyydetään lähtemään treffeille esim. kello 13 sovitun henkilön kanssa. Treffeille annetaan puheenaiheeksi joku hauska, hassu tai jopa päätön teema, kuten esim. korvapuikot, kumisaappaat, kukkaruukku, risteily, lemmikkieläimet jne. Yhdet treffit kestävät 2–3 minuuttia ja jokaiselle treffille annetaan eri teema. Tehtävää viedään läpi muutamien treffien ajan, ei koko kellotaulua.</a:t>
            </a:r>
            <a:endParaRPr lang="fi-FI" sz="1300">
              <a:effectLst/>
              <a:ea typeface="Times New Roman" panose="02020603050405020304" pitchFamily="18" charset="0"/>
              <a:cs typeface="Times New Roman" panose="02020603050405020304" pitchFamily="18" charset="0"/>
            </a:endParaRPr>
          </a:p>
          <a:p>
            <a:r>
              <a:rPr lang="fi-FI" sz="1300">
                <a:effectLst/>
                <a:ea typeface="Times New Roman" panose="02020603050405020304" pitchFamily="18" charset="0"/>
                <a:cs typeface="Times New Roman" panose="02020603050405020304" pitchFamily="18" charset="0"/>
              </a:rPr>
              <a:t> </a:t>
            </a:r>
            <a:endParaRPr lang="fi-FI" sz="1300">
              <a:effectLst/>
              <a:ea typeface="Times New Roman" panose="02020603050405020304" pitchFamily="18" charset="0"/>
              <a:cs typeface="Times New Roman" panose="02020603050405020304" pitchFamily="18" charset="0"/>
            </a:endParaRPr>
          </a:p>
          <a:p>
            <a:r>
              <a:rPr lang="fi-FI" sz="1800">
                <a:effectLst/>
                <a:latin typeface="Poppins"/>
                <a:ea typeface="Times New Roman" panose="02020603050405020304" pitchFamily="18" charset="0"/>
                <a:cs typeface="Times New Roman" panose="02020603050405020304" pitchFamily="18" charset="0"/>
              </a:rPr>
              <a:t> </a:t>
            </a:r>
            <a:endParaRPr lang="fi-FI" sz="18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 </a:t>
            </a:r>
            <a:endParaRPr lang="fi-FI"/>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b="1" i="0" cap="all">
                <a:solidFill>
                  <a:schemeClr val="bg2"/>
                </a:solidFill>
                <a:effectLst/>
              </a:rPr>
              <a:t>KIRJAIMET HUKASSA</a:t>
            </a:r>
            <a:endParaRPr lang="fi-FI">
              <a:solidFill>
                <a:schemeClr val="bg2"/>
              </a:solidFill>
            </a:endParaRPr>
          </a:p>
        </p:txBody>
      </p:sp>
      <p:sp>
        <p:nvSpPr>
          <p:cNvPr id="3" name="Sisällön paikkamerkki 2"/>
          <p:cNvSpPr>
            <a:spLocks noGrp="1"/>
          </p:cNvSpPr>
          <p:nvPr>
            <p:ph idx="1"/>
          </p:nvPr>
        </p:nvSpPr>
        <p:spPr/>
        <p:txBody>
          <a:bodyPr>
            <a:normAutofit fontScale="25000" lnSpcReduction="20000"/>
          </a:bodyPr>
          <a:lstStyle/>
          <a:p>
            <a:pPr>
              <a:lnSpc>
                <a:spcPct val="107000"/>
              </a:lnSpc>
              <a:spcBef>
                <a:spcPts val="600"/>
              </a:spcBef>
              <a:spcAft>
                <a:spcPts val="800"/>
              </a:spcAft>
            </a:pPr>
            <a:r>
              <a:rPr lang="fi-FI" sz="4800" b="1">
                <a:effectLst/>
                <a:latin typeface="Calibri" panose="020F0502020204030204" pitchFamily="34" charset="0"/>
                <a:ea typeface="Times New Roman" panose="02020603050405020304" pitchFamily="18" charset="0"/>
                <a:cs typeface="Poppins"/>
              </a:rPr>
              <a:t>Aika 		</a:t>
            </a:r>
            <a:r>
              <a:rPr lang="fi-FI" sz="4800" b="1" i="0" cap="all">
                <a:solidFill>
                  <a:srgbClr val="000000"/>
                </a:solidFill>
                <a:effectLst/>
                <a:latin typeface="Calibri" panose="020F0502020204030204" pitchFamily="34" charset="0"/>
              </a:rPr>
              <a:t> 30 </a:t>
            </a:r>
            <a:r>
              <a:rPr lang="fi-FI" sz="4800" b="0" i="0">
                <a:solidFill>
                  <a:srgbClr val="000000"/>
                </a:solidFill>
                <a:effectLst/>
                <a:latin typeface="Calibri" panose="020F0502020204030204" pitchFamily="34" charset="0"/>
              </a:rPr>
              <a:t>sekuntia/kierros. Tuutorit päättävät kierrosten lukumäärän </a:t>
            </a:r>
            <a:r>
              <a:rPr lang="fi-FI" sz="4800" b="1">
                <a:effectLst/>
                <a:latin typeface="Calibri" panose="020F0502020204030204" pitchFamily="34" charset="0"/>
                <a:ea typeface="Times New Roman" panose="02020603050405020304" pitchFamily="18" charset="0"/>
                <a:cs typeface="Poppins"/>
              </a:rPr>
              <a:t>	</a:t>
            </a:r>
            <a:endParaRPr lang="fi-FI" sz="4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pitchFamily="34" charset="0"/>
                <a:ea typeface="Times New Roman" panose="02020603050405020304" pitchFamily="18" charset="0"/>
                <a:cs typeface="Poppins"/>
              </a:rPr>
              <a:t>Ajoitus</a:t>
            </a:r>
            <a:endParaRPr lang="fi-FI" sz="4800" b="1">
              <a:effectLst/>
              <a:latin typeface="Calibri" panose="020F0502020204030204" pitchFamily="34" charset="0"/>
              <a:ea typeface="Times New Roman" panose="02020603050405020304" pitchFamily="18" charset="0"/>
              <a:cs typeface="Poppins"/>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Soveltuu Innovaatioleirin alkuun kaikkien leiriläisten kesken tehtäväksi pienryhmissä. Tämän rastin jälkeen on mahdollista siirtyä </a:t>
            </a:r>
            <a:r>
              <a:rPr lang="fi-FI" sz="4800" err="1">
                <a:effectLst/>
                <a:latin typeface="Calibri" panose="020F0502020204030204" pitchFamily="34" charset="0"/>
                <a:ea typeface="Times New Roman" panose="02020603050405020304" pitchFamily="18" charset="0"/>
                <a:cs typeface="Poppins"/>
              </a:rPr>
              <a:t>tiimiytymisrasteihin</a:t>
            </a: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r>
              <a:rPr lang="fi-FI" sz="4800" b="1">
                <a:effectLst/>
                <a:latin typeface="Calibri" panose="020F0502020204030204" pitchFamily="34" charset="0"/>
                <a:ea typeface="Times New Roman" panose="02020603050405020304" pitchFamily="18" charset="0"/>
                <a:cs typeface="Poppins"/>
              </a:rPr>
              <a:t>Ryhmän koko</a:t>
            </a:r>
            <a:endParaRPr lang="fi-FI" sz="4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latin typeface="Calibri" panose="020F0502020204030204" pitchFamily="34" charset="0"/>
                <a:ea typeface="Times New Roman" panose="02020603050405020304" pitchFamily="18" charset="0"/>
                <a:cs typeface="Poppins"/>
              </a:rPr>
              <a:t>e</a:t>
            </a:r>
            <a:r>
              <a:rPr lang="fi-FI" sz="4800">
                <a:effectLst/>
                <a:latin typeface="Calibri" panose="020F0502020204030204" pitchFamily="34" charset="0"/>
                <a:ea typeface="Times New Roman" panose="02020603050405020304" pitchFamily="18" charset="0"/>
                <a:cs typeface="Poppins"/>
              </a:rPr>
              <a:t>i ole rajattu</a:t>
            </a:r>
            <a:endParaRPr lang="fi-FI" sz="4800">
              <a:effectLst/>
              <a:latin typeface="Calibri" panose="020F0502020204030204" pitchFamily="34" charset="0"/>
              <a:ea typeface="Times New Roman" panose="02020603050405020304" pitchFamily="18" charset="0"/>
              <a:cs typeface="Poppins"/>
            </a:endParaRPr>
          </a:p>
          <a:p>
            <a:pPr>
              <a:lnSpc>
                <a:spcPct val="107000"/>
              </a:lnSpc>
              <a:spcBef>
                <a:spcPts val="600"/>
              </a:spcBef>
              <a:spcAft>
                <a:spcPts val="800"/>
              </a:spcAft>
            </a:pPr>
            <a:r>
              <a:rPr lang="fi-FI" sz="4800" b="1">
                <a:effectLst/>
                <a:latin typeface="Calibri" panose="020F0502020204030204" pitchFamily="34" charset="0"/>
                <a:ea typeface="Times New Roman" panose="02020603050405020304" pitchFamily="18" charset="0"/>
                <a:cs typeface="Poppins"/>
              </a:rPr>
              <a:t>Tavoitteet </a:t>
            </a:r>
            <a:endParaRPr lang="fi-FI" sz="4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err="1">
                <a:effectLst/>
                <a:latin typeface="Calibri" panose="020F0502020204030204" pitchFamily="34" charset="0"/>
                <a:ea typeface="Times New Roman" panose="02020603050405020304" pitchFamily="18" charset="0"/>
                <a:cs typeface="Poppins"/>
              </a:rPr>
              <a:t>Tiimiytyminen</a:t>
            </a:r>
            <a:r>
              <a:rPr lang="fi-FI" sz="4800">
                <a:effectLst/>
                <a:latin typeface="Calibri" panose="020F0502020204030204" pitchFamily="34" charset="0"/>
                <a:ea typeface="Times New Roman" panose="02020603050405020304" pitchFamily="18" charset="0"/>
                <a:cs typeface="Poppins"/>
              </a:rPr>
              <a:t>, toisten auttaminen ja yhteishengen nostattaminen.</a:t>
            </a:r>
            <a:endParaRPr lang="fi-FI" sz="4800">
              <a:effectLst/>
              <a:latin typeface="Calibri" panose="020F0502020204030204" pitchFamily="34" charset="0"/>
              <a:ea typeface="Times New Roman" panose="02020603050405020304" pitchFamily="18" charset="0"/>
              <a:cs typeface="Poppins"/>
            </a:endParaRPr>
          </a:p>
          <a:p>
            <a:pPr>
              <a:lnSpc>
                <a:spcPct val="107000"/>
              </a:lnSpc>
              <a:spcBef>
                <a:spcPts val="600"/>
              </a:spcBef>
              <a:spcAft>
                <a:spcPts val="800"/>
              </a:spcAft>
            </a:pPr>
            <a:r>
              <a:rPr lang="fi-FI" sz="4800" b="1">
                <a:effectLst/>
                <a:latin typeface="Calibri" panose="020F0502020204030204" pitchFamily="34" charset="0"/>
                <a:ea typeface="Times New Roman" panose="02020603050405020304" pitchFamily="18" charset="0"/>
                <a:cs typeface="Poppins"/>
              </a:rPr>
              <a:t>Materiaalit </a:t>
            </a:r>
            <a:endParaRPr lang="fi-FI" sz="4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Taulu ja paperia, joilla peittää sanan loput kirjaimet.</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b="1">
                <a:latin typeface="Calibri" panose="020F0502020204030204" pitchFamily="34" charset="0"/>
                <a:ea typeface="Calibri" panose="020F0502020204030204" pitchFamily="34" charset="0"/>
                <a:cs typeface="Times New Roman" panose="02020603050405020304" pitchFamily="18" charset="0"/>
              </a:rPr>
              <a:t>Toteutus</a:t>
            </a:r>
            <a:endParaRPr lang="fi-FI" sz="4800"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Tuutorit listaavat ja kirjaavat sanoja taululla. Pelin alussa taululla on sanoja, joissa ensimmäinen kirjain on esillä. Sanat ovat päätetty aikaisemmin ja tuutorit tietävät ne. Jokaiselle tiimille annetaan kaksi eri aihetta. Esimerkiksi ”Tarvitset telttaretkelle mukaan T_____?”. Jokaisessa aiheessa on 8-10 eri sanaa. Sanojen alkukirjaimet ovat esillä.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Jokaisella tiimillä on 30 sekuntia aikaa arvata sanat oikein. Sanoja on 8-10 kappaletta kahdesta eri aiheesta. Jokainen tiimiläinen arvailee sanoja vuorotellen. Kun arvaat sanan oikein, sinun vastausvuoro jatkuu niin kauan, kunnes sanan arvaus menee väärin. Näin ollen vuoro siirtyy seuraavalle. Kun 30 sekuntia on kulunut, siirtyy vuoro seuraavalle ryhmälle tai aihe vaihtuu.</a:t>
            </a:r>
            <a:r>
              <a:rPr lang="fi-FI" sz="4800">
                <a:latin typeface="Calibri" panose="020F0502020204030204" pitchFamily="34" charset="0"/>
                <a:ea typeface="Times New Roman" panose="02020603050405020304" pitchFamily="18" charset="0"/>
                <a:cs typeface="Times New Roman" panose="02020603050405020304" pitchFamily="18" charset="0"/>
              </a:rPr>
              <a:t> </a:t>
            </a:r>
            <a:r>
              <a:rPr lang="fi-FI" sz="4800">
                <a:effectLst/>
                <a:latin typeface="Calibri" panose="020F0502020204030204" pitchFamily="34" charset="0"/>
                <a:ea typeface="Times New Roman" panose="02020603050405020304" pitchFamily="18" charset="0"/>
                <a:cs typeface="Poppins"/>
              </a:rPr>
              <a:t>Voittajatiimi on se, joka on arvannut sanoja eniten oikein.</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pitchFamily="34" charset="0"/>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Times New Roman" panose="02020603050405020304" pitchFamily="18" charset="0"/>
                <a:cs typeface="Poppins"/>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1800">
                <a:effectLst/>
                <a:latin typeface="Calibri" panose="020F0502020204030204" pitchFamily="34" charset="0"/>
                <a:ea typeface="Times New Roman" panose="02020603050405020304" pitchFamily="18" charset="0"/>
                <a:cs typeface="Poppins"/>
              </a:rPr>
              <a:t> </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i="0" cap="all">
                <a:solidFill>
                  <a:schemeClr val="bg2"/>
                </a:solidFill>
                <a:effectLst/>
              </a:rPr>
              <a:t>LIP SYNC </a:t>
            </a:r>
            <a:r>
              <a:rPr lang="fi-FI" b="1" cap="all" err="1">
                <a:solidFill>
                  <a:schemeClr val="bg2"/>
                </a:solidFill>
              </a:rPr>
              <a:t>CHALLENGe</a:t>
            </a:r>
            <a:endParaRPr lang="fi-FI" err="1">
              <a:solidFill>
                <a:schemeClr val="bg2"/>
              </a:solidFill>
            </a:endParaRPr>
          </a:p>
        </p:txBody>
      </p:sp>
      <p:sp>
        <p:nvSpPr>
          <p:cNvPr id="3" name="Sisällön paikkamerkki 2"/>
          <p:cNvSpPr>
            <a:spLocks noGrp="1"/>
          </p:cNvSpPr>
          <p:nvPr>
            <p:ph idx="1"/>
          </p:nvPr>
        </p:nvSpPr>
        <p:spPr>
          <a:xfrm>
            <a:off x="720631" y="2041227"/>
            <a:ext cx="6120000" cy="7337921"/>
          </a:xfrm>
        </p:spPr>
        <p:txBody>
          <a:bodyPr vert="horz" lIns="0" tIns="0" rIns="0" bIns="0" rtlCol="0" anchor="t">
            <a:noAutofit/>
          </a:bodyPr>
          <a:lstStyle/>
          <a:p>
            <a:pPr>
              <a:lnSpc>
                <a:spcPct val="107000"/>
              </a:lnSpc>
              <a:spcBef>
                <a:spcPts val="600"/>
              </a:spcBef>
              <a:spcAft>
                <a:spcPts val="800"/>
              </a:spcAft>
            </a:pPr>
            <a:r>
              <a:rPr lang="fi-FI" b="1">
                <a:effectLst/>
                <a:ea typeface="Times New Roman" panose="02020603050405020304" pitchFamily="18" charset="0"/>
                <a:cs typeface="Poppins"/>
              </a:rPr>
              <a:t>Aika		</a:t>
            </a:r>
            <a:r>
              <a:rPr lang="fi-FI">
                <a:effectLst/>
                <a:ea typeface="Times New Roman" panose="02020603050405020304" pitchFamily="18" charset="0"/>
                <a:cs typeface="Poppins"/>
              </a:rPr>
              <a:t>			20-30 minuuttia</a:t>
            </a:r>
            <a:endParaRPr lang="fi-FI">
              <a:effectLst/>
              <a:ea typeface="Times New Roman" panose="02020603050405020304" pitchFamily="18" charset="0"/>
              <a:cs typeface="Poppins"/>
            </a:endParaRPr>
          </a:p>
          <a:p>
            <a:pPr>
              <a:lnSpc>
                <a:spcPct val="107000"/>
              </a:lnSpc>
              <a:spcBef>
                <a:spcPts val="600"/>
              </a:spcBef>
              <a:spcAft>
                <a:spcPts val="800"/>
              </a:spcAft>
            </a:pPr>
            <a:r>
              <a:rPr lang="fi-FI" b="1">
                <a:effectLst/>
                <a:ea typeface="Times New Roman" panose="02020603050405020304" pitchFamily="18" charset="0"/>
                <a:cs typeface="Poppins"/>
              </a:rPr>
              <a:t>Tavoitteet</a:t>
            </a:r>
            <a:endParaRPr lang="fi-FI" b="1">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a:effectLst/>
                <a:ea typeface="Times New Roman" panose="02020603050405020304" pitchFamily="18" charset="0"/>
                <a:cs typeface="Poppins"/>
              </a:rPr>
              <a:t>Tavoitteena on yhteinen hauskanpito. Tämän rastin avulla tiimi auttaa jäseniään voittamaan itsensä. Rastin aikana harjoitellaan esitystä ja esiintymistä ja tuotokset näytetään leirin päätöstilaisuudessa. Samalla rasti toimii piristeenä ja ilmapiirin rentouttajana. Jokainen voittaa itsensä esiintymällä!</a:t>
            </a:r>
            <a:r>
              <a:rPr lang="fi-FI">
                <a:ea typeface="Times New Roman" panose="02020603050405020304" pitchFamily="18" charset="0"/>
                <a:cs typeface="Poppins"/>
              </a:rPr>
              <a:t> </a:t>
            </a:r>
            <a:endParaRPr lang="fi-FI">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b="1">
                <a:effectLst/>
                <a:ea typeface="Times New Roman" panose="02020603050405020304" pitchFamily="18" charset="0"/>
                <a:cs typeface="Poppins"/>
              </a:rPr>
              <a:t>Valmistelut</a:t>
            </a:r>
            <a:endParaRPr lang="fi-FI" b="1">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a:effectLst/>
                <a:ea typeface="Times New Roman" panose="02020603050405020304" pitchFamily="18" charset="0"/>
                <a:cs typeface="Poppins"/>
              </a:rPr>
              <a:t>Hyödyntäkää kaikkea mitä on saatavilla leiripaikalta helposti. Esimerkiksi rekvisiittana mahdolliset asusteet.</a:t>
            </a:r>
            <a:r>
              <a:rPr lang="fi-FI">
                <a:ea typeface="Times New Roman" panose="02020603050405020304" pitchFamily="18" charset="0"/>
                <a:cs typeface="Times New Roman" panose="02020603050405020304"/>
              </a:rPr>
              <a:t> </a:t>
            </a:r>
            <a:r>
              <a:rPr lang="fi-FI">
                <a:effectLst/>
                <a:ea typeface="Times New Roman" panose="02020603050405020304" pitchFamily="18" charset="0"/>
                <a:cs typeface="Poppins"/>
              </a:rPr>
              <a:t>Kuvausväline esim. puhelimen kamera (sovellus esim. </a:t>
            </a:r>
            <a:r>
              <a:rPr lang="fi-FI" err="1">
                <a:effectLst/>
                <a:ea typeface="Times New Roman" panose="02020603050405020304" pitchFamily="18" charset="0"/>
                <a:cs typeface="Poppins"/>
              </a:rPr>
              <a:t>TikTok</a:t>
            </a:r>
            <a:r>
              <a:rPr lang="fi-FI">
                <a:effectLst/>
                <a:ea typeface="Times New Roman" panose="02020603050405020304" pitchFamily="18" charset="0"/>
                <a:cs typeface="Poppins"/>
              </a:rPr>
              <a:t>)</a:t>
            </a:r>
            <a:endParaRPr lang="fi-FI">
              <a:effectLst/>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fi-FI" b="1">
                <a:effectLst/>
                <a:ea typeface="Times New Roman" panose="02020603050405020304" pitchFamily="18" charset="0"/>
                <a:cs typeface="Poppins"/>
              </a:rPr>
              <a:t>Toteutus</a:t>
            </a:r>
            <a:endParaRPr lang="fi-FI" b="1">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a:effectLst/>
                <a:ea typeface="Times New Roman" panose="02020603050405020304" pitchFamily="18" charset="0"/>
                <a:cs typeface="Poppins"/>
              </a:rPr>
              <a:t>Kerro tiimille, että nyt on aika voittaa itsensä! Tehtävässä harjoitellaan esiintymistä hauskalla tavalla. Tiimin jäsenet valitsevat yhteistyössä kappaleen, jonka aikovat esittää ja kuvata kappale taustanauhan avulla.</a:t>
            </a:r>
            <a:r>
              <a:rPr lang="fi-FI">
                <a:ea typeface="Times New Roman" panose="02020603050405020304" pitchFamily="18" charset="0"/>
                <a:cs typeface="Poppins"/>
              </a:rPr>
              <a:t> </a:t>
            </a:r>
            <a:endParaRPr lang="fi-FI">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b="1">
                <a:ea typeface="Times New Roman" panose="02020603050405020304" pitchFamily="18" charset="0"/>
                <a:cs typeface="Poppins"/>
              </a:rPr>
              <a:t>Lopuksi</a:t>
            </a:r>
            <a:endParaRPr lang="fi-FI" b="1">
              <a:ea typeface="Times New Roman" panose="02020603050405020304" pitchFamily="18" charset="0"/>
              <a:cs typeface="Poppins"/>
            </a:endParaRPr>
          </a:p>
          <a:p>
            <a:pPr>
              <a:lnSpc>
                <a:spcPct val="107000"/>
              </a:lnSpc>
              <a:spcAft>
                <a:spcPts val="800"/>
              </a:spcAft>
            </a:pPr>
            <a:r>
              <a:rPr lang="fi-FI">
                <a:effectLst/>
                <a:ea typeface="Times New Roman" panose="02020603050405020304" pitchFamily="18" charset="0"/>
                <a:cs typeface="Poppins"/>
              </a:rPr>
              <a:t>Keskustele hetki rastista ja suorituksista tiimin kanssa. Mitä tästä opimme? Mikä oli rastin idea, punainen lanka? Keskustelkaa kannustamisen merkityksestä suomalaisessa työkulttuurissa (uusia, luovia ideoita).</a:t>
            </a:r>
            <a:endParaRPr lang="fi-FI">
              <a:effectLst/>
              <a:ea typeface="Calibri" panose="020F0502020204030204" pitchFamily="34" charset="0"/>
              <a:cs typeface="Times New Roman" panose="02020603050405020304" pitchFamily="18" charset="0"/>
            </a:endParaRPr>
          </a:p>
          <a:p>
            <a:pPr>
              <a:lnSpc>
                <a:spcPct val="107000"/>
              </a:lnSpc>
              <a:spcAft>
                <a:spcPts val="800"/>
              </a:spcAft>
            </a:pPr>
            <a:r>
              <a:rPr lang="fi-FI">
                <a:effectLst/>
                <a:ea typeface="Times New Roman" panose="02020603050405020304" pitchFamily="18" charset="0"/>
                <a:cs typeface="Poppins"/>
              </a:rPr>
              <a:t>Paras esitys voidaan palkita.</a:t>
            </a:r>
            <a:endParaRPr lang="fi-FI">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0631" y="1323200"/>
            <a:ext cx="6120000" cy="495108"/>
          </a:xfrm>
        </p:spPr>
        <p:txBody>
          <a:bodyPr/>
          <a:lstStyle/>
          <a:p>
            <a:r>
              <a:rPr lang="fi-FI" b="1" i="0" cap="all">
                <a:solidFill>
                  <a:schemeClr val="bg2"/>
                </a:solidFill>
                <a:effectLst/>
              </a:rPr>
              <a:t>MISSION IMPOSSIBLE 2.0 – HYBRIDI</a:t>
            </a:r>
            <a:r>
              <a:rPr lang="fi-FI" sz="1200" b="1" cap="all">
                <a:solidFill>
                  <a:schemeClr val="bg2"/>
                </a:solidFill>
              </a:rPr>
              <a:t>  </a:t>
            </a:r>
            <a:r>
              <a:rPr lang="fi-FI" b="1" cap="all">
                <a:solidFill>
                  <a:schemeClr val="bg2"/>
                </a:solidFill>
              </a:rPr>
              <a:t>SIVU 1/2</a:t>
            </a:r>
            <a:endParaRPr lang="fi-FI" sz="1200" b="1" cap="all">
              <a:solidFill>
                <a:schemeClr val="bg2"/>
              </a:solidFill>
            </a:endParaRPr>
          </a:p>
        </p:txBody>
      </p:sp>
      <p:sp>
        <p:nvSpPr>
          <p:cNvPr id="3" name="Sisällön paikkamerkki 2"/>
          <p:cNvSpPr>
            <a:spLocks noGrp="1"/>
          </p:cNvSpPr>
          <p:nvPr>
            <p:ph idx="1"/>
          </p:nvPr>
        </p:nvSpPr>
        <p:spPr/>
        <p:txBody>
          <a:bodyPr vert="horz" lIns="0" tIns="0" rIns="0" bIns="0" rtlCol="0" anchor="t">
            <a:normAutofit fontScale="25000" lnSpcReduction="20000"/>
          </a:bodyPr>
          <a:lstStyle/>
          <a:p>
            <a:pPr>
              <a:lnSpc>
                <a:spcPct val="107000"/>
              </a:lnSpc>
              <a:spcBef>
                <a:spcPts val="600"/>
              </a:spcBef>
              <a:spcAft>
                <a:spcPts val="800"/>
              </a:spcAft>
            </a:pPr>
            <a:r>
              <a:rPr lang="fi-FI" sz="4800" b="1">
                <a:effectLst/>
                <a:latin typeface="Calibri" panose="020F0502020204030204"/>
                <a:ea typeface="Times New Roman" panose="02020603050405020304" pitchFamily="18" charset="0"/>
                <a:cs typeface="Poppins"/>
              </a:rPr>
              <a:t>Aika</a:t>
            </a:r>
            <a:r>
              <a:rPr lang="fi-FI" sz="4800">
                <a:effectLst/>
                <a:latin typeface="Calibri" panose="020F0502020204030204"/>
                <a:ea typeface="Times New Roman" panose="02020603050405020304" pitchFamily="18" charset="0"/>
                <a:cs typeface="Poppins"/>
              </a:rPr>
              <a:t>					30 minuuttia</a:t>
            </a:r>
            <a:endParaRPr lang="fi-FI" sz="4800">
              <a:effectLst/>
              <a:latin typeface="Calibri" panose="020F0502020204030204"/>
              <a:ea typeface="Times New Roman" panose="02020603050405020304" pitchFamily="18" charset="0"/>
              <a:cs typeface="Poppins"/>
            </a:endParaRPr>
          </a:p>
          <a:p>
            <a:pPr>
              <a:lnSpc>
                <a:spcPct val="107000"/>
              </a:lnSpc>
              <a:spcBef>
                <a:spcPts val="600"/>
              </a:spcBef>
              <a:spcAft>
                <a:spcPts val="800"/>
              </a:spcAft>
            </a:pPr>
            <a:r>
              <a:rPr lang="fi-FI" sz="4800" b="1">
                <a:effectLst/>
                <a:latin typeface="Calibri" panose="020F0502020204030204"/>
                <a:ea typeface="Times New Roman" panose="02020603050405020304" pitchFamily="18" charset="0"/>
                <a:cs typeface="Poppins"/>
              </a:rPr>
              <a:t>Tavoitteet</a:t>
            </a:r>
            <a:endParaRPr lang="fi-FI" sz="4800" b="1">
              <a:latin typeface="Calibri" panose="020F0502020204030204"/>
              <a:ea typeface="Times New Roman" panose="02020603050405020304" pitchFamily="18" charset="0"/>
              <a:cs typeface="Times New Roman" panose="02020603050405020304" pitchFamily="18" charset="0"/>
            </a:endParaRPr>
          </a:p>
          <a:p>
            <a:pPr>
              <a:lnSpc>
                <a:spcPct val="107000"/>
              </a:lnSpc>
              <a:spcBef>
                <a:spcPts val="600"/>
              </a:spcBef>
              <a:spcAft>
                <a:spcPts val="800"/>
              </a:spcAft>
            </a:pPr>
            <a:r>
              <a:rPr lang="fi-FI" sz="4800">
                <a:effectLst/>
                <a:latin typeface="Calibri" panose="020F0502020204030204"/>
                <a:ea typeface="Times New Roman" panose="02020603050405020304" pitchFamily="18" charset="0"/>
                <a:cs typeface="Poppins"/>
              </a:rPr>
              <a:t>Yhteishengen luominen, toisiin tutustuminen, ryhmätyötaidot.</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 </a:t>
            </a:r>
            <a:r>
              <a:rPr lang="fi-FI" sz="4800" b="1">
                <a:effectLst/>
                <a:latin typeface="Calibri" panose="020F0502020204030204"/>
                <a:ea typeface="Calibri" panose="020F0502020204030204" pitchFamily="34" charset="0"/>
                <a:cs typeface="Calibri" panose="020F0502020204030204"/>
              </a:rPr>
              <a:t>Materiaalit</a:t>
            </a:r>
            <a:endParaRPr lang="fi-FI" sz="4800" b="1">
              <a:effectLst/>
              <a:latin typeface="Calibri" panose="020F0502020204030204"/>
              <a:ea typeface="Calibri" panose="020F0502020204030204" pitchFamily="34" charset="0"/>
              <a:cs typeface="Calibri" panose="020F0502020204030204"/>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ajastin, valkotaulu tai fläppitaulu tai </a:t>
            </a:r>
            <a:r>
              <a:rPr lang="fi-FI" sz="4800" err="1">
                <a:effectLst/>
                <a:latin typeface="Calibri" panose="020F0502020204030204"/>
                <a:ea typeface="Times New Roman" panose="02020603050405020304" pitchFamily="18" charset="0"/>
                <a:cs typeface="Poppins"/>
              </a:rPr>
              <a:t>Jamboard</a:t>
            </a:r>
            <a:r>
              <a:rPr lang="fi-FI" sz="4800">
                <a:effectLst/>
                <a:latin typeface="Calibri" panose="020F0502020204030204"/>
                <a:ea typeface="Times New Roman" panose="02020603050405020304" pitchFamily="18" charset="0"/>
                <a:cs typeface="Poppins"/>
              </a:rPr>
              <a:t>-dokumentti.</a:t>
            </a:r>
            <a:r>
              <a:rPr lang="fi-FI" sz="4800">
                <a:latin typeface="Calibri" panose="020F0502020204030204"/>
                <a:ea typeface="Times New Roman" panose="02020603050405020304" pitchFamily="18" charset="0"/>
                <a:cs typeface="Poppins"/>
              </a:rPr>
              <a:t> </a:t>
            </a:r>
            <a:endParaRPr lang="fi-FI" sz="4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Toteutus</a:t>
            </a:r>
            <a:endParaRPr lang="fi-FI" sz="4800" b="1">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Toteutus voi olla verkossa tai livenä. Jos toteutetaan verkossa, kukin tiimi on tehtävien tekemisen ajan omassa huoneessa. Kun kaikki tehtävät on suoritettu, tiimit palaavat yhteiseen tilaan, jossa julistetaan voittajatiimi.</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 Tiimin tuutori toimii tuomarina. Tiimin tavoitteena on selvittää kaikki tasot yhdessä hyväksytysti annetun ajan sisällä. Tehtävä on mahdollista suorittaa useamman tiimin välisenä kilpailuna, jossa voittaja on se, joka suorittaa hyväksytysti ensimmäisenä 5. tason. Tuutorit sopivat yhdessä, paljonko aikaa on enintään kunkin tason tehtävän suorittamiseen. Kun aika on loppunut, tuutorit antavat omille tiimeilleen uuden tason tehtävän.</a:t>
            </a:r>
            <a:r>
              <a:rPr lang="fi-FI" sz="4800">
                <a:latin typeface="Calibri" panose="020F0502020204030204"/>
                <a:ea typeface="Times New Roman" panose="02020603050405020304" pitchFamily="18" charset="0"/>
                <a:cs typeface="Poppins"/>
              </a:rPr>
              <a:t> </a:t>
            </a:r>
            <a:r>
              <a:rPr lang="fi-FI" sz="4800">
                <a:effectLst/>
                <a:latin typeface="Calibri" panose="020F0502020204030204"/>
                <a:ea typeface="Times New Roman" panose="02020603050405020304" pitchFamily="18" charset="0"/>
                <a:cs typeface="Poppins"/>
              </a:rPr>
              <a:t> Kukin tuutori valvoo oman tiiminsä tehtävien suorittamista. Kun tehtävä on suoritettu, tuutori hyväksyy sen ja tiimin jäsenet voivat siirtyä tekemään seuraavaa tehtävää. Palkintona mainetta ja kunniaa!</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 Tasot</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 1. taso</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Etsikää yhdessä kaikki sateenkaaren värit (punainen, oranssi, keltainen, vihreä, sininen, pinkki, violetti), niin että kukin löytää ainakin yhden värin tilasta, jossa on rastin toteuttamisen hetkellä. Tiimi sopii keskenään kuka etsii minkäkin värin. Tuutori toteaa värit löydetyksi. Maksimisuoritusaika 60 sekuntia.</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2. taso</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Luetellaan yhdessä luvut 1-30, niin että kukin sanoo yhden numeron vuorollaan, mutta järjestys ei saa olla etukäteen sovittu. Jos kaksi henkilöä sanoo numeron samanaikaisesti, tulee laskeminen aloittaa alusta numerosta 1. Tehtävä on suoritettu, kun numerot on lueteltu onnistuneesti loppuun. Maksimisuoritusaika 3 minuuttia.</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3. taso</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Piirtäkää kuvat ryhmän jäsenistä, niin että kukin jäsen on tunnistettavissa (</a:t>
            </a:r>
            <a:r>
              <a:rPr lang="fi-FI" sz="4800" err="1">
                <a:effectLst/>
                <a:latin typeface="Calibri" panose="020F0502020204030204"/>
                <a:ea typeface="Times New Roman" panose="02020603050405020304" pitchFamily="18" charset="0"/>
                <a:cs typeface="Poppins"/>
              </a:rPr>
              <a:t>Jamboard</a:t>
            </a:r>
            <a:r>
              <a:rPr lang="fi-FI" sz="4800">
                <a:effectLst/>
                <a:latin typeface="Calibri" panose="020F0502020204030204"/>
                <a:ea typeface="Times New Roman" panose="02020603050405020304" pitchFamily="18" charset="0"/>
                <a:cs typeface="Poppins"/>
              </a:rPr>
              <a:t>, </a:t>
            </a:r>
            <a:r>
              <a:rPr lang="fi-FI" sz="4800" err="1">
                <a:effectLst/>
                <a:latin typeface="Calibri" panose="020F0502020204030204"/>
                <a:ea typeface="Times New Roman" panose="02020603050405020304" pitchFamily="18" charset="0"/>
                <a:cs typeface="Poppins"/>
              </a:rPr>
              <a:t>Whiteboard</a:t>
            </a:r>
            <a:r>
              <a:rPr lang="fi-FI" sz="4800">
                <a:effectLst/>
                <a:latin typeface="Calibri" panose="020F0502020204030204"/>
                <a:ea typeface="Times New Roman" panose="02020603050405020304" pitchFamily="18" charset="0"/>
                <a:cs typeface="Poppins"/>
              </a:rPr>
              <a:t>). Maksimi suoritusaika 5 minuuttia tai kehittäkää tiimin tanssi siten, että kukin jäsen keksii yhden liikkeen.</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 </a:t>
            </a:r>
            <a:r>
              <a:rPr lang="fi-FI" sz="4800" b="1">
                <a:effectLst/>
                <a:latin typeface="Calibri" panose="020F0502020204030204"/>
                <a:ea typeface="Times New Roman" panose="02020603050405020304" pitchFamily="18" charset="0"/>
                <a:cs typeface="Poppins"/>
              </a:rPr>
              <a:t>4. Taso</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Kehittäkää yhteishuuto. Maksimi suoritusaika 3 minuuttia.</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5. Taso</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Tehkää runo. Maksimi suoritusaika 5 minuuttia.</a:t>
            </a:r>
            <a:r>
              <a:rPr lang="fi-FI" sz="4800">
                <a:latin typeface="Calibri" panose="020F0502020204030204"/>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TAI</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laulu ryhmästä (toteutus verkossa tai livenä)</a:t>
            </a:r>
            <a:r>
              <a:rPr lang="fi-FI" sz="4800">
                <a:latin typeface="Calibri" panose="020F0502020204030204"/>
                <a:ea typeface="Times New Roman" panose="02020603050405020304" pitchFamily="18" charset="0"/>
                <a:cs typeface="Poppins"/>
              </a:rPr>
              <a:t> </a:t>
            </a: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sz="4800" b="1">
                <a:effectLst/>
                <a:latin typeface="Calibri" panose="020F0502020204030204"/>
                <a:ea typeface="Times New Roman" panose="02020603050405020304" pitchFamily="18" charset="0"/>
                <a:cs typeface="Poppins"/>
              </a:rPr>
              <a:t>	</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07000"/>
              </a:lnSpc>
              <a:spcAft>
                <a:spcPts val="800"/>
              </a:spcAft>
            </a:pPr>
            <a:r>
              <a:rPr lang="fi-FI" sz="4800">
                <a:effectLst/>
                <a:latin typeface="Calibri" panose="020F0502020204030204"/>
                <a:ea typeface="Times New Roman" panose="02020603050405020304" pitchFamily="18" charset="0"/>
                <a:cs typeface="Poppins"/>
              </a:rPr>
              <a:t>Tehtävän päätyttyä käydään yhdessä lävitse mitkä tehtävät sujuivat hyvin, mitä tehtävästä opittiin. Mitä hyvää? Mitä kehitettävää? Mitä opin? Mitä vien käytäntöön?</a:t>
            </a:r>
            <a:endParaRPr lang="fi-FI" sz="4800">
              <a:effectLst/>
              <a:latin typeface="Calibri" panose="020F0502020204030204"/>
              <a:ea typeface="Calibri" panose="020F0502020204030204" pitchFamily="34" charset="0"/>
              <a:cs typeface="Times New Roman" panose="02020603050405020304" pitchFamily="18" charset="0"/>
            </a:endParaRPr>
          </a:p>
          <a:p>
            <a:pPr>
              <a:lnSpc>
                <a:spcPct val="130000"/>
              </a:lnSpc>
              <a:spcAft>
                <a:spcPts val="800"/>
              </a:spcAft>
            </a:pP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pPr>
              <a:lnSpc>
                <a:spcPct val="130000"/>
              </a:lnSpc>
              <a:spcAft>
                <a:spcPts val="800"/>
              </a:spcAft>
            </a:pPr>
            <a:endParaRPr lang="fi-FI" sz="4800">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i="0" cap="all">
                <a:solidFill>
                  <a:schemeClr val="bg2"/>
                </a:solidFill>
                <a:effectLst/>
              </a:rPr>
              <a:t>MISSION IMPOSSIBLE 2.0 – HYBRIDI, </a:t>
            </a:r>
            <a:r>
              <a:rPr lang="fi-FI" sz="1800" b="1" i="0">
                <a:solidFill>
                  <a:schemeClr val="bg2"/>
                </a:solidFill>
                <a:effectLst/>
              </a:rPr>
              <a:t>JATKUU                 2/2</a:t>
            </a:r>
            <a:endParaRPr lang="fi-FI" b="1"/>
          </a:p>
        </p:txBody>
      </p:sp>
      <p:sp>
        <p:nvSpPr>
          <p:cNvPr id="3" name="Sisällön paikkamerkki 2"/>
          <p:cNvSpPr>
            <a:spLocks noGrp="1"/>
          </p:cNvSpPr>
          <p:nvPr>
            <p:ph idx="1"/>
          </p:nvPr>
        </p:nvSpPr>
        <p:spPr/>
        <p:txBody>
          <a:bodyPr/>
          <a:lstStyle/>
          <a:p>
            <a:endParaRPr lang="fi-FI"/>
          </a:p>
          <a:p>
            <a:endParaRPr lang="fi-FI"/>
          </a:p>
          <a:p>
            <a:pPr algn="l" rtl="0" fontAlgn="base"/>
            <a:r>
              <a:rPr lang="fi-FI" b="1" i="0">
                <a:solidFill>
                  <a:srgbClr val="000000"/>
                </a:solidFill>
                <a:effectLst/>
              </a:rPr>
              <a:t>4. taso</a:t>
            </a:r>
            <a:r>
              <a:rPr lang="fi-FI" b="0" i="0">
                <a:solidFill>
                  <a:srgbClr val="000000"/>
                </a:solidFill>
                <a:effectLst/>
              </a:rPr>
              <a:t> </a:t>
            </a:r>
            <a:endParaRPr lang="fi-FI" b="0" i="0">
              <a:solidFill>
                <a:srgbClr val="000000"/>
              </a:solidFill>
              <a:effectLst/>
            </a:endParaRPr>
          </a:p>
          <a:p>
            <a:pPr algn="l" rtl="0" fontAlgn="base"/>
            <a:endParaRPr lang="fi-FI" b="0" i="0">
              <a:solidFill>
                <a:srgbClr val="000000"/>
              </a:solidFill>
              <a:effectLst/>
            </a:endParaRPr>
          </a:p>
          <a:p>
            <a:pPr algn="l" rtl="0" fontAlgn="base"/>
            <a:r>
              <a:rPr lang="fi-FI" b="0" i="0">
                <a:solidFill>
                  <a:srgbClr val="000000"/>
                </a:solidFill>
                <a:effectLst/>
              </a:rPr>
              <a:t>Kehittäkää yhteishuuto. Maksimi suoritusaika 3 minuuttia. </a:t>
            </a:r>
            <a:endParaRPr lang="fi-FI" b="0" i="0">
              <a:solidFill>
                <a:srgbClr val="000000"/>
              </a:solidFill>
              <a:effectLst/>
            </a:endParaRPr>
          </a:p>
          <a:p>
            <a:pPr algn="l" rtl="0" fontAlgn="base"/>
            <a:endParaRPr lang="fi-FI" b="0" i="0">
              <a:solidFill>
                <a:srgbClr val="000000"/>
              </a:solidFill>
              <a:effectLst/>
            </a:endParaRPr>
          </a:p>
          <a:p>
            <a:pPr algn="l" rtl="0" fontAlgn="base"/>
            <a:r>
              <a:rPr lang="fi-FI" b="1" i="0">
                <a:solidFill>
                  <a:srgbClr val="000000"/>
                </a:solidFill>
                <a:effectLst/>
              </a:rPr>
              <a:t>5. taso</a:t>
            </a:r>
            <a:r>
              <a:rPr lang="fi-FI" b="0" i="0">
                <a:solidFill>
                  <a:srgbClr val="000000"/>
                </a:solidFill>
                <a:effectLst/>
              </a:rPr>
              <a:t> </a:t>
            </a:r>
            <a:endParaRPr lang="fi-FI" b="0" i="0">
              <a:solidFill>
                <a:srgbClr val="000000"/>
              </a:solidFill>
              <a:effectLst/>
            </a:endParaRPr>
          </a:p>
          <a:p>
            <a:pPr>
              <a:lnSpc>
                <a:spcPct val="107000"/>
              </a:lnSpc>
              <a:spcAft>
                <a:spcPts val="800"/>
              </a:spcAft>
            </a:pPr>
            <a:endParaRPr lang="fi-FI"/>
          </a:p>
          <a:p>
            <a:pPr>
              <a:lnSpc>
                <a:spcPct val="107000"/>
              </a:lnSpc>
              <a:spcAft>
                <a:spcPts val="800"/>
              </a:spcAft>
            </a:pPr>
            <a:r>
              <a:rPr lang="fi-FI">
                <a:effectLst/>
                <a:ea typeface="Times New Roman" panose="02020603050405020304" pitchFamily="18" charset="0"/>
                <a:cs typeface="Poppins"/>
              </a:rPr>
              <a:t>Tehkää runo. Maksimi suoritusaika 5 minuuttia. </a:t>
            </a:r>
            <a:endParaRPr lang="fi-FI">
              <a:effectLst/>
              <a:ea typeface="Calibri" panose="020F0502020204030204" pitchFamily="34" charset="0"/>
              <a:cs typeface="Times New Roman" panose="02020603050405020304" pitchFamily="18" charset="0"/>
            </a:endParaRPr>
          </a:p>
          <a:p>
            <a:pPr>
              <a:lnSpc>
                <a:spcPct val="107000"/>
              </a:lnSpc>
              <a:spcAft>
                <a:spcPts val="800"/>
              </a:spcAft>
            </a:pPr>
            <a:r>
              <a:rPr lang="fi-FI">
                <a:effectLst/>
                <a:ea typeface="Times New Roman" panose="02020603050405020304" pitchFamily="18" charset="0"/>
                <a:cs typeface="Poppins"/>
              </a:rPr>
              <a:t> </a:t>
            </a:r>
            <a:endParaRPr lang="fi-FI">
              <a:effectLst/>
              <a:ea typeface="Calibri" panose="020F0502020204030204" pitchFamily="34" charset="0"/>
              <a:cs typeface="Times New Roman" panose="02020603050405020304" pitchFamily="18" charset="0"/>
            </a:endParaRPr>
          </a:p>
          <a:p>
            <a:pPr>
              <a:lnSpc>
                <a:spcPct val="107000"/>
              </a:lnSpc>
              <a:spcAft>
                <a:spcPts val="800"/>
              </a:spcAft>
            </a:pPr>
            <a:r>
              <a:rPr lang="fi-FI">
                <a:effectLst/>
                <a:ea typeface="Times New Roman" panose="02020603050405020304" pitchFamily="18" charset="0"/>
                <a:cs typeface="Poppins"/>
              </a:rPr>
              <a:t>TAI</a:t>
            </a:r>
            <a:endParaRPr lang="fi-FI">
              <a:effectLst/>
              <a:ea typeface="Calibri" panose="020F0502020204030204" pitchFamily="34" charset="0"/>
              <a:cs typeface="Times New Roman" panose="02020603050405020304" pitchFamily="18" charset="0"/>
            </a:endParaRPr>
          </a:p>
          <a:p>
            <a:pPr>
              <a:lnSpc>
                <a:spcPct val="107000"/>
              </a:lnSpc>
              <a:spcAft>
                <a:spcPts val="800"/>
              </a:spcAft>
            </a:pPr>
            <a:r>
              <a:rPr lang="fi-FI">
                <a:effectLst/>
                <a:ea typeface="Times New Roman" panose="02020603050405020304" pitchFamily="18" charset="0"/>
                <a:cs typeface="Poppins"/>
              </a:rPr>
              <a:t> laulu ryhmästä (toteutus verkossa tai livenä) </a:t>
            </a:r>
            <a:endParaRPr lang="fi-FI">
              <a:effectLst/>
              <a:ea typeface="Calibri" panose="020F0502020204030204" pitchFamily="34" charset="0"/>
              <a:cs typeface="Times New Roman" panose="02020603050405020304" pitchFamily="18" charset="0"/>
            </a:endParaRPr>
          </a:p>
          <a:p>
            <a:pPr>
              <a:lnSpc>
                <a:spcPct val="107000"/>
              </a:lnSpc>
              <a:spcAft>
                <a:spcPts val="800"/>
              </a:spcAft>
            </a:pPr>
            <a:r>
              <a:rPr lang="fi-FI">
                <a:effectLst/>
                <a:ea typeface="Times New Roman" panose="02020603050405020304" pitchFamily="18" charset="0"/>
                <a:cs typeface="Poppins"/>
              </a:rPr>
              <a:t>Tehtävän päätyttyä käydään yhdessä lävitse mitkä tehtävät sujuivat hyvin, mitä tehtävästä opittiin. Mitä hyvää? Mitä kehitettävää? Mitä opin? Mitä vien käytäntöön?</a:t>
            </a:r>
            <a:endParaRPr lang="fi-FI">
              <a:effectLst/>
              <a:ea typeface="Calibri" panose="020F0502020204030204" pitchFamily="34" charset="0"/>
              <a:cs typeface="Times New Roman" panose="02020603050405020304" pitchFamily="18" charset="0"/>
            </a:endParaRPr>
          </a:p>
          <a:p>
            <a:endParaRPr lang="fi-FI"/>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1800" b="1">
                <a:effectLst/>
                <a:latin typeface="Montserrat SemiBold"/>
                <a:ea typeface="Calibri" panose="020F0502020204030204" pitchFamily="34" charset="0"/>
                <a:cs typeface="Times New Roman" panose="02020603050405020304"/>
              </a:rPr>
              <a:t>MISSION IMPOSSIBLE</a:t>
            </a:r>
            <a:endParaRPr lang="fi-FI" b="1">
              <a:latin typeface="Montserrat SemiBold"/>
              <a:cs typeface="Times New Roman" panose="02020603050405020304"/>
            </a:endParaRPr>
          </a:p>
        </p:txBody>
      </p:sp>
      <p:sp>
        <p:nvSpPr>
          <p:cNvPr id="3" name="Sisällön paikkamerkki 2"/>
          <p:cNvSpPr>
            <a:spLocks noGrp="1"/>
          </p:cNvSpPr>
          <p:nvPr>
            <p:ph idx="1"/>
          </p:nvPr>
        </p:nvSpPr>
        <p:spPr/>
        <p:txBody>
          <a:bodyPr vert="horz" lIns="0" tIns="0" rIns="0" bIns="0" rtlCol="0" anchor="t">
            <a:normAutofit/>
          </a:bodyPr>
          <a:lstStyle/>
          <a:p>
            <a:r>
              <a:rPr lang="fi-FI" b="1"/>
              <a:t>Aika					</a:t>
            </a:r>
            <a:r>
              <a:rPr lang="fi-FI"/>
              <a:t>4 minuuttia</a:t>
            </a:r>
            <a:endParaRPr lang="fi-FI"/>
          </a:p>
          <a:p>
            <a:endParaRPr lang="fi-FI"/>
          </a:p>
          <a:p>
            <a:r>
              <a:rPr lang="fi-FI" b="1"/>
              <a:t>Ajoitus</a:t>
            </a:r>
            <a:endParaRPr lang="fi-FI" b="1">
              <a:cs typeface="Calibri" panose="020F0502020204030204"/>
            </a:endParaRPr>
          </a:p>
          <a:p>
            <a:endParaRPr lang="fi-FI"/>
          </a:p>
          <a:p>
            <a:r>
              <a:rPr lang="fi-FI"/>
              <a:t>Leirin avaus</a:t>
            </a:r>
            <a:endParaRPr lang="fi-FI">
              <a:cs typeface="Calibri" panose="020F0502020204030204"/>
            </a:endParaRPr>
          </a:p>
          <a:p>
            <a:endParaRPr lang="fi-FI"/>
          </a:p>
          <a:p>
            <a:r>
              <a:rPr lang="fi-FI" b="1"/>
              <a:t>Tavoitteet</a:t>
            </a:r>
            <a:endParaRPr lang="fi-FI" b="1">
              <a:cs typeface="Calibri" panose="020F0502020204030204"/>
            </a:endParaRPr>
          </a:p>
          <a:p>
            <a:endParaRPr lang="fi-FI"/>
          </a:p>
          <a:p>
            <a:pPr algn="l" rtl="0" fontAlgn="base"/>
            <a:r>
              <a:rPr lang="fi-FI" b="0" i="0">
                <a:solidFill>
                  <a:srgbClr val="000000"/>
                </a:solidFill>
                <a:effectLst/>
                <a:latin typeface="Calibri" panose="020F0502020204030204"/>
                <a:cs typeface="Calibri" panose="020F0502020204030204"/>
              </a:rPr>
              <a:t>Tavoitteena on yhteishengen luominen ja toisiin tutustuminen. </a:t>
            </a:r>
            <a:endParaRPr lang="fi-FI" b="0" i="0">
              <a:solidFill>
                <a:srgbClr val="000000"/>
              </a:solidFill>
              <a:effectLst/>
              <a:latin typeface="Calibri" panose="020F0502020204030204"/>
              <a:cs typeface="Calibri" panose="020F0502020204030204"/>
            </a:endParaRPr>
          </a:p>
          <a:p>
            <a:pPr algn="l" rtl="0" fontAlgn="base"/>
            <a:endParaRPr lang="fi-FI" b="0" i="0">
              <a:solidFill>
                <a:srgbClr val="000000"/>
              </a:solidFill>
              <a:effectLst/>
              <a:latin typeface="Segoe UI" panose="020B0502040204020203" pitchFamily="34" charset="0"/>
            </a:endParaRPr>
          </a:p>
          <a:p>
            <a:pPr>
              <a:lnSpc>
                <a:spcPct val="107000"/>
              </a:lnSpc>
              <a:spcAft>
                <a:spcPts val="800"/>
              </a:spcAft>
            </a:pPr>
            <a:r>
              <a:rPr lang="fi-FI" b="1">
                <a:effectLst/>
                <a:latin typeface="Calibri" panose="020F0502020204030204"/>
                <a:ea typeface="Calibri" panose="020F0502020204030204" pitchFamily="34" charset="0"/>
                <a:cs typeface="Times New Roman" panose="02020603050405020304"/>
              </a:rPr>
              <a:t>Materiaalit</a:t>
            </a:r>
            <a:endParaRPr lang="fi-FI" b="1">
              <a:effectLst/>
              <a:latin typeface="Calibri" panose="020F0502020204030204"/>
              <a:ea typeface="Calibri" panose="020F0502020204030204" pitchFamily="34" charset="0"/>
              <a:cs typeface="Times New Roman" panose="02020603050405020304"/>
            </a:endParaRPr>
          </a:p>
          <a:p>
            <a:pPr>
              <a:lnSpc>
                <a:spcPct val="107000"/>
              </a:lnSpc>
              <a:spcAft>
                <a:spcPts val="800"/>
              </a:spcAft>
            </a:pPr>
            <a:r>
              <a:rPr lang="fi-FI">
                <a:latin typeface="Calibri" panose="020F0502020204030204"/>
                <a:ea typeface="Calibri" panose="020F0502020204030204" pitchFamily="34" charset="0"/>
                <a:cs typeface="Times New Roman" panose="02020603050405020304"/>
              </a:rPr>
              <a:t> </a:t>
            </a:r>
            <a:r>
              <a:rPr lang="fi-FI">
                <a:effectLst/>
                <a:latin typeface="Calibri" panose="020F0502020204030204"/>
                <a:ea typeface="Calibri" panose="020F0502020204030204" pitchFamily="34" charset="0"/>
                <a:cs typeface="Times New Roman" panose="02020603050405020304"/>
              </a:rPr>
              <a:t>Mission Impossible -tehtävälista, kynää ja paperia, sekuntikello.</a:t>
            </a:r>
            <a:r>
              <a:rPr lang="fi-FI">
                <a:latin typeface="Calibri" panose="020F0502020204030204"/>
                <a:ea typeface="Calibri" panose="020F0502020204030204" pitchFamily="34" charset="0"/>
                <a:cs typeface="Times New Roman" panose="02020603050405020304"/>
              </a:rPr>
              <a:t> </a:t>
            </a: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b="1">
                <a:effectLst/>
                <a:latin typeface="Calibri" panose="020F0502020204030204"/>
                <a:ea typeface="Calibri" panose="020F0502020204030204" pitchFamily="34" charset="0"/>
                <a:cs typeface="Times New Roman" panose="02020603050405020304"/>
              </a:rPr>
              <a:t>Toteutus</a:t>
            </a:r>
            <a:r>
              <a:rPr lang="fi-FI" b="1">
                <a:latin typeface="Calibri" panose="020F0502020204030204"/>
                <a:ea typeface="Calibri" panose="020F0502020204030204" pitchFamily="34" charset="0"/>
                <a:cs typeface="Times New Roman" panose="02020603050405020304"/>
              </a:rPr>
              <a:t> </a:t>
            </a:r>
            <a:endParaRPr lang="fi-FI" b="1">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a:effectLst/>
                <a:latin typeface="Calibri" panose="020F0502020204030204"/>
                <a:ea typeface="Calibri" panose="020F0502020204030204" pitchFamily="34" charset="0"/>
                <a:cs typeface="Times New Roman" panose="02020603050405020304"/>
              </a:rPr>
              <a:t>Tehtävän voi vetää esim. leirin kapteeni tai muu etukäteen sovittu henkilö. Jokaisen tiimin tuutori toimii oman tiiminsä tuomarina. Tehtävän ideana on toteuttaa tiiminä mahdollisimman moni listalla annetuista tehtävistä kolmessa minuutissa. Tiimille annetaan yksi minuutti aikaa suunnitella, mitä tehtävistä aiotaan tehdä sekä jakaa tehtävien tekovastuuta eli kuka tekee mitäkin.</a:t>
            </a:r>
            <a:endParaRPr lang="fi-FI">
              <a:effectLst/>
              <a:latin typeface="Calibri" panose="020F0502020204030204"/>
              <a:ea typeface="Calibri" panose="020F0502020204030204" pitchFamily="34" charset="0"/>
              <a:cs typeface="Times New Roman" panose="02020603050405020304"/>
            </a:endParaRPr>
          </a:p>
          <a:p>
            <a:pPr>
              <a:lnSpc>
                <a:spcPct val="107000"/>
              </a:lnSpc>
              <a:spcAft>
                <a:spcPts val="800"/>
              </a:spcAft>
            </a:pPr>
            <a:r>
              <a:rPr lang="fi-FI">
                <a:latin typeface="Calibri" panose="020F0502020204030204"/>
                <a:ea typeface="Calibri" panose="020F0502020204030204" pitchFamily="34" charset="0"/>
                <a:cs typeface="Times New Roman" panose="02020603050405020304"/>
              </a:rPr>
              <a:t> </a:t>
            </a:r>
            <a:r>
              <a:rPr lang="fi-FI">
                <a:effectLst/>
                <a:latin typeface="Calibri" panose="020F0502020204030204"/>
                <a:ea typeface="Calibri" panose="020F0502020204030204" pitchFamily="34" charset="0"/>
                <a:cs typeface="Times New Roman" panose="02020603050405020304"/>
              </a:rPr>
              <a:t>Tuutorin tehtävänä on valvoa tehtävien suorittamista ja kun tehtävä on suoritettu, tuutori hyväksyy sen ja tiimin jäsenet voivat siirtyä tekemään seuraavaa tehtävää jne. Voittaja on se tiimi, joka saa annetussa ajassa tehtyä mahdollisimman monta tehtävää hyväksytysti. Palkintona mainetta ja kunniaa!</a:t>
            </a:r>
            <a:endParaRPr lang="fi-FI">
              <a:effectLst/>
              <a:latin typeface="Calibri" panose="020F0502020204030204"/>
              <a:ea typeface="Calibri" panose="020F0502020204030204" pitchFamily="34" charset="0"/>
              <a:cs typeface="Times New Roman" panose="02020603050405020304"/>
            </a:endParaRPr>
          </a:p>
          <a:p>
            <a:pPr>
              <a:lnSpc>
                <a:spcPct val="107000"/>
              </a:lnSpc>
              <a:spcAft>
                <a:spcPts val="800"/>
              </a:spcAft>
            </a:pPr>
            <a:endParaRPr lang="fi-FI">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i-FI">
                <a:effectLst/>
                <a:latin typeface="Calibri" panose="020F0502020204030204"/>
                <a:ea typeface="Calibri" panose="020F0502020204030204" pitchFamily="34" charset="0"/>
                <a:cs typeface="Times New Roman" panose="02020603050405020304"/>
              </a:rPr>
              <a:t>Mitä opimme tällä rastilla?</a:t>
            </a:r>
            <a:endParaRPr lang="fi-FI">
              <a:effectLst/>
              <a:latin typeface="Calibri" panose="020F0502020204030204"/>
              <a:ea typeface="Calibri" panose="020F0502020204030204" pitchFamily="34" charset="0"/>
              <a:cs typeface="Times New Roman" panose="02020603050405020304"/>
            </a:endParaRPr>
          </a:p>
          <a:p>
            <a:pPr>
              <a:lnSpc>
                <a:spcPct val="107000"/>
              </a:lnSpc>
              <a:spcAft>
                <a:spcPts val="800"/>
              </a:spcAft>
            </a:pP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i-FI">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Tree>
  </p:cSld>
  <p:clrMapOvr>
    <a:masterClrMapping/>
  </p:clrMapOvr>
</p:sld>
</file>

<file path=ppt/theme/theme1.xml><?xml version="1.0" encoding="utf-8"?>
<a:theme xmlns:a="http://schemas.openxmlformats.org/drawingml/2006/main" name="Mukautettu suunnittelumalli">
  <a:themeElements>
    <a:clrScheme name="NY_2019_leirit">
      <a:dk1>
        <a:sysClr val="windowText" lastClr="000000"/>
      </a:dk1>
      <a:lt1>
        <a:sysClr val="window" lastClr="FFFFFF"/>
      </a:lt1>
      <a:dk2>
        <a:srgbClr val="FCEF58"/>
      </a:dk2>
      <a:lt2>
        <a:srgbClr val="FFFFFF"/>
      </a:lt2>
      <a:accent1>
        <a:srgbClr val="00763D"/>
      </a:accent1>
      <a:accent2>
        <a:srgbClr val="FD8204"/>
      </a:accent2>
      <a:accent3>
        <a:srgbClr val="6FB72B"/>
      </a:accent3>
      <a:accent4>
        <a:srgbClr val="F16122"/>
      </a:accent4>
      <a:accent5>
        <a:srgbClr val="00A0AF"/>
      </a:accent5>
      <a:accent6>
        <a:srgbClr val="D0DF5D"/>
      </a:accent6>
      <a:hlink>
        <a:srgbClr val="148457"/>
      </a:hlink>
      <a:folHlink>
        <a:srgbClr val="6FB72B"/>
      </a:folHlink>
    </a:clrScheme>
    <a:fontScheme name="JA100">
      <a:majorFont>
        <a:latin typeface="Montserrat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ukautettu suunnittelumalli">
  <a:themeElements>
    <a:clrScheme name="NY_2019_leirit">
      <a:dk1>
        <a:sysClr val="windowText" lastClr="000000"/>
      </a:dk1>
      <a:lt1>
        <a:sysClr val="window" lastClr="FFFFFF"/>
      </a:lt1>
      <a:dk2>
        <a:srgbClr val="FCEF58"/>
      </a:dk2>
      <a:lt2>
        <a:srgbClr val="FFFFFF"/>
      </a:lt2>
      <a:accent1>
        <a:srgbClr val="00763D"/>
      </a:accent1>
      <a:accent2>
        <a:srgbClr val="FD8204"/>
      </a:accent2>
      <a:accent3>
        <a:srgbClr val="6FB72B"/>
      </a:accent3>
      <a:accent4>
        <a:srgbClr val="F16122"/>
      </a:accent4>
      <a:accent5>
        <a:srgbClr val="00A0AF"/>
      </a:accent5>
      <a:accent6>
        <a:srgbClr val="D0DF5D"/>
      </a:accent6>
      <a:hlink>
        <a:srgbClr val="148457"/>
      </a:hlink>
      <a:folHlink>
        <a:srgbClr val="6FB72B"/>
      </a:folHlink>
    </a:clrScheme>
    <a:fontScheme name="JA100">
      <a:majorFont>
        <a:latin typeface="Montserrat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25282</Words>
  <Application>WPS Presentation</Application>
  <PresentationFormat>Mukautettu</PresentationFormat>
  <Paragraphs>534</Paragraphs>
  <Slides>22</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22</vt:i4>
      </vt:variant>
    </vt:vector>
  </HeadingPairs>
  <TitlesOfParts>
    <vt:vector size="39" baseType="lpstr">
      <vt:lpstr>Arial</vt:lpstr>
      <vt:lpstr>SimSun</vt:lpstr>
      <vt:lpstr>Wingdings</vt:lpstr>
      <vt:lpstr>MS PGothic</vt:lpstr>
      <vt:lpstr>Calibri</vt:lpstr>
      <vt:lpstr>Times New Roman</vt:lpstr>
      <vt:lpstr>Montserrat SemiBold</vt:lpstr>
      <vt:lpstr>Liberation Mono</vt:lpstr>
      <vt:lpstr>Times New Roman</vt:lpstr>
      <vt:lpstr>Calibri</vt:lpstr>
      <vt:lpstr>Poppins</vt:lpstr>
      <vt:lpstr>Segoe UI</vt:lpstr>
      <vt:lpstr>Microsoft YaHei</vt:lpstr>
      <vt:lpstr>Arial Unicode MS</vt:lpstr>
      <vt:lpstr>Symbol</vt:lpstr>
      <vt:lpstr>Mukautettu suunnittelumalli</vt:lpstr>
      <vt:lpstr>Mukautettu suunnittelumalli</vt:lpstr>
      <vt:lpstr> FUN –SPORTTIHETKI			1/2 </vt:lpstr>
      <vt:lpstr>FUN-SPORTTIHETKI, OHJE JATKUU 2/2  	                                                                </vt:lpstr>
      <vt:lpstr>KYMMENEN OHJETTA YRITTÄJÄN SOME-KÄYTTÄYTYMISELLE</vt:lpstr>
      <vt:lpstr>KELLO</vt:lpstr>
      <vt:lpstr>KIRJAIMET HUKASSA</vt:lpstr>
      <vt:lpstr>LIP SYNC CHALLENGe</vt:lpstr>
      <vt:lpstr>MISSION IMPOSSIBLE 2.0 – HYBRIDI  SIVU 1/2</vt:lpstr>
      <vt:lpstr>MISSION IMPOSSIBLE 2.0 – HYBRIDI, JATKUU                 2/2</vt:lpstr>
      <vt:lpstr>MISSION IMPOSSIBLE</vt:lpstr>
      <vt:lpstr>Tiimirasti: Mission impossible -tehtävälista</vt:lpstr>
      <vt:lpstr>MUOTINÄYTÖS</vt:lpstr>
      <vt:lpstr>PIECE OF CAKE</vt:lpstr>
      <vt:lpstr>PIIRTOTAISTO, VERKKOTOTEUTUS		1/2 </vt:lpstr>
      <vt:lpstr>PIIRTOTAISTO,  VERKKOTOTEUTUS		2/2 </vt:lpstr>
      <vt:lpstr>SINGSTAR	</vt:lpstr>
      <vt:lpstr>UNELMAYRITYS - ETÄ </vt:lpstr>
      <vt:lpstr>TIKTOK - ETÄ</vt:lpstr>
      <vt:lpstr>VAAHTOKARKKI-HAASTE</vt:lpstr>
      <vt:lpstr>KYMMENEN OHJETTA TIIMITOIMINTAAN</vt:lpstr>
      <vt:lpstr>SPEED DATING</vt:lpstr>
      <vt:lpstr>SPEED DATING- KYSYMYSLISTA</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Innovaatioleiri</dc:title>
  <dc:creator>Nuori Yrittäjyys</dc:creator>
  <dc:subject>Innovaatioleiri</dc:subject>
  <cp:lastModifiedBy>Pasi</cp:lastModifiedBy>
  <cp:revision>5</cp:revision>
  <cp:lastPrinted>2008-11-21T09:43:00Z</cp:lastPrinted>
  <dcterms:created xsi:type="dcterms:W3CDTF">2008-11-21T08:42:00Z</dcterms:created>
  <dcterms:modified xsi:type="dcterms:W3CDTF">2022-09-20T16:49:09Z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0x01010074FA81432BD7794A852C014E41BA49D1</vt:lpwstr>
  </property>
  <property fmtid="{D5CDD505-2E9C-101B-9397-08002B2CF9AE}" pid="3" name="Order">
    <vt:r8>37000</vt:r8>
  </property>
  <property fmtid="{D5CDD505-2E9C-101B-9397-08002B2CF9AE}" pid="4" name="ICV">
    <vt:lpwstr>C2821C04A32B4CA093961A5408961094</vt:lpwstr>
  </property>
  <property fmtid="{D5CDD505-2E9C-101B-9397-08002B2CF9AE}" pid="5" name="KSOProductBuildVer">
    <vt:lpwstr>1033-11.2.0.11306</vt:lpwstr>
  </property>
</Properties>
</file>