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477" r:id="rId2"/>
    <p:sldId id="266" r:id="rId3"/>
    <p:sldId id="276" r:id="rId4"/>
    <p:sldId id="469" r:id="rId5"/>
    <p:sldId id="451" r:id="rId6"/>
    <p:sldId id="452" r:id="rId7"/>
    <p:sldId id="474" r:id="rId8"/>
    <p:sldId id="453" r:id="rId9"/>
    <p:sldId id="454" r:id="rId10"/>
    <p:sldId id="455" r:id="rId11"/>
    <p:sldId id="456" r:id="rId12"/>
    <p:sldId id="457" r:id="rId13"/>
    <p:sldId id="458" r:id="rId14"/>
    <p:sldId id="459" r:id="rId15"/>
    <p:sldId id="460" r:id="rId16"/>
    <p:sldId id="470" r:id="rId17"/>
    <p:sldId id="461" r:id="rId18"/>
    <p:sldId id="257" r:id="rId19"/>
    <p:sldId id="539" r:id="rId20"/>
    <p:sldId id="277" r:id="rId21"/>
    <p:sldId id="258" r:id="rId22"/>
    <p:sldId id="537" r:id="rId23"/>
    <p:sldId id="538" r:id="rId24"/>
    <p:sldId id="259" r:id="rId25"/>
    <p:sldId id="260" r:id="rId26"/>
    <p:sldId id="261" r:id="rId27"/>
    <p:sldId id="262" r:id="rId28"/>
    <p:sldId id="263" r:id="rId29"/>
    <p:sldId id="264" r:id="rId30"/>
    <p:sldId id="265" r:id="rId31"/>
    <p:sldId id="268" r:id="rId32"/>
    <p:sldId id="272" r:id="rId33"/>
    <p:sldId id="273" r:id="rId34"/>
    <p:sldId id="274" r:id="rId35"/>
    <p:sldId id="270" r:id="rId36"/>
    <p:sldId id="283" r:id="rId37"/>
    <p:sldId id="284" r:id="rId38"/>
    <p:sldId id="286" r:id="rId39"/>
    <p:sldId id="290" r:id="rId40"/>
    <p:sldId id="291" r:id="rId41"/>
    <p:sldId id="292" r:id="rId42"/>
    <p:sldId id="543" r:id="rId43"/>
    <p:sldId id="544" r:id="rId44"/>
    <p:sldId id="293" r:id="rId45"/>
    <p:sldId id="285" r:id="rId46"/>
    <p:sldId id="287" r:id="rId47"/>
    <p:sldId id="288" r:id="rId4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E18D0C-571B-488C-9D8B-51AB3736FE13}" v="1" dt="2024-09-24T10:48:28.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447"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B5898E-EBF8-49A8-B8A8-4B6CA71A2746}" type="doc">
      <dgm:prSet loTypeId="urn:microsoft.com/office/officeart/2005/8/layout/vList2" loCatId="list" qsTypeId="urn:microsoft.com/office/officeart/2005/8/quickstyle/simple2" qsCatId="simple" csTypeId="urn:microsoft.com/office/officeart/2005/8/colors/accent3_2" csCatId="accent3"/>
      <dgm:spPr/>
      <dgm:t>
        <a:bodyPr/>
        <a:lstStyle/>
        <a:p>
          <a:endParaRPr lang="en-US"/>
        </a:p>
      </dgm:t>
    </dgm:pt>
    <dgm:pt modelId="{57632DF8-4C20-4FCB-A0B9-602529F5880C}">
      <dgm:prSet/>
      <dgm:spPr/>
      <dgm:t>
        <a:bodyPr/>
        <a:lstStyle/>
        <a:p>
          <a:r>
            <a:rPr lang="en-US" b="1"/>
            <a:t>Tunnetilojen jakaminen</a:t>
          </a:r>
          <a:endParaRPr lang="en-US"/>
        </a:p>
      </dgm:t>
    </dgm:pt>
    <dgm:pt modelId="{791EC134-0DC2-443A-B3B4-533FE45B4942}" type="parTrans" cxnId="{2EEB7876-9257-469F-B22D-09132E71934F}">
      <dgm:prSet/>
      <dgm:spPr/>
      <dgm:t>
        <a:bodyPr/>
        <a:lstStyle/>
        <a:p>
          <a:endParaRPr lang="en-US"/>
        </a:p>
      </dgm:t>
    </dgm:pt>
    <dgm:pt modelId="{4E68E7A0-EB83-4A70-8357-6D39523160E6}" type="sibTrans" cxnId="{2EEB7876-9257-469F-B22D-09132E71934F}">
      <dgm:prSet/>
      <dgm:spPr/>
      <dgm:t>
        <a:bodyPr/>
        <a:lstStyle/>
        <a:p>
          <a:endParaRPr lang="en-US"/>
        </a:p>
      </dgm:t>
    </dgm:pt>
    <dgm:pt modelId="{FD302DFF-67CC-43EF-A53D-47CA7540DA67}">
      <dgm:prSet/>
      <dgm:spPr/>
      <dgm:t>
        <a:bodyPr/>
        <a:lstStyle/>
        <a:p>
          <a:r>
            <a:rPr lang="en-US" dirty="0" err="1"/>
            <a:t>vauva</a:t>
          </a:r>
          <a:r>
            <a:rPr lang="en-US" dirty="0"/>
            <a:t> </a:t>
          </a:r>
          <a:r>
            <a:rPr lang="en-US" dirty="0" err="1"/>
            <a:t>kommunikoi</a:t>
          </a:r>
          <a:r>
            <a:rPr lang="en-US" dirty="0"/>
            <a:t> </a:t>
          </a:r>
          <a:r>
            <a:rPr lang="en-US" dirty="0" err="1"/>
            <a:t>tunteillaan</a:t>
          </a:r>
          <a:r>
            <a:rPr lang="en-US" dirty="0"/>
            <a:t>, </a:t>
          </a:r>
          <a:r>
            <a:rPr lang="en-US" dirty="0" err="1"/>
            <a:t>jotka</a:t>
          </a:r>
          <a:r>
            <a:rPr lang="en-US" dirty="0"/>
            <a:t> </a:t>
          </a:r>
          <a:r>
            <a:rPr lang="en-US" dirty="0" err="1"/>
            <a:t>vanhempi</a:t>
          </a:r>
          <a:r>
            <a:rPr lang="en-US" dirty="0"/>
            <a:t> </a:t>
          </a:r>
          <a:r>
            <a:rPr lang="en-US" dirty="0" err="1"/>
            <a:t>ottaa</a:t>
          </a:r>
          <a:r>
            <a:rPr lang="en-US" dirty="0"/>
            <a:t> </a:t>
          </a:r>
          <a:r>
            <a:rPr lang="en-US" dirty="0" err="1"/>
            <a:t>vastaan</a:t>
          </a:r>
          <a:r>
            <a:rPr lang="en-US" dirty="0"/>
            <a:t> → </a:t>
          </a:r>
          <a:r>
            <a:rPr lang="en-US" dirty="0" err="1"/>
            <a:t>vauvan</a:t>
          </a:r>
          <a:r>
            <a:rPr lang="en-US" dirty="0"/>
            <a:t> </a:t>
          </a:r>
          <a:r>
            <a:rPr lang="en-US" dirty="0" err="1"/>
            <a:t>tarpeiden</a:t>
          </a:r>
          <a:r>
            <a:rPr lang="en-US" dirty="0"/>
            <a:t> </a:t>
          </a:r>
          <a:r>
            <a:rPr lang="en-US" dirty="0" err="1"/>
            <a:t>ymmärtäminen</a:t>
          </a:r>
          <a:endParaRPr lang="en-US" dirty="0"/>
        </a:p>
      </dgm:t>
    </dgm:pt>
    <dgm:pt modelId="{01458B19-68F2-4A15-8D7B-7447F1BB0FEB}" type="parTrans" cxnId="{C9D0481F-A814-48E8-A3AE-4061ACD3A28E}">
      <dgm:prSet/>
      <dgm:spPr/>
      <dgm:t>
        <a:bodyPr/>
        <a:lstStyle/>
        <a:p>
          <a:endParaRPr lang="en-US"/>
        </a:p>
      </dgm:t>
    </dgm:pt>
    <dgm:pt modelId="{45D4CD7C-5114-4B95-9658-C71B7151229A}" type="sibTrans" cxnId="{C9D0481F-A814-48E8-A3AE-4061ACD3A28E}">
      <dgm:prSet/>
      <dgm:spPr/>
      <dgm:t>
        <a:bodyPr/>
        <a:lstStyle/>
        <a:p>
          <a:endParaRPr lang="en-US"/>
        </a:p>
      </dgm:t>
    </dgm:pt>
    <dgm:pt modelId="{90813F55-8609-4413-A6C7-9550324A1E4C}">
      <dgm:prSet/>
      <dgm:spPr/>
      <dgm:t>
        <a:bodyPr/>
        <a:lstStyle/>
        <a:p>
          <a:r>
            <a:rPr lang="en-US" dirty="0" err="1"/>
            <a:t>esim</a:t>
          </a:r>
          <a:r>
            <a:rPr lang="en-US" dirty="0"/>
            <a:t>. </a:t>
          </a:r>
          <a:r>
            <a:rPr lang="en-US" dirty="0" err="1"/>
            <a:t>vanhempi</a:t>
          </a:r>
          <a:r>
            <a:rPr lang="en-US" dirty="0"/>
            <a:t> </a:t>
          </a:r>
          <a:r>
            <a:rPr lang="en-US" dirty="0" err="1"/>
            <a:t>jakaa</a:t>
          </a:r>
          <a:r>
            <a:rPr lang="en-US" dirty="0"/>
            <a:t> </a:t>
          </a:r>
          <a:r>
            <a:rPr lang="en-US" dirty="0" err="1"/>
            <a:t>ilon</a:t>
          </a:r>
          <a:r>
            <a:rPr lang="en-US" dirty="0"/>
            <a:t> </a:t>
          </a:r>
          <a:r>
            <a:rPr lang="en-US" dirty="0" err="1"/>
            <a:t>tunteen</a:t>
          </a:r>
          <a:r>
            <a:rPr lang="en-US" dirty="0"/>
            <a:t> </a:t>
          </a:r>
          <a:r>
            <a:rPr lang="en-US" dirty="0" err="1"/>
            <a:t>vauvan</a:t>
          </a:r>
          <a:r>
            <a:rPr lang="en-US" dirty="0"/>
            <a:t> </a:t>
          </a:r>
          <a:r>
            <a:rPr lang="en-US" dirty="0" err="1"/>
            <a:t>kanssa</a:t>
          </a:r>
          <a:endParaRPr lang="en-US" dirty="0"/>
        </a:p>
      </dgm:t>
    </dgm:pt>
    <dgm:pt modelId="{C0A59F71-4055-4B54-83D0-2ABE25921D82}" type="parTrans" cxnId="{EE4EDFE3-AC39-4738-BA68-714BC838FE5E}">
      <dgm:prSet/>
      <dgm:spPr/>
      <dgm:t>
        <a:bodyPr/>
        <a:lstStyle/>
        <a:p>
          <a:endParaRPr lang="en-US"/>
        </a:p>
      </dgm:t>
    </dgm:pt>
    <dgm:pt modelId="{0FF0E8C8-7258-4800-A193-4D6F341DA4A4}" type="sibTrans" cxnId="{EE4EDFE3-AC39-4738-BA68-714BC838FE5E}">
      <dgm:prSet/>
      <dgm:spPr/>
      <dgm:t>
        <a:bodyPr/>
        <a:lstStyle/>
        <a:p>
          <a:endParaRPr lang="en-US"/>
        </a:p>
      </dgm:t>
    </dgm:pt>
    <dgm:pt modelId="{FDEB6C2E-D8D1-4982-9484-C6B658A7D46C}">
      <dgm:prSet/>
      <dgm:spPr/>
      <dgm:t>
        <a:bodyPr/>
        <a:lstStyle/>
        <a:p>
          <a:r>
            <a:rPr lang="en-US" b="1"/>
            <a:t>Tunteiden yhteen sovittaminen </a:t>
          </a:r>
          <a:endParaRPr lang="en-US"/>
        </a:p>
      </dgm:t>
    </dgm:pt>
    <dgm:pt modelId="{4A103CBC-626E-4A14-8B0A-C9212A3FA691}" type="parTrans" cxnId="{E2828DD0-B12E-4871-9867-B3E8606D5785}">
      <dgm:prSet/>
      <dgm:spPr/>
      <dgm:t>
        <a:bodyPr/>
        <a:lstStyle/>
        <a:p>
          <a:endParaRPr lang="en-US"/>
        </a:p>
      </dgm:t>
    </dgm:pt>
    <dgm:pt modelId="{1BAC8D32-D42C-4DB7-8710-422132CDBF75}" type="sibTrans" cxnId="{E2828DD0-B12E-4871-9867-B3E8606D5785}">
      <dgm:prSet/>
      <dgm:spPr/>
      <dgm:t>
        <a:bodyPr/>
        <a:lstStyle/>
        <a:p>
          <a:endParaRPr lang="en-US"/>
        </a:p>
      </dgm:t>
    </dgm:pt>
    <dgm:pt modelId="{4748240F-D5E8-4429-A137-5D8D7776DB64}">
      <dgm:prSet/>
      <dgm:spPr/>
      <dgm:t>
        <a:bodyPr/>
        <a:lstStyle/>
        <a:p>
          <a:r>
            <a:rPr lang="en-US" dirty="0" err="1"/>
            <a:t>vanhempi</a:t>
          </a:r>
          <a:r>
            <a:rPr lang="en-US" dirty="0"/>
            <a:t> </a:t>
          </a:r>
          <a:r>
            <a:rPr lang="en-US" dirty="0" err="1"/>
            <a:t>tulkitsee</a:t>
          </a:r>
          <a:r>
            <a:rPr lang="en-US" dirty="0"/>
            <a:t> </a:t>
          </a:r>
          <a:r>
            <a:rPr lang="en-US" dirty="0" err="1"/>
            <a:t>vauvan</a:t>
          </a:r>
          <a:r>
            <a:rPr lang="en-US" dirty="0"/>
            <a:t> </a:t>
          </a:r>
          <a:r>
            <a:rPr lang="en-US" dirty="0" err="1"/>
            <a:t>tunteen</a:t>
          </a:r>
          <a:r>
            <a:rPr lang="en-US" dirty="0"/>
            <a:t> ja </a:t>
          </a:r>
          <a:r>
            <a:rPr lang="en-US" dirty="0" err="1"/>
            <a:t>vastaa</a:t>
          </a:r>
          <a:r>
            <a:rPr lang="en-US" dirty="0"/>
            <a:t> </a:t>
          </a:r>
          <a:r>
            <a:rPr lang="en-US" dirty="0" err="1"/>
            <a:t>siihen</a:t>
          </a:r>
          <a:r>
            <a:rPr lang="en-US" dirty="0"/>
            <a:t> </a:t>
          </a:r>
          <a:r>
            <a:rPr lang="en-US" dirty="0" err="1"/>
            <a:t>omalla</a:t>
          </a:r>
          <a:r>
            <a:rPr lang="en-US" dirty="0"/>
            <a:t> </a:t>
          </a:r>
          <a:r>
            <a:rPr lang="en-US" dirty="0" err="1"/>
            <a:t>toiminnallaan</a:t>
          </a:r>
          <a:r>
            <a:rPr lang="en-US" dirty="0"/>
            <a:t> </a:t>
          </a:r>
        </a:p>
      </dgm:t>
    </dgm:pt>
    <dgm:pt modelId="{7F9A2727-EF95-4C10-98AA-3E75E2125C41}" type="parTrans" cxnId="{9D069611-ED8B-4998-A2AE-4D75AAADE3D1}">
      <dgm:prSet/>
      <dgm:spPr/>
      <dgm:t>
        <a:bodyPr/>
        <a:lstStyle/>
        <a:p>
          <a:endParaRPr lang="en-US"/>
        </a:p>
      </dgm:t>
    </dgm:pt>
    <dgm:pt modelId="{F08ADF14-654D-4C2E-90C5-595484156F4C}" type="sibTrans" cxnId="{9D069611-ED8B-4998-A2AE-4D75AAADE3D1}">
      <dgm:prSet/>
      <dgm:spPr/>
      <dgm:t>
        <a:bodyPr/>
        <a:lstStyle/>
        <a:p>
          <a:endParaRPr lang="en-US"/>
        </a:p>
      </dgm:t>
    </dgm:pt>
    <dgm:pt modelId="{CFA8A494-DFC3-43BC-89ED-2B69BAA82EBC}">
      <dgm:prSet/>
      <dgm:spPr/>
      <dgm:t>
        <a:bodyPr/>
        <a:lstStyle/>
        <a:p>
          <a:r>
            <a:rPr lang="en-US"/>
            <a:t>vauva ja vanhempi sovittavat käyttäytymistään toistensa tunnetiloihin sopivaksi </a:t>
          </a:r>
        </a:p>
      </dgm:t>
    </dgm:pt>
    <dgm:pt modelId="{B458C1FC-6C80-4C4A-938D-7D79986AE1A4}" type="parTrans" cxnId="{D8516470-C35A-46B3-954A-527D1E6E5B46}">
      <dgm:prSet/>
      <dgm:spPr/>
      <dgm:t>
        <a:bodyPr/>
        <a:lstStyle/>
        <a:p>
          <a:endParaRPr lang="en-US"/>
        </a:p>
      </dgm:t>
    </dgm:pt>
    <dgm:pt modelId="{2D2A0A17-8994-494F-B526-432259433C11}" type="sibTrans" cxnId="{D8516470-C35A-46B3-954A-527D1E6E5B46}">
      <dgm:prSet/>
      <dgm:spPr/>
      <dgm:t>
        <a:bodyPr/>
        <a:lstStyle/>
        <a:p>
          <a:endParaRPr lang="en-US"/>
        </a:p>
      </dgm:t>
    </dgm:pt>
    <dgm:pt modelId="{088AB612-24EA-46E1-BAB0-B1D80399EB16}">
      <dgm:prSet/>
      <dgm:spPr/>
      <dgm:t>
        <a:bodyPr/>
        <a:lstStyle/>
        <a:p>
          <a:r>
            <a:rPr lang="en-US" b="1"/>
            <a:t>Tunteiden säätely</a:t>
          </a:r>
          <a:endParaRPr lang="en-US"/>
        </a:p>
      </dgm:t>
    </dgm:pt>
    <dgm:pt modelId="{E79D2C56-19E8-4A71-88C5-E87DB9EAD2DA}" type="parTrans" cxnId="{230D1D7C-7797-4106-B205-1CB61435D6FC}">
      <dgm:prSet/>
      <dgm:spPr/>
      <dgm:t>
        <a:bodyPr/>
        <a:lstStyle/>
        <a:p>
          <a:endParaRPr lang="en-US"/>
        </a:p>
      </dgm:t>
    </dgm:pt>
    <dgm:pt modelId="{FE4C4FBA-F41D-44E4-BC41-2B8A3CF79593}" type="sibTrans" cxnId="{230D1D7C-7797-4106-B205-1CB61435D6FC}">
      <dgm:prSet/>
      <dgm:spPr/>
      <dgm:t>
        <a:bodyPr/>
        <a:lstStyle/>
        <a:p>
          <a:endParaRPr lang="en-US"/>
        </a:p>
      </dgm:t>
    </dgm:pt>
    <dgm:pt modelId="{84B59571-E65B-4019-96B0-EBFED8A95143}">
      <dgm:prSet/>
      <dgm:spPr/>
      <dgm:t>
        <a:bodyPr/>
        <a:lstStyle/>
        <a:p>
          <a:r>
            <a:rPr lang="en-US" dirty="0" err="1"/>
            <a:t>tunteiden</a:t>
          </a:r>
          <a:r>
            <a:rPr lang="en-US" dirty="0"/>
            <a:t> </a:t>
          </a:r>
          <a:r>
            <a:rPr lang="en-US" dirty="0" err="1"/>
            <a:t>jakaminen</a:t>
          </a:r>
          <a:r>
            <a:rPr lang="en-US" dirty="0"/>
            <a:t> </a:t>
          </a:r>
          <a:r>
            <a:rPr lang="en-US" dirty="0" err="1"/>
            <a:t>mahdollistaa</a:t>
          </a:r>
          <a:r>
            <a:rPr lang="en-US" dirty="0"/>
            <a:t> </a:t>
          </a:r>
          <a:r>
            <a:rPr lang="en-US" dirty="0" err="1"/>
            <a:t>vuorovaikutuksessa</a:t>
          </a:r>
          <a:r>
            <a:rPr lang="en-US" dirty="0"/>
            <a:t> </a:t>
          </a:r>
          <a:r>
            <a:rPr lang="en-US" dirty="0" err="1"/>
            <a:t>tapahtuvan</a:t>
          </a:r>
          <a:r>
            <a:rPr lang="en-US" dirty="0"/>
            <a:t> </a:t>
          </a:r>
          <a:r>
            <a:rPr lang="en-US" dirty="0" err="1"/>
            <a:t>tunteiden</a:t>
          </a:r>
          <a:r>
            <a:rPr lang="en-US" dirty="0"/>
            <a:t> </a:t>
          </a:r>
          <a:r>
            <a:rPr lang="en-US" dirty="0" err="1"/>
            <a:t>säätelyn</a:t>
          </a:r>
          <a:endParaRPr lang="en-US" dirty="0"/>
        </a:p>
      </dgm:t>
    </dgm:pt>
    <dgm:pt modelId="{9F421408-3B30-40B0-A2D6-2F34368CF09A}" type="parTrans" cxnId="{A22F4D42-B08E-4961-800E-A5791DFF3C6D}">
      <dgm:prSet/>
      <dgm:spPr/>
      <dgm:t>
        <a:bodyPr/>
        <a:lstStyle/>
        <a:p>
          <a:endParaRPr lang="en-US"/>
        </a:p>
      </dgm:t>
    </dgm:pt>
    <dgm:pt modelId="{3397B5B6-31AF-4822-9E50-F45153462B42}" type="sibTrans" cxnId="{A22F4D42-B08E-4961-800E-A5791DFF3C6D}">
      <dgm:prSet/>
      <dgm:spPr/>
      <dgm:t>
        <a:bodyPr/>
        <a:lstStyle/>
        <a:p>
          <a:endParaRPr lang="en-US"/>
        </a:p>
      </dgm:t>
    </dgm:pt>
    <dgm:pt modelId="{7FF5B269-2857-4120-842A-B86B3E921C44}">
      <dgm:prSet/>
      <dgm:spPr/>
      <dgm:t>
        <a:bodyPr/>
        <a:lstStyle/>
        <a:p>
          <a:r>
            <a:rPr lang="en-US" b="1"/>
            <a:t>Protokeskustelu</a:t>
          </a:r>
          <a:endParaRPr lang="en-US"/>
        </a:p>
      </dgm:t>
    </dgm:pt>
    <dgm:pt modelId="{C231030B-9CEE-4659-B017-E94407E014DC}" type="parTrans" cxnId="{00AE2BC9-270F-46DB-828F-A776A887FD85}">
      <dgm:prSet/>
      <dgm:spPr/>
      <dgm:t>
        <a:bodyPr/>
        <a:lstStyle/>
        <a:p>
          <a:endParaRPr lang="en-US"/>
        </a:p>
      </dgm:t>
    </dgm:pt>
    <dgm:pt modelId="{F0514E9C-883E-486C-BD96-C75CCB457851}" type="sibTrans" cxnId="{00AE2BC9-270F-46DB-828F-A776A887FD85}">
      <dgm:prSet/>
      <dgm:spPr/>
      <dgm:t>
        <a:bodyPr/>
        <a:lstStyle/>
        <a:p>
          <a:endParaRPr lang="en-US"/>
        </a:p>
      </dgm:t>
    </dgm:pt>
    <dgm:pt modelId="{27E19917-97ED-49BB-940D-1DA1BA8BC47F}">
      <dgm:prSet/>
      <dgm:spPr/>
      <dgm:t>
        <a:bodyPr/>
        <a:lstStyle/>
        <a:p>
          <a:r>
            <a:rPr lang="en-US"/>
            <a:t>vanhemman ja vauvan välistä rytmistä "sananvaihtoa", joka välittää molemminpuolista kiintymystä</a:t>
          </a:r>
        </a:p>
      </dgm:t>
    </dgm:pt>
    <dgm:pt modelId="{7092839A-486F-4CE8-B3F2-168AB8C9F087}" type="parTrans" cxnId="{EB4AB04C-FF12-46AF-87EB-8AE9D29F2589}">
      <dgm:prSet/>
      <dgm:spPr/>
      <dgm:t>
        <a:bodyPr/>
        <a:lstStyle/>
        <a:p>
          <a:endParaRPr lang="en-US"/>
        </a:p>
      </dgm:t>
    </dgm:pt>
    <dgm:pt modelId="{0558BE7B-5102-4521-BC55-5CA111FFA54F}" type="sibTrans" cxnId="{EB4AB04C-FF12-46AF-87EB-8AE9D29F2589}">
      <dgm:prSet/>
      <dgm:spPr/>
      <dgm:t>
        <a:bodyPr/>
        <a:lstStyle/>
        <a:p>
          <a:endParaRPr lang="en-US"/>
        </a:p>
      </dgm:t>
    </dgm:pt>
    <dgm:pt modelId="{881BDAD9-CEF0-4451-ACC2-F67DDAED0B3A}">
      <dgm:prSet/>
      <dgm:spPr/>
      <dgm:t>
        <a:bodyPr/>
        <a:lstStyle/>
        <a:p>
          <a:r>
            <a:rPr lang="en-US" b="1"/>
            <a:t>Vastavuoroisuus</a:t>
          </a:r>
          <a:endParaRPr lang="en-US"/>
        </a:p>
      </dgm:t>
    </dgm:pt>
    <dgm:pt modelId="{1F410159-BB30-4484-8679-F638B57B4140}" type="parTrans" cxnId="{478167C9-5FF6-4C80-8D32-59B6A0CB160D}">
      <dgm:prSet/>
      <dgm:spPr/>
      <dgm:t>
        <a:bodyPr/>
        <a:lstStyle/>
        <a:p>
          <a:endParaRPr lang="en-US"/>
        </a:p>
      </dgm:t>
    </dgm:pt>
    <dgm:pt modelId="{4A837880-449A-4A06-AF82-87D5351F6064}" type="sibTrans" cxnId="{478167C9-5FF6-4C80-8D32-59B6A0CB160D}">
      <dgm:prSet/>
      <dgm:spPr/>
      <dgm:t>
        <a:bodyPr/>
        <a:lstStyle/>
        <a:p>
          <a:endParaRPr lang="en-US"/>
        </a:p>
      </dgm:t>
    </dgm:pt>
    <dgm:pt modelId="{6DE2D4F9-5B9B-428C-8B70-EFFB2F8F1E03}">
      <dgm:prSet/>
      <dgm:spPr/>
      <dgm:t>
        <a:bodyPr/>
        <a:lstStyle/>
        <a:p>
          <a:r>
            <a:rPr lang="en-US"/>
            <a:t>molemminpuolisten aloitteiden tekemistä sekä toisen aloitteisiin vastaamista</a:t>
          </a:r>
        </a:p>
      </dgm:t>
    </dgm:pt>
    <dgm:pt modelId="{2FC5EE2D-1284-4FE8-AF30-521B02912F1F}" type="parTrans" cxnId="{8BECF896-C443-4A1B-969E-6A11A68535E4}">
      <dgm:prSet/>
      <dgm:spPr/>
      <dgm:t>
        <a:bodyPr/>
        <a:lstStyle/>
        <a:p>
          <a:endParaRPr lang="en-US"/>
        </a:p>
      </dgm:t>
    </dgm:pt>
    <dgm:pt modelId="{97DB727C-9A53-4316-B2BD-6C80833C5DF5}" type="sibTrans" cxnId="{8BECF896-C443-4A1B-969E-6A11A68535E4}">
      <dgm:prSet/>
      <dgm:spPr/>
      <dgm:t>
        <a:bodyPr/>
        <a:lstStyle/>
        <a:p>
          <a:endParaRPr lang="en-US"/>
        </a:p>
      </dgm:t>
    </dgm:pt>
    <dgm:pt modelId="{F474CF26-5CC6-DE49-918B-8EEC8DF672CE}" type="pres">
      <dgm:prSet presAssocID="{38B5898E-EBF8-49A8-B8A8-4B6CA71A2746}" presName="linear" presStyleCnt="0">
        <dgm:presLayoutVars>
          <dgm:animLvl val="lvl"/>
          <dgm:resizeHandles val="exact"/>
        </dgm:presLayoutVars>
      </dgm:prSet>
      <dgm:spPr/>
    </dgm:pt>
    <dgm:pt modelId="{390AA3E2-33E8-3C45-9AD0-C4510B0E8C03}" type="pres">
      <dgm:prSet presAssocID="{57632DF8-4C20-4FCB-A0B9-602529F5880C}" presName="parentText" presStyleLbl="node1" presStyleIdx="0" presStyleCnt="5">
        <dgm:presLayoutVars>
          <dgm:chMax val="0"/>
          <dgm:bulletEnabled val="1"/>
        </dgm:presLayoutVars>
      </dgm:prSet>
      <dgm:spPr/>
    </dgm:pt>
    <dgm:pt modelId="{A344DCE9-7AF5-1B47-8E90-D19C9186DC4D}" type="pres">
      <dgm:prSet presAssocID="{57632DF8-4C20-4FCB-A0B9-602529F5880C}" presName="childText" presStyleLbl="revTx" presStyleIdx="0" presStyleCnt="5">
        <dgm:presLayoutVars>
          <dgm:bulletEnabled val="1"/>
        </dgm:presLayoutVars>
      </dgm:prSet>
      <dgm:spPr/>
    </dgm:pt>
    <dgm:pt modelId="{EAA63174-45FB-384C-9772-D8AF5F089498}" type="pres">
      <dgm:prSet presAssocID="{FDEB6C2E-D8D1-4982-9484-C6B658A7D46C}" presName="parentText" presStyleLbl="node1" presStyleIdx="1" presStyleCnt="5">
        <dgm:presLayoutVars>
          <dgm:chMax val="0"/>
          <dgm:bulletEnabled val="1"/>
        </dgm:presLayoutVars>
      </dgm:prSet>
      <dgm:spPr/>
    </dgm:pt>
    <dgm:pt modelId="{EAEF9D17-6BA3-F449-8F25-13F6A590648E}" type="pres">
      <dgm:prSet presAssocID="{FDEB6C2E-D8D1-4982-9484-C6B658A7D46C}" presName="childText" presStyleLbl="revTx" presStyleIdx="1" presStyleCnt="5">
        <dgm:presLayoutVars>
          <dgm:bulletEnabled val="1"/>
        </dgm:presLayoutVars>
      </dgm:prSet>
      <dgm:spPr/>
    </dgm:pt>
    <dgm:pt modelId="{A70FF0F0-5194-F84F-8796-43098DDF5768}" type="pres">
      <dgm:prSet presAssocID="{088AB612-24EA-46E1-BAB0-B1D80399EB16}" presName="parentText" presStyleLbl="node1" presStyleIdx="2" presStyleCnt="5">
        <dgm:presLayoutVars>
          <dgm:chMax val="0"/>
          <dgm:bulletEnabled val="1"/>
        </dgm:presLayoutVars>
      </dgm:prSet>
      <dgm:spPr/>
    </dgm:pt>
    <dgm:pt modelId="{9A1239CE-5E34-D54E-8EB9-1A506E0CE3B7}" type="pres">
      <dgm:prSet presAssocID="{088AB612-24EA-46E1-BAB0-B1D80399EB16}" presName="childText" presStyleLbl="revTx" presStyleIdx="2" presStyleCnt="5">
        <dgm:presLayoutVars>
          <dgm:bulletEnabled val="1"/>
        </dgm:presLayoutVars>
      </dgm:prSet>
      <dgm:spPr/>
    </dgm:pt>
    <dgm:pt modelId="{64B36F40-8775-4140-AB80-562FF182CCFF}" type="pres">
      <dgm:prSet presAssocID="{7FF5B269-2857-4120-842A-B86B3E921C44}" presName="parentText" presStyleLbl="node1" presStyleIdx="3" presStyleCnt="5">
        <dgm:presLayoutVars>
          <dgm:chMax val="0"/>
          <dgm:bulletEnabled val="1"/>
        </dgm:presLayoutVars>
      </dgm:prSet>
      <dgm:spPr/>
    </dgm:pt>
    <dgm:pt modelId="{ECAFF32E-3213-C84B-B785-775269A58665}" type="pres">
      <dgm:prSet presAssocID="{7FF5B269-2857-4120-842A-B86B3E921C44}" presName="childText" presStyleLbl="revTx" presStyleIdx="3" presStyleCnt="5">
        <dgm:presLayoutVars>
          <dgm:bulletEnabled val="1"/>
        </dgm:presLayoutVars>
      </dgm:prSet>
      <dgm:spPr/>
    </dgm:pt>
    <dgm:pt modelId="{3B1AE2D6-F61E-A249-AD46-185DF176F326}" type="pres">
      <dgm:prSet presAssocID="{881BDAD9-CEF0-4451-ACC2-F67DDAED0B3A}" presName="parentText" presStyleLbl="node1" presStyleIdx="4" presStyleCnt="5">
        <dgm:presLayoutVars>
          <dgm:chMax val="0"/>
          <dgm:bulletEnabled val="1"/>
        </dgm:presLayoutVars>
      </dgm:prSet>
      <dgm:spPr/>
    </dgm:pt>
    <dgm:pt modelId="{6EC32371-9C09-0649-9612-691F21E10823}" type="pres">
      <dgm:prSet presAssocID="{881BDAD9-CEF0-4451-ACC2-F67DDAED0B3A}" presName="childText" presStyleLbl="revTx" presStyleIdx="4" presStyleCnt="5">
        <dgm:presLayoutVars>
          <dgm:bulletEnabled val="1"/>
        </dgm:presLayoutVars>
      </dgm:prSet>
      <dgm:spPr/>
    </dgm:pt>
  </dgm:ptLst>
  <dgm:cxnLst>
    <dgm:cxn modelId="{299D6B00-8E8C-D643-85F6-CC467FDF0C9B}" type="presOf" srcId="{FDEB6C2E-D8D1-4982-9484-C6B658A7D46C}" destId="{EAA63174-45FB-384C-9772-D8AF5F089498}" srcOrd="0" destOrd="0" presId="urn:microsoft.com/office/officeart/2005/8/layout/vList2"/>
    <dgm:cxn modelId="{9D069611-ED8B-4998-A2AE-4D75AAADE3D1}" srcId="{FDEB6C2E-D8D1-4982-9484-C6B658A7D46C}" destId="{4748240F-D5E8-4429-A137-5D8D7776DB64}" srcOrd="0" destOrd="0" parTransId="{7F9A2727-EF95-4C10-98AA-3E75E2125C41}" sibTransId="{F08ADF14-654D-4C2E-90C5-595484156F4C}"/>
    <dgm:cxn modelId="{C9D0481F-A814-48E8-A3AE-4061ACD3A28E}" srcId="{57632DF8-4C20-4FCB-A0B9-602529F5880C}" destId="{FD302DFF-67CC-43EF-A53D-47CA7540DA67}" srcOrd="0" destOrd="0" parTransId="{01458B19-68F2-4A15-8D7B-7447F1BB0FEB}" sibTransId="{45D4CD7C-5114-4B95-9658-C71B7151229A}"/>
    <dgm:cxn modelId="{A22F4D42-B08E-4961-800E-A5791DFF3C6D}" srcId="{088AB612-24EA-46E1-BAB0-B1D80399EB16}" destId="{84B59571-E65B-4019-96B0-EBFED8A95143}" srcOrd="0" destOrd="0" parTransId="{9F421408-3B30-40B0-A2D6-2F34368CF09A}" sibTransId="{3397B5B6-31AF-4822-9E50-F45153462B42}"/>
    <dgm:cxn modelId="{F14AC346-CA31-D64C-8A64-A8F0724EEC72}" type="presOf" srcId="{90813F55-8609-4413-A6C7-9550324A1E4C}" destId="{A344DCE9-7AF5-1B47-8E90-D19C9186DC4D}" srcOrd="0" destOrd="1" presId="urn:microsoft.com/office/officeart/2005/8/layout/vList2"/>
    <dgm:cxn modelId="{EB4AB04C-FF12-46AF-87EB-8AE9D29F2589}" srcId="{7FF5B269-2857-4120-842A-B86B3E921C44}" destId="{27E19917-97ED-49BB-940D-1DA1BA8BC47F}" srcOrd="0" destOrd="0" parTransId="{7092839A-486F-4CE8-B3F2-168AB8C9F087}" sibTransId="{0558BE7B-5102-4521-BC55-5CA111FFA54F}"/>
    <dgm:cxn modelId="{4584394F-B238-0A4A-824E-5D0D3240CD87}" type="presOf" srcId="{84B59571-E65B-4019-96B0-EBFED8A95143}" destId="{9A1239CE-5E34-D54E-8EB9-1A506E0CE3B7}" srcOrd="0" destOrd="0" presId="urn:microsoft.com/office/officeart/2005/8/layout/vList2"/>
    <dgm:cxn modelId="{D8516470-C35A-46B3-954A-527D1E6E5B46}" srcId="{FDEB6C2E-D8D1-4982-9484-C6B658A7D46C}" destId="{CFA8A494-DFC3-43BC-89ED-2B69BAA82EBC}" srcOrd="1" destOrd="0" parTransId="{B458C1FC-6C80-4C4A-938D-7D79986AE1A4}" sibTransId="{2D2A0A17-8994-494F-B526-432259433C11}"/>
    <dgm:cxn modelId="{970D8874-7D00-8E49-86AB-0116D6431BCD}" type="presOf" srcId="{088AB612-24EA-46E1-BAB0-B1D80399EB16}" destId="{A70FF0F0-5194-F84F-8796-43098DDF5768}" srcOrd="0" destOrd="0" presId="urn:microsoft.com/office/officeart/2005/8/layout/vList2"/>
    <dgm:cxn modelId="{2EEB7876-9257-469F-B22D-09132E71934F}" srcId="{38B5898E-EBF8-49A8-B8A8-4B6CA71A2746}" destId="{57632DF8-4C20-4FCB-A0B9-602529F5880C}" srcOrd="0" destOrd="0" parTransId="{791EC134-0DC2-443A-B3B4-533FE45B4942}" sibTransId="{4E68E7A0-EB83-4A70-8357-6D39523160E6}"/>
    <dgm:cxn modelId="{230D1D7C-7797-4106-B205-1CB61435D6FC}" srcId="{38B5898E-EBF8-49A8-B8A8-4B6CA71A2746}" destId="{088AB612-24EA-46E1-BAB0-B1D80399EB16}" srcOrd="2" destOrd="0" parTransId="{E79D2C56-19E8-4A71-88C5-E87DB9EAD2DA}" sibTransId="{FE4C4FBA-F41D-44E4-BC41-2B8A3CF79593}"/>
    <dgm:cxn modelId="{D46B5E8C-7398-8F41-9FA6-C1B40D1D74C8}" type="presOf" srcId="{27E19917-97ED-49BB-940D-1DA1BA8BC47F}" destId="{ECAFF32E-3213-C84B-B785-775269A58665}" srcOrd="0" destOrd="0" presId="urn:microsoft.com/office/officeart/2005/8/layout/vList2"/>
    <dgm:cxn modelId="{42421194-6336-254A-8646-38CE6DF54375}" type="presOf" srcId="{4748240F-D5E8-4429-A137-5D8D7776DB64}" destId="{EAEF9D17-6BA3-F449-8F25-13F6A590648E}" srcOrd="0" destOrd="0" presId="urn:microsoft.com/office/officeart/2005/8/layout/vList2"/>
    <dgm:cxn modelId="{23D11894-EEE0-DB4C-9382-062D75163784}" type="presOf" srcId="{881BDAD9-CEF0-4451-ACC2-F67DDAED0B3A}" destId="{3B1AE2D6-F61E-A249-AD46-185DF176F326}" srcOrd="0" destOrd="0" presId="urn:microsoft.com/office/officeart/2005/8/layout/vList2"/>
    <dgm:cxn modelId="{F8AA6F94-EFBB-844A-95D3-5F02FC939208}" type="presOf" srcId="{FD302DFF-67CC-43EF-A53D-47CA7540DA67}" destId="{A344DCE9-7AF5-1B47-8E90-D19C9186DC4D}" srcOrd="0" destOrd="0" presId="urn:microsoft.com/office/officeart/2005/8/layout/vList2"/>
    <dgm:cxn modelId="{8BECF896-C443-4A1B-969E-6A11A68535E4}" srcId="{881BDAD9-CEF0-4451-ACC2-F67DDAED0B3A}" destId="{6DE2D4F9-5B9B-428C-8B70-EFFB2F8F1E03}" srcOrd="0" destOrd="0" parTransId="{2FC5EE2D-1284-4FE8-AF30-521B02912F1F}" sibTransId="{97DB727C-9A53-4316-B2BD-6C80833C5DF5}"/>
    <dgm:cxn modelId="{F1EC9398-1272-4847-A1CB-CE0D6504FE67}" type="presOf" srcId="{38B5898E-EBF8-49A8-B8A8-4B6CA71A2746}" destId="{F474CF26-5CC6-DE49-918B-8EEC8DF672CE}" srcOrd="0" destOrd="0" presId="urn:microsoft.com/office/officeart/2005/8/layout/vList2"/>
    <dgm:cxn modelId="{6437D29A-4A3A-6B4C-9C08-A4B40BFED6E8}" type="presOf" srcId="{57632DF8-4C20-4FCB-A0B9-602529F5880C}" destId="{390AA3E2-33E8-3C45-9AD0-C4510B0E8C03}" srcOrd="0" destOrd="0" presId="urn:microsoft.com/office/officeart/2005/8/layout/vList2"/>
    <dgm:cxn modelId="{00AE2BC9-270F-46DB-828F-A776A887FD85}" srcId="{38B5898E-EBF8-49A8-B8A8-4B6CA71A2746}" destId="{7FF5B269-2857-4120-842A-B86B3E921C44}" srcOrd="3" destOrd="0" parTransId="{C231030B-9CEE-4659-B017-E94407E014DC}" sibTransId="{F0514E9C-883E-486C-BD96-C75CCB457851}"/>
    <dgm:cxn modelId="{478167C9-5FF6-4C80-8D32-59B6A0CB160D}" srcId="{38B5898E-EBF8-49A8-B8A8-4B6CA71A2746}" destId="{881BDAD9-CEF0-4451-ACC2-F67DDAED0B3A}" srcOrd="4" destOrd="0" parTransId="{1F410159-BB30-4484-8679-F638B57B4140}" sibTransId="{4A837880-449A-4A06-AF82-87D5351F6064}"/>
    <dgm:cxn modelId="{9F924FCE-5536-4D4D-924A-E5A032A83DBD}" type="presOf" srcId="{6DE2D4F9-5B9B-428C-8B70-EFFB2F8F1E03}" destId="{6EC32371-9C09-0649-9612-691F21E10823}" srcOrd="0" destOrd="0" presId="urn:microsoft.com/office/officeart/2005/8/layout/vList2"/>
    <dgm:cxn modelId="{E2828DD0-B12E-4871-9867-B3E8606D5785}" srcId="{38B5898E-EBF8-49A8-B8A8-4B6CA71A2746}" destId="{FDEB6C2E-D8D1-4982-9484-C6B658A7D46C}" srcOrd="1" destOrd="0" parTransId="{4A103CBC-626E-4A14-8B0A-C9212A3FA691}" sibTransId="{1BAC8D32-D42C-4DB7-8710-422132CDBF75}"/>
    <dgm:cxn modelId="{D36DB1D2-BEEB-E049-8C2B-F7A9C9CF234E}" type="presOf" srcId="{7FF5B269-2857-4120-842A-B86B3E921C44}" destId="{64B36F40-8775-4140-AB80-562FF182CCFF}" srcOrd="0" destOrd="0" presId="urn:microsoft.com/office/officeart/2005/8/layout/vList2"/>
    <dgm:cxn modelId="{EE4EDFE3-AC39-4738-BA68-714BC838FE5E}" srcId="{FD302DFF-67CC-43EF-A53D-47CA7540DA67}" destId="{90813F55-8609-4413-A6C7-9550324A1E4C}" srcOrd="0" destOrd="0" parTransId="{C0A59F71-4055-4B54-83D0-2ABE25921D82}" sibTransId="{0FF0E8C8-7258-4800-A193-4D6F341DA4A4}"/>
    <dgm:cxn modelId="{609D1BE7-DD1D-6D49-8250-10D63D9EC0B4}" type="presOf" srcId="{CFA8A494-DFC3-43BC-89ED-2B69BAA82EBC}" destId="{EAEF9D17-6BA3-F449-8F25-13F6A590648E}" srcOrd="0" destOrd="1" presId="urn:microsoft.com/office/officeart/2005/8/layout/vList2"/>
    <dgm:cxn modelId="{C015D821-5E68-AA40-9EA2-B556ADBF1CB1}" type="presParOf" srcId="{F474CF26-5CC6-DE49-918B-8EEC8DF672CE}" destId="{390AA3E2-33E8-3C45-9AD0-C4510B0E8C03}" srcOrd="0" destOrd="0" presId="urn:microsoft.com/office/officeart/2005/8/layout/vList2"/>
    <dgm:cxn modelId="{64832878-8B55-484D-AE7E-FBBBC5B8E378}" type="presParOf" srcId="{F474CF26-5CC6-DE49-918B-8EEC8DF672CE}" destId="{A344DCE9-7AF5-1B47-8E90-D19C9186DC4D}" srcOrd="1" destOrd="0" presId="urn:microsoft.com/office/officeart/2005/8/layout/vList2"/>
    <dgm:cxn modelId="{72B08670-D140-A94F-BAF0-4A957964FA21}" type="presParOf" srcId="{F474CF26-5CC6-DE49-918B-8EEC8DF672CE}" destId="{EAA63174-45FB-384C-9772-D8AF5F089498}" srcOrd="2" destOrd="0" presId="urn:microsoft.com/office/officeart/2005/8/layout/vList2"/>
    <dgm:cxn modelId="{71E633D2-66B7-CA4D-813B-7B5EDAFBCAC4}" type="presParOf" srcId="{F474CF26-5CC6-DE49-918B-8EEC8DF672CE}" destId="{EAEF9D17-6BA3-F449-8F25-13F6A590648E}" srcOrd="3" destOrd="0" presId="urn:microsoft.com/office/officeart/2005/8/layout/vList2"/>
    <dgm:cxn modelId="{80BCA113-CD43-D448-87F5-139F8697C5EC}" type="presParOf" srcId="{F474CF26-5CC6-DE49-918B-8EEC8DF672CE}" destId="{A70FF0F0-5194-F84F-8796-43098DDF5768}" srcOrd="4" destOrd="0" presId="urn:microsoft.com/office/officeart/2005/8/layout/vList2"/>
    <dgm:cxn modelId="{45CE7774-FF07-0449-98C3-E0FEF92342B4}" type="presParOf" srcId="{F474CF26-5CC6-DE49-918B-8EEC8DF672CE}" destId="{9A1239CE-5E34-D54E-8EB9-1A506E0CE3B7}" srcOrd="5" destOrd="0" presId="urn:microsoft.com/office/officeart/2005/8/layout/vList2"/>
    <dgm:cxn modelId="{274BAC2B-F56C-E644-8AEE-F8636F81989A}" type="presParOf" srcId="{F474CF26-5CC6-DE49-918B-8EEC8DF672CE}" destId="{64B36F40-8775-4140-AB80-562FF182CCFF}" srcOrd="6" destOrd="0" presId="urn:microsoft.com/office/officeart/2005/8/layout/vList2"/>
    <dgm:cxn modelId="{1EFAE0EE-F8FD-3744-846E-A276922524DD}" type="presParOf" srcId="{F474CF26-5CC6-DE49-918B-8EEC8DF672CE}" destId="{ECAFF32E-3213-C84B-B785-775269A58665}" srcOrd="7" destOrd="0" presId="urn:microsoft.com/office/officeart/2005/8/layout/vList2"/>
    <dgm:cxn modelId="{A9C742A4-1781-FA45-8A33-02A4DC4C1B94}" type="presParOf" srcId="{F474CF26-5CC6-DE49-918B-8EEC8DF672CE}" destId="{3B1AE2D6-F61E-A249-AD46-185DF176F326}" srcOrd="8" destOrd="0" presId="urn:microsoft.com/office/officeart/2005/8/layout/vList2"/>
    <dgm:cxn modelId="{5CA7E3D8-E3A5-5F47-94CD-538862B71E43}" type="presParOf" srcId="{F474CF26-5CC6-DE49-918B-8EEC8DF672CE}" destId="{6EC32371-9C09-0649-9612-691F21E10823}"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AA3E2-33E8-3C45-9AD0-C4510B0E8C03}">
      <dsp:nvSpPr>
        <dsp:cNvPr id="0" name=""/>
        <dsp:cNvSpPr/>
      </dsp:nvSpPr>
      <dsp:spPr>
        <a:xfrm>
          <a:off x="0" y="14138"/>
          <a:ext cx="8281466" cy="51597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Tunnetilojen jakaminen</a:t>
          </a:r>
          <a:endParaRPr lang="en-US" sz="2100" kern="1200"/>
        </a:p>
      </dsp:txBody>
      <dsp:txXfrm>
        <a:off x="25188" y="39326"/>
        <a:ext cx="8231090" cy="465594"/>
      </dsp:txXfrm>
    </dsp:sp>
    <dsp:sp modelId="{A344DCE9-7AF5-1B47-8E90-D19C9186DC4D}">
      <dsp:nvSpPr>
        <dsp:cNvPr id="0" name=""/>
        <dsp:cNvSpPr/>
      </dsp:nvSpPr>
      <dsp:spPr>
        <a:xfrm>
          <a:off x="0" y="530108"/>
          <a:ext cx="8281466"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3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err="1"/>
            <a:t>vauva</a:t>
          </a:r>
          <a:r>
            <a:rPr lang="en-US" sz="1600" kern="1200" dirty="0"/>
            <a:t> </a:t>
          </a:r>
          <a:r>
            <a:rPr lang="en-US" sz="1600" kern="1200" dirty="0" err="1"/>
            <a:t>kommunikoi</a:t>
          </a:r>
          <a:r>
            <a:rPr lang="en-US" sz="1600" kern="1200" dirty="0"/>
            <a:t> </a:t>
          </a:r>
          <a:r>
            <a:rPr lang="en-US" sz="1600" kern="1200" dirty="0" err="1"/>
            <a:t>tunteillaan</a:t>
          </a:r>
          <a:r>
            <a:rPr lang="en-US" sz="1600" kern="1200" dirty="0"/>
            <a:t>, </a:t>
          </a:r>
          <a:r>
            <a:rPr lang="en-US" sz="1600" kern="1200" dirty="0" err="1"/>
            <a:t>jotka</a:t>
          </a:r>
          <a:r>
            <a:rPr lang="en-US" sz="1600" kern="1200" dirty="0"/>
            <a:t> </a:t>
          </a:r>
          <a:r>
            <a:rPr lang="en-US" sz="1600" kern="1200" dirty="0" err="1"/>
            <a:t>vanhempi</a:t>
          </a:r>
          <a:r>
            <a:rPr lang="en-US" sz="1600" kern="1200" dirty="0"/>
            <a:t> </a:t>
          </a:r>
          <a:r>
            <a:rPr lang="en-US" sz="1600" kern="1200" dirty="0" err="1"/>
            <a:t>ottaa</a:t>
          </a:r>
          <a:r>
            <a:rPr lang="en-US" sz="1600" kern="1200" dirty="0"/>
            <a:t> </a:t>
          </a:r>
          <a:r>
            <a:rPr lang="en-US" sz="1600" kern="1200" dirty="0" err="1"/>
            <a:t>vastaan</a:t>
          </a:r>
          <a:r>
            <a:rPr lang="en-US" sz="1600" kern="1200" dirty="0"/>
            <a:t> → </a:t>
          </a:r>
          <a:r>
            <a:rPr lang="en-US" sz="1600" kern="1200" dirty="0" err="1"/>
            <a:t>vauvan</a:t>
          </a:r>
          <a:r>
            <a:rPr lang="en-US" sz="1600" kern="1200" dirty="0"/>
            <a:t> </a:t>
          </a:r>
          <a:r>
            <a:rPr lang="en-US" sz="1600" kern="1200" dirty="0" err="1"/>
            <a:t>tarpeiden</a:t>
          </a:r>
          <a:r>
            <a:rPr lang="en-US" sz="1600" kern="1200" dirty="0"/>
            <a:t> </a:t>
          </a:r>
          <a:r>
            <a:rPr lang="en-US" sz="1600" kern="1200" dirty="0" err="1"/>
            <a:t>ymmärtäminen</a:t>
          </a:r>
          <a:endParaRPr lang="en-US" sz="1600" kern="1200" dirty="0"/>
        </a:p>
        <a:p>
          <a:pPr marL="342900" lvl="2" indent="-171450" algn="l" defTabSz="711200">
            <a:lnSpc>
              <a:spcPct val="90000"/>
            </a:lnSpc>
            <a:spcBef>
              <a:spcPct val="0"/>
            </a:spcBef>
            <a:spcAft>
              <a:spcPct val="20000"/>
            </a:spcAft>
            <a:buChar char="•"/>
          </a:pPr>
          <a:r>
            <a:rPr lang="en-US" sz="1600" kern="1200" dirty="0" err="1"/>
            <a:t>esim</a:t>
          </a:r>
          <a:r>
            <a:rPr lang="en-US" sz="1600" kern="1200" dirty="0"/>
            <a:t>. </a:t>
          </a:r>
          <a:r>
            <a:rPr lang="en-US" sz="1600" kern="1200" dirty="0" err="1"/>
            <a:t>vanhempi</a:t>
          </a:r>
          <a:r>
            <a:rPr lang="en-US" sz="1600" kern="1200" dirty="0"/>
            <a:t> </a:t>
          </a:r>
          <a:r>
            <a:rPr lang="en-US" sz="1600" kern="1200" dirty="0" err="1"/>
            <a:t>jakaa</a:t>
          </a:r>
          <a:r>
            <a:rPr lang="en-US" sz="1600" kern="1200" dirty="0"/>
            <a:t> </a:t>
          </a:r>
          <a:r>
            <a:rPr lang="en-US" sz="1600" kern="1200" dirty="0" err="1"/>
            <a:t>ilon</a:t>
          </a:r>
          <a:r>
            <a:rPr lang="en-US" sz="1600" kern="1200" dirty="0"/>
            <a:t> </a:t>
          </a:r>
          <a:r>
            <a:rPr lang="en-US" sz="1600" kern="1200" dirty="0" err="1"/>
            <a:t>tunteen</a:t>
          </a:r>
          <a:r>
            <a:rPr lang="en-US" sz="1600" kern="1200" dirty="0"/>
            <a:t> </a:t>
          </a:r>
          <a:r>
            <a:rPr lang="en-US" sz="1600" kern="1200" dirty="0" err="1"/>
            <a:t>vauvan</a:t>
          </a:r>
          <a:r>
            <a:rPr lang="en-US" sz="1600" kern="1200" dirty="0"/>
            <a:t> </a:t>
          </a:r>
          <a:r>
            <a:rPr lang="en-US" sz="1600" kern="1200" dirty="0" err="1"/>
            <a:t>kanssa</a:t>
          </a:r>
          <a:endParaRPr lang="en-US" sz="1600" kern="1200" dirty="0"/>
        </a:p>
      </dsp:txBody>
      <dsp:txXfrm>
        <a:off x="0" y="530108"/>
        <a:ext cx="8281466" cy="782460"/>
      </dsp:txXfrm>
    </dsp:sp>
    <dsp:sp modelId="{EAA63174-45FB-384C-9772-D8AF5F089498}">
      <dsp:nvSpPr>
        <dsp:cNvPr id="0" name=""/>
        <dsp:cNvSpPr/>
      </dsp:nvSpPr>
      <dsp:spPr>
        <a:xfrm>
          <a:off x="0" y="1312568"/>
          <a:ext cx="8281466" cy="51597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Tunteiden yhteen sovittaminen </a:t>
          </a:r>
          <a:endParaRPr lang="en-US" sz="2100" kern="1200"/>
        </a:p>
      </dsp:txBody>
      <dsp:txXfrm>
        <a:off x="25188" y="1337756"/>
        <a:ext cx="8231090" cy="465594"/>
      </dsp:txXfrm>
    </dsp:sp>
    <dsp:sp modelId="{EAEF9D17-6BA3-F449-8F25-13F6A590648E}">
      <dsp:nvSpPr>
        <dsp:cNvPr id="0" name=""/>
        <dsp:cNvSpPr/>
      </dsp:nvSpPr>
      <dsp:spPr>
        <a:xfrm>
          <a:off x="0" y="1828538"/>
          <a:ext cx="8281466"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3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err="1"/>
            <a:t>vanhempi</a:t>
          </a:r>
          <a:r>
            <a:rPr lang="en-US" sz="1600" kern="1200" dirty="0"/>
            <a:t> </a:t>
          </a:r>
          <a:r>
            <a:rPr lang="en-US" sz="1600" kern="1200" dirty="0" err="1"/>
            <a:t>tulkitsee</a:t>
          </a:r>
          <a:r>
            <a:rPr lang="en-US" sz="1600" kern="1200" dirty="0"/>
            <a:t> </a:t>
          </a:r>
          <a:r>
            <a:rPr lang="en-US" sz="1600" kern="1200" dirty="0" err="1"/>
            <a:t>vauvan</a:t>
          </a:r>
          <a:r>
            <a:rPr lang="en-US" sz="1600" kern="1200" dirty="0"/>
            <a:t> </a:t>
          </a:r>
          <a:r>
            <a:rPr lang="en-US" sz="1600" kern="1200" dirty="0" err="1"/>
            <a:t>tunteen</a:t>
          </a:r>
          <a:r>
            <a:rPr lang="en-US" sz="1600" kern="1200" dirty="0"/>
            <a:t> ja </a:t>
          </a:r>
          <a:r>
            <a:rPr lang="en-US" sz="1600" kern="1200" dirty="0" err="1"/>
            <a:t>vastaa</a:t>
          </a:r>
          <a:r>
            <a:rPr lang="en-US" sz="1600" kern="1200" dirty="0"/>
            <a:t> </a:t>
          </a:r>
          <a:r>
            <a:rPr lang="en-US" sz="1600" kern="1200" dirty="0" err="1"/>
            <a:t>siihen</a:t>
          </a:r>
          <a:r>
            <a:rPr lang="en-US" sz="1600" kern="1200" dirty="0"/>
            <a:t> </a:t>
          </a:r>
          <a:r>
            <a:rPr lang="en-US" sz="1600" kern="1200" dirty="0" err="1"/>
            <a:t>omalla</a:t>
          </a:r>
          <a:r>
            <a:rPr lang="en-US" sz="1600" kern="1200" dirty="0"/>
            <a:t> </a:t>
          </a:r>
          <a:r>
            <a:rPr lang="en-US" sz="1600" kern="1200" dirty="0" err="1"/>
            <a:t>toiminnallaan</a:t>
          </a:r>
          <a:r>
            <a:rPr lang="en-US" sz="1600" kern="1200" dirty="0"/>
            <a:t> </a:t>
          </a:r>
        </a:p>
        <a:p>
          <a:pPr marL="171450" lvl="1" indent="-171450" algn="l" defTabSz="711200">
            <a:lnSpc>
              <a:spcPct val="90000"/>
            </a:lnSpc>
            <a:spcBef>
              <a:spcPct val="0"/>
            </a:spcBef>
            <a:spcAft>
              <a:spcPct val="20000"/>
            </a:spcAft>
            <a:buChar char="•"/>
          </a:pPr>
          <a:r>
            <a:rPr lang="en-US" sz="1600" kern="1200"/>
            <a:t>vauva ja vanhempi sovittavat käyttäytymistään toistensa tunnetiloihin sopivaksi </a:t>
          </a:r>
        </a:p>
      </dsp:txBody>
      <dsp:txXfrm>
        <a:off x="0" y="1828538"/>
        <a:ext cx="8281466" cy="554242"/>
      </dsp:txXfrm>
    </dsp:sp>
    <dsp:sp modelId="{A70FF0F0-5194-F84F-8796-43098DDF5768}">
      <dsp:nvSpPr>
        <dsp:cNvPr id="0" name=""/>
        <dsp:cNvSpPr/>
      </dsp:nvSpPr>
      <dsp:spPr>
        <a:xfrm>
          <a:off x="0" y="2382780"/>
          <a:ext cx="8281466" cy="51597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Tunteiden säätely</a:t>
          </a:r>
          <a:endParaRPr lang="en-US" sz="2100" kern="1200"/>
        </a:p>
      </dsp:txBody>
      <dsp:txXfrm>
        <a:off x="25188" y="2407968"/>
        <a:ext cx="8231090" cy="465594"/>
      </dsp:txXfrm>
    </dsp:sp>
    <dsp:sp modelId="{9A1239CE-5E34-D54E-8EB9-1A506E0CE3B7}">
      <dsp:nvSpPr>
        <dsp:cNvPr id="0" name=""/>
        <dsp:cNvSpPr/>
      </dsp:nvSpPr>
      <dsp:spPr>
        <a:xfrm>
          <a:off x="0" y="2898750"/>
          <a:ext cx="828146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3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err="1"/>
            <a:t>tunteiden</a:t>
          </a:r>
          <a:r>
            <a:rPr lang="en-US" sz="1600" kern="1200" dirty="0"/>
            <a:t> </a:t>
          </a:r>
          <a:r>
            <a:rPr lang="en-US" sz="1600" kern="1200" dirty="0" err="1"/>
            <a:t>jakaminen</a:t>
          </a:r>
          <a:r>
            <a:rPr lang="en-US" sz="1600" kern="1200" dirty="0"/>
            <a:t> </a:t>
          </a:r>
          <a:r>
            <a:rPr lang="en-US" sz="1600" kern="1200" dirty="0" err="1"/>
            <a:t>mahdollistaa</a:t>
          </a:r>
          <a:r>
            <a:rPr lang="en-US" sz="1600" kern="1200" dirty="0"/>
            <a:t> </a:t>
          </a:r>
          <a:r>
            <a:rPr lang="en-US" sz="1600" kern="1200" dirty="0" err="1"/>
            <a:t>vuorovaikutuksessa</a:t>
          </a:r>
          <a:r>
            <a:rPr lang="en-US" sz="1600" kern="1200" dirty="0"/>
            <a:t> </a:t>
          </a:r>
          <a:r>
            <a:rPr lang="en-US" sz="1600" kern="1200" dirty="0" err="1"/>
            <a:t>tapahtuvan</a:t>
          </a:r>
          <a:r>
            <a:rPr lang="en-US" sz="1600" kern="1200" dirty="0"/>
            <a:t> </a:t>
          </a:r>
          <a:r>
            <a:rPr lang="en-US" sz="1600" kern="1200" dirty="0" err="1"/>
            <a:t>tunteiden</a:t>
          </a:r>
          <a:r>
            <a:rPr lang="en-US" sz="1600" kern="1200" dirty="0"/>
            <a:t> </a:t>
          </a:r>
          <a:r>
            <a:rPr lang="en-US" sz="1600" kern="1200" dirty="0" err="1"/>
            <a:t>säätelyn</a:t>
          </a:r>
          <a:endParaRPr lang="en-US" sz="1600" kern="1200" dirty="0"/>
        </a:p>
      </dsp:txBody>
      <dsp:txXfrm>
        <a:off x="0" y="2898750"/>
        <a:ext cx="8281466" cy="347760"/>
      </dsp:txXfrm>
    </dsp:sp>
    <dsp:sp modelId="{64B36F40-8775-4140-AB80-562FF182CCFF}">
      <dsp:nvSpPr>
        <dsp:cNvPr id="0" name=""/>
        <dsp:cNvSpPr/>
      </dsp:nvSpPr>
      <dsp:spPr>
        <a:xfrm>
          <a:off x="0" y="3246510"/>
          <a:ext cx="8281466" cy="51597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Protokeskustelu</a:t>
          </a:r>
          <a:endParaRPr lang="en-US" sz="2100" kern="1200"/>
        </a:p>
      </dsp:txBody>
      <dsp:txXfrm>
        <a:off x="25188" y="3271698"/>
        <a:ext cx="8231090" cy="465594"/>
      </dsp:txXfrm>
    </dsp:sp>
    <dsp:sp modelId="{ECAFF32E-3213-C84B-B785-775269A58665}">
      <dsp:nvSpPr>
        <dsp:cNvPr id="0" name=""/>
        <dsp:cNvSpPr/>
      </dsp:nvSpPr>
      <dsp:spPr>
        <a:xfrm>
          <a:off x="0" y="3762480"/>
          <a:ext cx="8281466" cy="510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3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vanhemman ja vauvan välistä rytmistä "sananvaihtoa", joka välittää molemminpuolista kiintymystä</a:t>
          </a:r>
        </a:p>
      </dsp:txBody>
      <dsp:txXfrm>
        <a:off x="0" y="3762480"/>
        <a:ext cx="8281466" cy="510772"/>
      </dsp:txXfrm>
    </dsp:sp>
    <dsp:sp modelId="{3B1AE2D6-F61E-A249-AD46-185DF176F326}">
      <dsp:nvSpPr>
        <dsp:cNvPr id="0" name=""/>
        <dsp:cNvSpPr/>
      </dsp:nvSpPr>
      <dsp:spPr>
        <a:xfrm>
          <a:off x="0" y="4273253"/>
          <a:ext cx="8281466" cy="51597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Vastavuoroisuus</a:t>
          </a:r>
          <a:endParaRPr lang="en-US" sz="2100" kern="1200"/>
        </a:p>
      </dsp:txBody>
      <dsp:txXfrm>
        <a:off x="25188" y="4298441"/>
        <a:ext cx="8231090" cy="465594"/>
      </dsp:txXfrm>
    </dsp:sp>
    <dsp:sp modelId="{6EC32371-9C09-0649-9612-691F21E10823}">
      <dsp:nvSpPr>
        <dsp:cNvPr id="0" name=""/>
        <dsp:cNvSpPr/>
      </dsp:nvSpPr>
      <dsp:spPr>
        <a:xfrm>
          <a:off x="0" y="4789223"/>
          <a:ext cx="828146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3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molemminpuolisten aloitteiden tekemistä sekä toisen aloitteisiin vastaamista</a:t>
          </a:r>
        </a:p>
      </dsp:txBody>
      <dsp:txXfrm>
        <a:off x="0" y="4789223"/>
        <a:ext cx="8281466" cy="3477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284.93042" units="1/cm"/>
          <inkml:channelProperty channel="Y" name="resolution" value="504.1077" units="1/cm"/>
          <inkml:channelProperty channel="T" name="resolution" value="1" units="1/dev"/>
        </inkml:channelProperties>
      </inkml:inkSource>
      <inkml:timestamp xml:id="ts0" timeString="2022-09-22T06:28:55.556"/>
    </inkml:context>
    <inkml:brush xml:id="br0">
      <inkml:brushProperty name="width" value="0.05292" units="cm"/>
      <inkml:brushProperty name="height" value="0.05292" units="cm"/>
      <inkml:brushProperty name="color" value="#FF0000"/>
    </inkml:brush>
  </inkml:definitions>
  <inkml:trace contextRef="#ctx0" brushRef="#br0">17841 13291 0,'0'0'0,"0"0"16,0 0-1,0 0 1,0 0-16,0 0 16,17 0-16,15 0 15,15 0-15,-11 0 16</inkml:trace>
  <inkml:trace contextRef="#ctx0" brushRef="#br0" timeOffset="225.36">18118 13289 0,'0'0'0,"0"0"16,0 0-16,-4-16 15,0-15 1,-6-14-16,1 5 15,1 9 1,0 6-16,4 10 16,2 4-16,0 4 15,0 4-15,2 3 16,-5 7-16,-4 3 0,0 0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D2249-74A3-4770-9D98-95FB6AB5E273}" type="datetimeFigureOut">
              <a:rPr lang="fi-FI" smtClean="0"/>
              <a:t>24.9.2024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56975-029A-4910-8B71-77661763E6ED}" type="slidenum">
              <a:rPr lang="fi-FI" smtClean="0"/>
              <a:t>‹#›</a:t>
            </a:fld>
            <a:endParaRPr lang="fi-FI"/>
          </a:p>
        </p:txBody>
      </p:sp>
    </p:spTree>
    <p:extLst>
      <p:ext uri="{BB962C8B-B14F-4D97-AF65-F5344CB8AC3E}">
        <p14:creationId xmlns:p14="http://schemas.microsoft.com/office/powerpoint/2010/main" val="4187948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2</a:t>
            </a:fld>
            <a:endParaRPr lang="fi-FI"/>
          </a:p>
        </p:txBody>
      </p:sp>
    </p:spTree>
    <p:extLst>
      <p:ext uri="{BB962C8B-B14F-4D97-AF65-F5344CB8AC3E}">
        <p14:creationId xmlns:p14="http://schemas.microsoft.com/office/powerpoint/2010/main" val="1035385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14</a:t>
            </a:fld>
            <a:endParaRPr lang="fi-FI"/>
          </a:p>
        </p:txBody>
      </p:sp>
    </p:spTree>
    <p:extLst>
      <p:ext uri="{BB962C8B-B14F-4D97-AF65-F5344CB8AC3E}">
        <p14:creationId xmlns:p14="http://schemas.microsoft.com/office/powerpoint/2010/main" val="1368865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1FB72E3-D07A-4A09-93E2-F256100C73C2}" type="slidenum">
              <a:rPr lang="fi-FI" smtClean="0"/>
              <a:t>15</a:t>
            </a:fld>
            <a:endParaRPr lang="fi-FI"/>
          </a:p>
        </p:txBody>
      </p:sp>
    </p:spTree>
    <p:extLst>
      <p:ext uri="{BB962C8B-B14F-4D97-AF65-F5344CB8AC3E}">
        <p14:creationId xmlns:p14="http://schemas.microsoft.com/office/powerpoint/2010/main" val="999781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17</a:t>
            </a:fld>
            <a:endParaRPr lang="fi-FI"/>
          </a:p>
        </p:txBody>
      </p:sp>
    </p:spTree>
    <p:extLst>
      <p:ext uri="{BB962C8B-B14F-4D97-AF65-F5344CB8AC3E}">
        <p14:creationId xmlns:p14="http://schemas.microsoft.com/office/powerpoint/2010/main" val="146023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19</a:t>
            </a:fld>
            <a:endParaRPr lang="fi-FI"/>
          </a:p>
        </p:txBody>
      </p:sp>
    </p:spTree>
    <p:extLst>
      <p:ext uri="{BB962C8B-B14F-4D97-AF65-F5344CB8AC3E}">
        <p14:creationId xmlns:p14="http://schemas.microsoft.com/office/powerpoint/2010/main" val="1513417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21</a:t>
            </a:fld>
            <a:endParaRPr lang="fi-FI"/>
          </a:p>
        </p:txBody>
      </p:sp>
    </p:spTree>
    <p:extLst>
      <p:ext uri="{BB962C8B-B14F-4D97-AF65-F5344CB8AC3E}">
        <p14:creationId xmlns:p14="http://schemas.microsoft.com/office/powerpoint/2010/main" val="1311398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r>
              <a:rPr lang="en-US" dirty="0" err="1"/>
              <a:t>Oivallus</a:t>
            </a:r>
            <a:endParaRPr lang="en-US" dirty="0"/>
          </a:p>
        </p:txBody>
      </p:sp>
      <p:sp>
        <p:nvSpPr>
          <p:cNvPr id="5" name="Dian numeron paikkamerkki 4"/>
          <p:cNvSpPr>
            <a:spLocks noGrp="1"/>
          </p:cNvSpPr>
          <p:nvPr>
            <p:ph type="sldNum" sz="quarter" idx="5"/>
          </p:nvPr>
        </p:nvSpPr>
        <p:spPr/>
        <p:txBody>
          <a:bodyPr/>
          <a:lstStyle/>
          <a:p>
            <a:fld id="{AD2F5846-7FDB-7A41-BFAE-11B7D8CCC68D}" type="slidenum">
              <a:rPr lang="fi-FI" smtClean="0"/>
              <a:t>22</a:t>
            </a:fld>
            <a:endParaRPr lang="fi-FI"/>
          </a:p>
        </p:txBody>
      </p:sp>
    </p:spTree>
    <p:extLst>
      <p:ext uri="{BB962C8B-B14F-4D97-AF65-F5344CB8AC3E}">
        <p14:creationId xmlns:p14="http://schemas.microsoft.com/office/powerpoint/2010/main" val="2560405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1" dirty="0"/>
          </a:p>
        </p:txBody>
      </p:sp>
      <p:sp>
        <p:nvSpPr>
          <p:cNvPr id="4" name="Alatunnisteen paikkamerkki 3"/>
          <p:cNvSpPr>
            <a:spLocks noGrp="1"/>
          </p:cNvSpPr>
          <p:nvPr>
            <p:ph type="ftr" sz="quarter" idx="4"/>
          </p:nvPr>
        </p:nvSpPr>
        <p:spPr/>
        <p:txBody>
          <a:bodyPr/>
          <a:lstStyle/>
          <a:p>
            <a:r>
              <a:rPr lang="en-US" dirty="0" err="1"/>
              <a:t>Oivallus</a:t>
            </a:r>
            <a:endParaRPr lang="en-US" dirty="0"/>
          </a:p>
        </p:txBody>
      </p:sp>
      <p:sp>
        <p:nvSpPr>
          <p:cNvPr id="5" name="Dian numeron paikkamerkki 4"/>
          <p:cNvSpPr>
            <a:spLocks noGrp="1"/>
          </p:cNvSpPr>
          <p:nvPr>
            <p:ph type="sldNum" sz="quarter" idx="5"/>
          </p:nvPr>
        </p:nvSpPr>
        <p:spPr/>
        <p:txBody>
          <a:bodyPr/>
          <a:lstStyle/>
          <a:p>
            <a:fld id="{AD2F5846-7FDB-7A41-BFAE-11B7D8CCC68D}" type="slidenum">
              <a:rPr lang="fi-FI" smtClean="0"/>
              <a:t>23</a:t>
            </a:fld>
            <a:endParaRPr lang="fi-FI"/>
          </a:p>
        </p:txBody>
      </p:sp>
    </p:spTree>
    <p:extLst>
      <p:ext uri="{BB962C8B-B14F-4D97-AF65-F5344CB8AC3E}">
        <p14:creationId xmlns:p14="http://schemas.microsoft.com/office/powerpoint/2010/main" val="4046046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24</a:t>
            </a:fld>
            <a:endParaRPr lang="fi-FI"/>
          </a:p>
        </p:txBody>
      </p:sp>
    </p:spTree>
    <p:extLst>
      <p:ext uri="{BB962C8B-B14F-4D97-AF65-F5344CB8AC3E}">
        <p14:creationId xmlns:p14="http://schemas.microsoft.com/office/powerpoint/2010/main" val="3383323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25</a:t>
            </a:fld>
            <a:endParaRPr lang="fi-FI"/>
          </a:p>
        </p:txBody>
      </p:sp>
    </p:spTree>
    <p:extLst>
      <p:ext uri="{BB962C8B-B14F-4D97-AF65-F5344CB8AC3E}">
        <p14:creationId xmlns:p14="http://schemas.microsoft.com/office/powerpoint/2010/main" val="2779973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26</a:t>
            </a:fld>
            <a:endParaRPr lang="fi-FI"/>
          </a:p>
        </p:txBody>
      </p:sp>
    </p:spTree>
    <p:extLst>
      <p:ext uri="{BB962C8B-B14F-4D97-AF65-F5344CB8AC3E}">
        <p14:creationId xmlns:p14="http://schemas.microsoft.com/office/powerpoint/2010/main" val="3072933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3</a:t>
            </a:fld>
            <a:endParaRPr lang="fi-FI"/>
          </a:p>
        </p:txBody>
      </p:sp>
    </p:spTree>
    <p:extLst>
      <p:ext uri="{BB962C8B-B14F-4D97-AF65-F5344CB8AC3E}">
        <p14:creationId xmlns:p14="http://schemas.microsoft.com/office/powerpoint/2010/main" val="1339241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27</a:t>
            </a:fld>
            <a:endParaRPr lang="fi-FI"/>
          </a:p>
        </p:txBody>
      </p:sp>
    </p:spTree>
    <p:extLst>
      <p:ext uri="{BB962C8B-B14F-4D97-AF65-F5344CB8AC3E}">
        <p14:creationId xmlns:p14="http://schemas.microsoft.com/office/powerpoint/2010/main" val="910426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29</a:t>
            </a:fld>
            <a:endParaRPr lang="fi-FI"/>
          </a:p>
        </p:txBody>
      </p:sp>
    </p:spTree>
    <p:extLst>
      <p:ext uri="{BB962C8B-B14F-4D97-AF65-F5344CB8AC3E}">
        <p14:creationId xmlns:p14="http://schemas.microsoft.com/office/powerpoint/2010/main" val="330469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30</a:t>
            </a:fld>
            <a:endParaRPr lang="fi-FI"/>
          </a:p>
        </p:txBody>
      </p:sp>
    </p:spTree>
    <p:extLst>
      <p:ext uri="{BB962C8B-B14F-4D97-AF65-F5344CB8AC3E}">
        <p14:creationId xmlns:p14="http://schemas.microsoft.com/office/powerpoint/2010/main" val="3942392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31</a:t>
            </a:fld>
            <a:endParaRPr lang="fi-FI"/>
          </a:p>
        </p:txBody>
      </p:sp>
    </p:spTree>
    <p:extLst>
      <p:ext uri="{BB962C8B-B14F-4D97-AF65-F5344CB8AC3E}">
        <p14:creationId xmlns:p14="http://schemas.microsoft.com/office/powerpoint/2010/main" val="983195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32</a:t>
            </a:fld>
            <a:endParaRPr lang="fi-FI"/>
          </a:p>
        </p:txBody>
      </p:sp>
    </p:spTree>
    <p:extLst>
      <p:ext uri="{BB962C8B-B14F-4D97-AF65-F5344CB8AC3E}">
        <p14:creationId xmlns:p14="http://schemas.microsoft.com/office/powerpoint/2010/main" val="2194078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33</a:t>
            </a:fld>
            <a:endParaRPr lang="fi-FI"/>
          </a:p>
        </p:txBody>
      </p:sp>
    </p:spTree>
    <p:extLst>
      <p:ext uri="{BB962C8B-B14F-4D97-AF65-F5344CB8AC3E}">
        <p14:creationId xmlns:p14="http://schemas.microsoft.com/office/powerpoint/2010/main" val="1249896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0" dirty="0"/>
          </a:p>
        </p:txBody>
      </p:sp>
      <p:sp>
        <p:nvSpPr>
          <p:cNvPr id="4" name="Dian numeron paikkamerkki 3"/>
          <p:cNvSpPr>
            <a:spLocks noGrp="1"/>
          </p:cNvSpPr>
          <p:nvPr>
            <p:ph type="sldNum" sz="quarter" idx="5"/>
          </p:nvPr>
        </p:nvSpPr>
        <p:spPr/>
        <p:txBody>
          <a:bodyPr/>
          <a:lstStyle/>
          <a:p>
            <a:fld id="{9971481C-05D3-4C3D-962F-B5C8A2B77B33}" type="slidenum">
              <a:rPr lang="fi-FI" smtClean="0"/>
              <a:t>36</a:t>
            </a:fld>
            <a:endParaRPr lang="fi-FI"/>
          </a:p>
        </p:txBody>
      </p:sp>
    </p:spTree>
    <p:extLst>
      <p:ext uri="{BB962C8B-B14F-4D97-AF65-F5344CB8AC3E}">
        <p14:creationId xmlns:p14="http://schemas.microsoft.com/office/powerpoint/2010/main" val="1686173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37</a:t>
            </a:fld>
            <a:endParaRPr lang="fi-FI"/>
          </a:p>
        </p:txBody>
      </p:sp>
    </p:spTree>
    <p:extLst>
      <p:ext uri="{BB962C8B-B14F-4D97-AF65-F5344CB8AC3E}">
        <p14:creationId xmlns:p14="http://schemas.microsoft.com/office/powerpoint/2010/main" val="3021002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39</a:t>
            </a:fld>
            <a:endParaRPr lang="fi-FI"/>
          </a:p>
        </p:txBody>
      </p:sp>
    </p:spTree>
    <p:extLst>
      <p:ext uri="{BB962C8B-B14F-4D97-AF65-F5344CB8AC3E}">
        <p14:creationId xmlns:p14="http://schemas.microsoft.com/office/powerpoint/2010/main" val="3272903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40</a:t>
            </a:fld>
            <a:endParaRPr lang="fi-FI"/>
          </a:p>
        </p:txBody>
      </p:sp>
    </p:spTree>
    <p:extLst>
      <p:ext uri="{BB962C8B-B14F-4D97-AF65-F5344CB8AC3E}">
        <p14:creationId xmlns:p14="http://schemas.microsoft.com/office/powerpoint/2010/main" val="498890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1FB72E3-D07A-4A09-93E2-F256100C73C2}" type="slidenum">
              <a:rPr lang="fi-FI" smtClean="0"/>
              <a:t>5</a:t>
            </a:fld>
            <a:endParaRPr lang="fi-FI"/>
          </a:p>
        </p:txBody>
      </p:sp>
    </p:spTree>
    <p:extLst>
      <p:ext uri="{BB962C8B-B14F-4D97-AF65-F5344CB8AC3E}">
        <p14:creationId xmlns:p14="http://schemas.microsoft.com/office/powerpoint/2010/main" val="1078476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41</a:t>
            </a:fld>
            <a:endParaRPr lang="fi-FI"/>
          </a:p>
        </p:txBody>
      </p:sp>
    </p:spTree>
    <p:extLst>
      <p:ext uri="{BB962C8B-B14F-4D97-AF65-F5344CB8AC3E}">
        <p14:creationId xmlns:p14="http://schemas.microsoft.com/office/powerpoint/2010/main" val="2083308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42</a:t>
            </a:fld>
            <a:endParaRPr lang="fi-FI"/>
          </a:p>
        </p:txBody>
      </p:sp>
    </p:spTree>
    <p:extLst>
      <p:ext uri="{BB962C8B-B14F-4D97-AF65-F5344CB8AC3E}">
        <p14:creationId xmlns:p14="http://schemas.microsoft.com/office/powerpoint/2010/main" val="3411027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43</a:t>
            </a:fld>
            <a:endParaRPr lang="fi-FI"/>
          </a:p>
        </p:txBody>
      </p:sp>
    </p:spTree>
    <p:extLst>
      <p:ext uri="{BB962C8B-B14F-4D97-AF65-F5344CB8AC3E}">
        <p14:creationId xmlns:p14="http://schemas.microsoft.com/office/powerpoint/2010/main" val="169585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44</a:t>
            </a:fld>
            <a:endParaRPr lang="fi-FI"/>
          </a:p>
        </p:txBody>
      </p:sp>
    </p:spTree>
    <p:extLst>
      <p:ext uri="{BB962C8B-B14F-4D97-AF65-F5344CB8AC3E}">
        <p14:creationId xmlns:p14="http://schemas.microsoft.com/office/powerpoint/2010/main" val="2374331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45</a:t>
            </a:fld>
            <a:endParaRPr lang="fi-FI"/>
          </a:p>
        </p:txBody>
      </p:sp>
    </p:spTree>
    <p:extLst>
      <p:ext uri="{BB962C8B-B14F-4D97-AF65-F5344CB8AC3E}">
        <p14:creationId xmlns:p14="http://schemas.microsoft.com/office/powerpoint/2010/main" val="1273443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971481C-05D3-4C3D-962F-B5C8A2B77B33}" type="slidenum">
              <a:rPr lang="fi-FI" smtClean="0"/>
              <a:t>46</a:t>
            </a:fld>
            <a:endParaRPr lang="fi-FI"/>
          </a:p>
        </p:txBody>
      </p:sp>
    </p:spTree>
    <p:extLst>
      <p:ext uri="{BB962C8B-B14F-4D97-AF65-F5344CB8AC3E}">
        <p14:creationId xmlns:p14="http://schemas.microsoft.com/office/powerpoint/2010/main" val="4275481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1FB72E3-D07A-4A09-93E2-F256100C73C2}" type="slidenum">
              <a:rPr lang="fi-FI" smtClean="0"/>
              <a:t>6</a:t>
            </a:fld>
            <a:endParaRPr lang="fi-FI"/>
          </a:p>
        </p:txBody>
      </p:sp>
    </p:spTree>
    <p:extLst>
      <p:ext uri="{BB962C8B-B14F-4D97-AF65-F5344CB8AC3E}">
        <p14:creationId xmlns:p14="http://schemas.microsoft.com/office/powerpoint/2010/main" val="190078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r>
              <a:rPr lang="en-US" dirty="0" err="1"/>
              <a:t>Oivallus</a:t>
            </a:r>
            <a:endParaRPr lang="en-US" dirty="0"/>
          </a:p>
        </p:txBody>
      </p:sp>
      <p:sp>
        <p:nvSpPr>
          <p:cNvPr id="5" name="Dian numeron paikkamerkki 4"/>
          <p:cNvSpPr>
            <a:spLocks noGrp="1"/>
          </p:cNvSpPr>
          <p:nvPr>
            <p:ph type="sldNum" sz="quarter" idx="5"/>
          </p:nvPr>
        </p:nvSpPr>
        <p:spPr/>
        <p:txBody>
          <a:bodyPr/>
          <a:lstStyle/>
          <a:p>
            <a:fld id="{AD2F5846-7FDB-7A41-BFAE-11B7D8CCC68D}" type="slidenum">
              <a:rPr lang="fi-FI" smtClean="0"/>
              <a:t>7</a:t>
            </a:fld>
            <a:endParaRPr lang="fi-FI"/>
          </a:p>
        </p:txBody>
      </p:sp>
    </p:spTree>
    <p:extLst>
      <p:ext uri="{BB962C8B-B14F-4D97-AF65-F5344CB8AC3E}">
        <p14:creationId xmlns:p14="http://schemas.microsoft.com/office/powerpoint/2010/main" val="2944160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1" dirty="0"/>
          </a:p>
        </p:txBody>
      </p:sp>
      <p:sp>
        <p:nvSpPr>
          <p:cNvPr id="4" name="Dian numeron paikkamerkki 3"/>
          <p:cNvSpPr>
            <a:spLocks noGrp="1"/>
          </p:cNvSpPr>
          <p:nvPr>
            <p:ph type="sldNum" sz="quarter" idx="5"/>
          </p:nvPr>
        </p:nvSpPr>
        <p:spPr/>
        <p:txBody>
          <a:bodyPr/>
          <a:lstStyle/>
          <a:p>
            <a:fld id="{01FB72E3-D07A-4A09-93E2-F256100C73C2}" type="slidenum">
              <a:rPr lang="fi-FI" smtClean="0"/>
              <a:t>8</a:t>
            </a:fld>
            <a:endParaRPr lang="fi-FI"/>
          </a:p>
        </p:txBody>
      </p:sp>
    </p:spTree>
    <p:extLst>
      <p:ext uri="{BB962C8B-B14F-4D97-AF65-F5344CB8AC3E}">
        <p14:creationId xmlns:p14="http://schemas.microsoft.com/office/powerpoint/2010/main" val="1897686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1FB72E3-D07A-4A09-93E2-F256100C73C2}" type="slidenum">
              <a:rPr lang="fi-FI" smtClean="0"/>
              <a:t>9</a:t>
            </a:fld>
            <a:endParaRPr lang="fi-FI"/>
          </a:p>
        </p:txBody>
      </p:sp>
    </p:spTree>
    <p:extLst>
      <p:ext uri="{BB962C8B-B14F-4D97-AF65-F5344CB8AC3E}">
        <p14:creationId xmlns:p14="http://schemas.microsoft.com/office/powerpoint/2010/main" val="3919951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1FB72E3-D07A-4A09-93E2-F256100C73C2}" type="slidenum">
              <a:rPr lang="fi-FI" smtClean="0"/>
              <a:t>10</a:t>
            </a:fld>
            <a:endParaRPr lang="fi-FI"/>
          </a:p>
        </p:txBody>
      </p:sp>
    </p:spTree>
    <p:extLst>
      <p:ext uri="{BB962C8B-B14F-4D97-AF65-F5344CB8AC3E}">
        <p14:creationId xmlns:p14="http://schemas.microsoft.com/office/powerpoint/2010/main" val="221139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1FB72E3-D07A-4A09-93E2-F256100C73C2}" type="slidenum">
              <a:rPr lang="fi-FI" smtClean="0"/>
              <a:t>12</a:t>
            </a:fld>
            <a:endParaRPr lang="fi-FI"/>
          </a:p>
        </p:txBody>
      </p:sp>
    </p:spTree>
    <p:extLst>
      <p:ext uri="{BB962C8B-B14F-4D97-AF65-F5344CB8AC3E}">
        <p14:creationId xmlns:p14="http://schemas.microsoft.com/office/powerpoint/2010/main" val="742586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DF8700-6F27-3675-385A-E0044B5C8E5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EDA5429B-2C10-EADF-3383-28159D465F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61C2202-9095-1A85-E883-627676B13165}"/>
              </a:ext>
            </a:extLst>
          </p:cNvPr>
          <p:cNvSpPr>
            <a:spLocks noGrp="1"/>
          </p:cNvSpPr>
          <p:nvPr>
            <p:ph type="dt" sz="half" idx="10"/>
          </p:nvPr>
        </p:nvSpPr>
        <p:spPr/>
        <p:txBody>
          <a:bodyPr/>
          <a:lstStyle/>
          <a:p>
            <a:fld id="{28092658-A074-4988-A24B-EE06A4F1E7B8}" type="datetimeFigureOut">
              <a:rPr lang="fi-FI" smtClean="0"/>
              <a:t>24.9.2024</a:t>
            </a:fld>
            <a:endParaRPr lang="fi-FI"/>
          </a:p>
        </p:txBody>
      </p:sp>
      <p:sp>
        <p:nvSpPr>
          <p:cNvPr id="5" name="Alatunnisteen paikkamerkki 4">
            <a:extLst>
              <a:ext uri="{FF2B5EF4-FFF2-40B4-BE49-F238E27FC236}">
                <a16:creationId xmlns:a16="http://schemas.microsoft.com/office/drawing/2014/main" id="{C2BB103F-FB7F-A84E-2628-0DA7C21FEA6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36568A0-C1C6-C336-F138-1064A0DA0E7F}"/>
              </a:ext>
            </a:extLst>
          </p:cNvPr>
          <p:cNvSpPr>
            <a:spLocks noGrp="1"/>
          </p:cNvSpPr>
          <p:nvPr>
            <p:ph type="sldNum" sz="quarter" idx="12"/>
          </p:nvPr>
        </p:nvSpPr>
        <p:spPr/>
        <p:txBody>
          <a:bodyPr/>
          <a:lstStyle/>
          <a:p>
            <a:fld id="{F9E12C51-9776-41CA-B68F-7545CEE6EE69}" type="slidenum">
              <a:rPr lang="fi-FI" smtClean="0"/>
              <a:t>‹#›</a:t>
            </a:fld>
            <a:endParaRPr lang="fi-FI"/>
          </a:p>
        </p:txBody>
      </p:sp>
    </p:spTree>
    <p:extLst>
      <p:ext uri="{BB962C8B-B14F-4D97-AF65-F5344CB8AC3E}">
        <p14:creationId xmlns:p14="http://schemas.microsoft.com/office/powerpoint/2010/main" val="4268034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3625E5-9698-F428-8D6F-D4016903F987}"/>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BF175AF8-8AAC-43C5-B102-E6650CBE249C}"/>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DF248DA-7FEA-C4B0-1BD4-AFB1680F24FF}"/>
              </a:ext>
            </a:extLst>
          </p:cNvPr>
          <p:cNvSpPr>
            <a:spLocks noGrp="1"/>
          </p:cNvSpPr>
          <p:nvPr>
            <p:ph type="dt" sz="half" idx="10"/>
          </p:nvPr>
        </p:nvSpPr>
        <p:spPr/>
        <p:txBody>
          <a:bodyPr/>
          <a:lstStyle/>
          <a:p>
            <a:fld id="{28092658-A074-4988-A24B-EE06A4F1E7B8}" type="datetimeFigureOut">
              <a:rPr lang="fi-FI" smtClean="0"/>
              <a:t>24.9.2024</a:t>
            </a:fld>
            <a:endParaRPr lang="fi-FI"/>
          </a:p>
        </p:txBody>
      </p:sp>
      <p:sp>
        <p:nvSpPr>
          <p:cNvPr id="5" name="Alatunnisteen paikkamerkki 4">
            <a:extLst>
              <a:ext uri="{FF2B5EF4-FFF2-40B4-BE49-F238E27FC236}">
                <a16:creationId xmlns:a16="http://schemas.microsoft.com/office/drawing/2014/main" id="{C379F33F-9D6F-05FE-A4BF-A8CD428DEB1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309E231-0E7A-D5E2-ABAC-753A33D2D024}"/>
              </a:ext>
            </a:extLst>
          </p:cNvPr>
          <p:cNvSpPr>
            <a:spLocks noGrp="1"/>
          </p:cNvSpPr>
          <p:nvPr>
            <p:ph type="sldNum" sz="quarter" idx="12"/>
          </p:nvPr>
        </p:nvSpPr>
        <p:spPr/>
        <p:txBody>
          <a:bodyPr/>
          <a:lstStyle/>
          <a:p>
            <a:fld id="{F9E12C51-9776-41CA-B68F-7545CEE6EE69}" type="slidenum">
              <a:rPr lang="fi-FI" smtClean="0"/>
              <a:t>‹#›</a:t>
            </a:fld>
            <a:endParaRPr lang="fi-FI"/>
          </a:p>
        </p:txBody>
      </p:sp>
    </p:spTree>
    <p:extLst>
      <p:ext uri="{BB962C8B-B14F-4D97-AF65-F5344CB8AC3E}">
        <p14:creationId xmlns:p14="http://schemas.microsoft.com/office/powerpoint/2010/main" val="3049241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0076C74-63B8-8592-3696-FD0E8ECD9258}"/>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72D15C9D-AB63-B9BB-6F1A-B8A934094CD1}"/>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1CAE35C-354D-86B5-2C72-A732D3B52F7E}"/>
              </a:ext>
            </a:extLst>
          </p:cNvPr>
          <p:cNvSpPr>
            <a:spLocks noGrp="1"/>
          </p:cNvSpPr>
          <p:nvPr>
            <p:ph type="dt" sz="half" idx="10"/>
          </p:nvPr>
        </p:nvSpPr>
        <p:spPr/>
        <p:txBody>
          <a:bodyPr/>
          <a:lstStyle/>
          <a:p>
            <a:fld id="{28092658-A074-4988-A24B-EE06A4F1E7B8}" type="datetimeFigureOut">
              <a:rPr lang="fi-FI" smtClean="0"/>
              <a:t>24.9.2024</a:t>
            </a:fld>
            <a:endParaRPr lang="fi-FI"/>
          </a:p>
        </p:txBody>
      </p:sp>
      <p:sp>
        <p:nvSpPr>
          <p:cNvPr id="5" name="Alatunnisteen paikkamerkki 4">
            <a:extLst>
              <a:ext uri="{FF2B5EF4-FFF2-40B4-BE49-F238E27FC236}">
                <a16:creationId xmlns:a16="http://schemas.microsoft.com/office/drawing/2014/main" id="{8F31BA0A-9488-31E7-5543-90D9B6CB57C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40AF4B7-1368-31B7-BD4B-0CAD9BC0D547}"/>
              </a:ext>
            </a:extLst>
          </p:cNvPr>
          <p:cNvSpPr>
            <a:spLocks noGrp="1"/>
          </p:cNvSpPr>
          <p:nvPr>
            <p:ph type="sldNum" sz="quarter" idx="12"/>
          </p:nvPr>
        </p:nvSpPr>
        <p:spPr/>
        <p:txBody>
          <a:bodyPr/>
          <a:lstStyle/>
          <a:p>
            <a:fld id="{F9E12C51-9776-41CA-B68F-7545CEE6EE69}" type="slidenum">
              <a:rPr lang="fi-FI" smtClean="0"/>
              <a:t>‹#›</a:t>
            </a:fld>
            <a:endParaRPr lang="fi-FI"/>
          </a:p>
        </p:txBody>
      </p:sp>
    </p:spTree>
    <p:extLst>
      <p:ext uri="{BB962C8B-B14F-4D97-AF65-F5344CB8AC3E}">
        <p14:creationId xmlns:p14="http://schemas.microsoft.com/office/powerpoint/2010/main" val="259337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Mukautettu asettelu">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normAutofit/>
          </a:bodyPr>
          <a:lstStyle>
            <a:lvl1pPr>
              <a:defRPr sz="4400"/>
            </a:lvl1pPr>
          </a:lstStyle>
          <a:p>
            <a:r>
              <a:rPr lang="fi-FI" dirty="0"/>
              <a:t>Otsikko</a:t>
            </a:r>
          </a:p>
        </p:txBody>
      </p:sp>
      <p:sp>
        <p:nvSpPr>
          <p:cNvPr id="4" name="Sisällön paikkamerkki 3"/>
          <p:cNvSpPr>
            <a:spLocks noGrp="1"/>
          </p:cNvSpPr>
          <p:nvPr>
            <p:ph sz="quarter" idx="12" hasCustomPrompt="1"/>
          </p:nvPr>
        </p:nvSpPr>
        <p:spPr>
          <a:xfrm>
            <a:off x="838200" y="1865257"/>
            <a:ext cx="10515600" cy="4072974"/>
          </a:xfrm>
        </p:spPr>
        <p:txBody>
          <a:bodyPr>
            <a:normAutofit/>
          </a:bodyPr>
          <a:lstStyle>
            <a:lvl1pPr>
              <a:defRPr sz="3000"/>
            </a:lvl1pPr>
            <a:lvl2pPr>
              <a:defRPr sz="2700"/>
            </a:lvl2pPr>
            <a:lvl3pPr>
              <a:defRPr sz="2400"/>
            </a:lvl3pPr>
          </a:lstStyle>
          <a:p>
            <a:pPr lvl="0"/>
            <a:r>
              <a:rPr lang="fi-FI" dirty="0"/>
              <a:t>Muokkaa tekstin perustyylejä napsauttamalla</a:t>
            </a:r>
          </a:p>
          <a:p>
            <a:pPr lvl="1"/>
            <a:r>
              <a:rPr lang="fi-FI" dirty="0"/>
              <a:t>toinen taso</a:t>
            </a:r>
          </a:p>
          <a:p>
            <a:pPr lvl="2"/>
            <a:r>
              <a:rPr lang="fi-FI" dirty="0"/>
              <a:t>kolmas taso</a:t>
            </a:r>
          </a:p>
        </p:txBody>
      </p:sp>
      <p:sp>
        <p:nvSpPr>
          <p:cNvPr id="6" name="Dian numeron paikkamerkki 4">
            <a:extLst>
              <a:ext uri="{FF2B5EF4-FFF2-40B4-BE49-F238E27FC236}">
                <a16:creationId xmlns:a16="http://schemas.microsoft.com/office/drawing/2014/main" id="{BCB98871-21E3-CD43-8CA7-31BAC4AEA04C}"/>
              </a:ext>
            </a:extLst>
          </p:cNvPr>
          <p:cNvSpPr>
            <a:spLocks noGrp="1"/>
          </p:cNvSpPr>
          <p:nvPr>
            <p:ph type="sldNum" sz="quarter" idx="4"/>
          </p:nvPr>
        </p:nvSpPr>
        <p:spPr>
          <a:xfrm>
            <a:off x="8610600" y="6165484"/>
            <a:ext cx="2743200" cy="365125"/>
          </a:xfrm>
          <a:prstGeom prst="rect">
            <a:avLst/>
          </a:prstGeom>
        </p:spPr>
        <p:txBody>
          <a:bodyPr vert="horz" lIns="91440" tIns="45720" rIns="91440" bIns="45720" rtlCol="0" anchor="b"/>
          <a:lstStyle>
            <a:lvl1pPr algn="r">
              <a:defRPr sz="1200">
                <a:solidFill>
                  <a:schemeClr val="tx1">
                    <a:lumMod val="75000"/>
                    <a:lumOff val="25000"/>
                  </a:schemeClr>
                </a:solidFill>
              </a:defRPr>
            </a:lvl1pPr>
          </a:lstStyle>
          <a:p>
            <a:fld id="{701E4971-310B-774B-8DEE-5F834C23301A}" type="slidenum">
              <a:rPr lang="fi-FI" smtClean="0"/>
              <a:pPr/>
              <a:t>‹#›</a:t>
            </a:fld>
            <a:endParaRPr lang="fi-FI"/>
          </a:p>
        </p:txBody>
      </p:sp>
      <p:sp>
        <p:nvSpPr>
          <p:cNvPr id="5" name="Alatunnisteen paikkamerkki 4">
            <a:extLst>
              <a:ext uri="{FF2B5EF4-FFF2-40B4-BE49-F238E27FC236}">
                <a16:creationId xmlns:a16="http://schemas.microsoft.com/office/drawing/2014/main" id="{ABBE2822-B248-004E-9F91-722369B3FA3D}"/>
              </a:ext>
            </a:extLst>
          </p:cNvPr>
          <p:cNvSpPr>
            <a:spLocks noGrp="1"/>
          </p:cNvSpPr>
          <p:nvPr>
            <p:ph type="ftr" sz="quarter" idx="13"/>
          </p:nvPr>
        </p:nvSpPr>
        <p:spPr/>
        <p:txBody>
          <a:bodyPr/>
          <a:lstStyle>
            <a:lvl1pPr>
              <a:defRPr>
                <a:solidFill>
                  <a:schemeClr val="tx1">
                    <a:lumMod val="75000"/>
                    <a:lumOff val="25000"/>
                  </a:schemeClr>
                </a:solidFill>
              </a:defRPr>
            </a:lvl1pPr>
          </a:lstStyle>
          <a:p>
            <a:r>
              <a:rPr lang="fi-FI"/>
              <a:t>Oivallus 1</a:t>
            </a:r>
            <a:endParaRPr lang="fi-FI" dirty="0"/>
          </a:p>
        </p:txBody>
      </p:sp>
    </p:spTree>
    <p:extLst>
      <p:ext uri="{BB962C8B-B14F-4D97-AF65-F5344CB8AC3E}">
        <p14:creationId xmlns:p14="http://schemas.microsoft.com/office/powerpoint/2010/main" val="387232689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Image Half Full">
    <p:spTree>
      <p:nvGrpSpPr>
        <p:cNvPr id="1" name=""/>
        <p:cNvGrpSpPr/>
        <p:nvPr/>
      </p:nvGrpSpPr>
      <p:grpSpPr>
        <a:xfrm>
          <a:off x="0" y="0"/>
          <a:ext cx="0" cy="0"/>
          <a:chOff x="0" y="0"/>
          <a:chExt cx="0" cy="0"/>
        </a:xfrm>
      </p:grpSpPr>
      <p:sp>
        <p:nvSpPr>
          <p:cNvPr id="5" name="Kuvan paikkamerkki 4"/>
          <p:cNvSpPr>
            <a:spLocks noGrp="1"/>
          </p:cNvSpPr>
          <p:nvPr>
            <p:ph type="pic" sz="quarter" idx="21"/>
          </p:nvPr>
        </p:nvSpPr>
        <p:spPr>
          <a:xfrm>
            <a:off x="1" y="0"/>
            <a:ext cx="5461907" cy="6858000"/>
          </a:xfrm>
        </p:spPr>
        <p:txBody>
          <a:bodyPr/>
          <a:lstStyle/>
          <a:p>
            <a:r>
              <a:rPr lang="fi-FI"/>
              <a:t>Lisää kuva napsauttamalla kuvaketta</a:t>
            </a:r>
          </a:p>
        </p:txBody>
      </p:sp>
      <p:sp>
        <p:nvSpPr>
          <p:cNvPr id="4" name="Title 1"/>
          <p:cNvSpPr>
            <a:spLocks noGrp="1"/>
          </p:cNvSpPr>
          <p:nvPr>
            <p:ph type="title" hasCustomPrompt="1"/>
          </p:nvPr>
        </p:nvSpPr>
        <p:spPr>
          <a:xfrm>
            <a:off x="5690507" y="365125"/>
            <a:ext cx="5866023" cy="1091559"/>
          </a:xfrm>
          <a:prstGeom prst="rect">
            <a:avLst/>
          </a:prstGeom>
        </p:spPr>
        <p:txBody>
          <a:bodyPr>
            <a:normAutofit/>
          </a:bodyPr>
          <a:lstStyle>
            <a:lvl1pPr algn="ctr">
              <a:defRPr sz="4400" baseline="0">
                <a:solidFill>
                  <a:schemeClr val="tx1">
                    <a:lumMod val="75000"/>
                    <a:lumOff val="25000"/>
                  </a:schemeClr>
                </a:solidFill>
                <a:latin typeface="+mj-lt"/>
                <a:ea typeface="Bebas Neue" charset="0"/>
                <a:cs typeface="Bebas Neue" charset="0"/>
              </a:defRPr>
            </a:lvl1pPr>
          </a:lstStyle>
          <a:p>
            <a:r>
              <a:rPr lang="fi-FI" dirty="0"/>
              <a:t>Otsikko</a:t>
            </a:r>
            <a:endParaRPr lang="en-US" dirty="0"/>
          </a:p>
        </p:txBody>
      </p:sp>
      <p:sp>
        <p:nvSpPr>
          <p:cNvPr id="11" name="Slide Number Placeholder 1"/>
          <p:cNvSpPr txBox="1">
            <a:spLocks/>
          </p:cNvSpPr>
          <p:nvPr userDrawn="1"/>
        </p:nvSpPr>
        <p:spPr>
          <a:xfrm>
            <a:off x="11555307" y="44294"/>
            <a:ext cx="551446" cy="202621"/>
          </a:xfrm>
          <a:prstGeom prst="rect">
            <a:avLst/>
          </a:prstGeom>
        </p:spPr>
        <p:txBody>
          <a:bodyPr vert="horz" lIns="45720" tIns="22860" rIns="45720" bIns="2286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endParaRPr lang="en-US" sz="1200" dirty="0">
              <a:latin typeface="+mn-lt"/>
            </a:endParaRPr>
          </a:p>
        </p:txBody>
      </p:sp>
      <p:sp>
        <p:nvSpPr>
          <p:cNvPr id="13" name="Tekstin paikkamerkki 13"/>
          <p:cNvSpPr>
            <a:spLocks noGrp="1"/>
          </p:cNvSpPr>
          <p:nvPr>
            <p:ph type="body" sz="quarter" idx="20" hasCustomPrompt="1"/>
          </p:nvPr>
        </p:nvSpPr>
        <p:spPr>
          <a:xfrm>
            <a:off x="5690508" y="1768148"/>
            <a:ext cx="5866024" cy="4345503"/>
          </a:xfrm>
        </p:spPr>
        <p:txBody>
          <a:bodyPr/>
          <a:lstStyle>
            <a:lvl1pPr>
              <a:defRPr/>
            </a:lvl1pPr>
            <a:lvl3pPr marL="914400" indent="0">
              <a:buNone/>
              <a:defRPr/>
            </a:lvl3pPr>
          </a:lstStyle>
          <a:p>
            <a:pPr lvl="0"/>
            <a:r>
              <a:rPr lang="fi-FI" dirty="0"/>
              <a:t>Teksti</a:t>
            </a:r>
          </a:p>
        </p:txBody>
      </p:sp>
      <p:sp>
        <p:nvSpPr>
          <p:cNvPr id="8" name="Dian numeron paikkamerkki 4">
            <a:extLst>
              <a:ext uri="{FF2B5EF4-FFF2-40B4-BE49-F238E27FC236}">
                <a16:creationId xmlns:a16="http://schemas.microsoft.com/office/drawing/2014/main" id="{737FF8E8-1F8E-414D-8661-38E8062F5BF7}"/>
              </a:ext>
            </a:extLst>
          </p:cNvPr>
          <p:cNvSpPr>
            <a:spLocks noGrp="1"/>
          </p:cNvSpPr>
          <p:nvPr>
            <p:ph type="sldNum" sz="quarter" idx="4"/>
          </p:nvPr>
        </p:nvSpPr>
        <p:spPr>
          <a:xfrm>
            <a:off x="8812107" y="6160831"/>
            <a:ext cx="2743200" cy="365125"/>
          </a:xfrm>
          <a:prstGeom prst="rect">
            <a:avLst/>
          </a:prstGeom>
        </p:spPr>
        <p:txBody>
          <a:bodyPr vert="horz" lIns="91440" tIns="45720" rIns="91440" bIns="45720" rtlCol="0" anchor="b"/>
          <a:lstStyle>
            <a:lvl1pPr algn="r">
              <a:defRPr sz="1200">
                <a:solidFill>
                  <a:schemeClr val="tx1">
                    <a:lumMod val="75000"/>
                    <a:lumOff val="25000"/>
                  </a:schemeClr>
                </a:solidFill>
              </a:defRPr>
            </a:lvl1pPr>
          </a:lstStyle>
          <a:p>
            <a:fld id="{701E4971-310B-774B-8DEE-5F834C23301A}" type="slidenum">
              <a:rPr lang="fi-FI" smtClean="0"/>
              <a:pPr/>
              <a:t>‹#›</a:t>
            </a:fld>
            <a:endParaRPr lang="fi-FI"/>
          </a:p>
        </p:txBody>
      </p:sp>
      <p:sp>
        <p:nvSpPr>
          <p:cNvPr id="2" name="Alatunnisteen paikkamerkki 1">
            <a:extLst>
              <a:ext uri="{FF2B5EF4-FFF2-40B4-BE49-F238E27FC236}">
                <a16:creationId xmlns:a16="http://schemas.microsoft.com/office/drawing/2014/main" id="{9CEDC127-060F-2C4A-BBEA-0BB107853560}"/>
              </a:ext>
            </a:extLst>
          </p:cNvPr>
          <p:cNvSpPr>
            <a:spLocks noGrp="1"/>
          </p:cNvSpPr>
          <p:nvPr>
            <p:ph type="ftr" sz="quarter" idx="22"/>
          </p:nvPr>
        </p:nvSpPr>
        <p:spPr/>
        <p:txBody>
          <a:bodyPr/>
          <a:lstStyle>
            <a:lvl1pPr>
              <a:defRPr>
                <a:solidFill>
                  <a:schemeClr val="tx1">
                    <a:lumMod val="75000"/>
                    <a:lumOff val="25000"/>
                  </a:schemeClr>
                </a:solidFill>
              </a:defRPr>
            </a:lvl1pPr>
          </a:lstStyle>
          <a:p>
            <a:r>
              <a:rPr lang="fi-FI"/>
              <a:t>Oivallus 1</a:t>
            </a:r>
            <a:endParaRPr lang="fi-FI" dirty="0"/>
          </a:p>
        </p:txBody>
      </p:sp>
    </p:spTree>
    <p:extLst>
      <p:ext uri="{BB962C8B-B14F-4D97-AF65-F5344CB8AC3E}">
        <p14:creationId xmlns:p14="http://schemas.microsoft.com/office/powerpoint/2010/main" val="409663697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93DA79-14C4-C28A-B826-91F9AF8B7A6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40854BF-D311-DAB1-43B2-2A31D1DF3666}"/>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3F57D1-1C38-6A9A-6CF0-3804B90723A7}"/>
              </a:ext>
            </a:extLst>
          </p:cNvPr>
          <p:cNvSpPr>
            <a:spLocks noGrp="1"/>
          </p:cNvSpPr>
          <p:nvPr>
            <p:ph type="dt" sz="half" idx="10"/>
          </p:nvPr>
        </p:nvSpPr>
        <p:spPr/>
        <p:txBody>
          <a:bodyPr/>
          <a:lstStyle/>
          <a:p>
            <a:fld id="{28092658-A074-4988-A24B-EE06A4F1E7B8}" type="datetimeFigureOut">
              <a:rPr lang="fi-FI" smtClean="0"/>
              <a:t>24.9.2024</a:t>
            </a:fld>
            <a:endParaRPr lang="fi-FI"/>
          </a:p>
        </p:txBody>
      </p:sp>
      <p:sp>
        <p:nvSpPr>
          <p:cNvPr id="5" name="Alatunnisteen paikkamerkki 4">
            <a:extLst>
              <a:ext uri="{FF2B5EF4-FFF2-40B4-BE49-F238E27FC236}">
                <a16:creationId xmlns:a16="http://schemas.microsoft.com/office/drawing/2014/main" id="{7A31CCDF-B363-A7DA-E81D-4929B4413A1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EB171CE-EE7F-079C-23BC-A5EF7FE4B3F8}"/>
              </a:ext>
            </a:extLst>
          </p:cNvPr>
          <p:cNvSpPr>
            <a:spLocks noGrp="1"/>
          </p:cNvSpPr>
          <p:nvPr>
            <p:ph type="sldNum" sz="quarter" idx="12"/>
          </p:nvPr>
        </p:nvSpPr>
        <p:spPr/>
        <p:txBody>
          <a:bodyPr/>
          <a:lstStyle/>
          <a:p>
            <a:fld id="{F9E12C51-9776-41CA-B68F-7545CEE6EE69}" type="slidenum">
              <a:rPr lang="fi-FI" smtClean="0"/>
              <a:t>‹#›</a:t>
            </a:fld>
            <a:endParaRPr lang="fi-FI"/>
          </a:p>
        </p:txBody>
      </p:sp>
    </p:spTree>
    <p:extLst>
      <p:ext uri="{BB962C8B-B14F-4D97-AF65-F5344CB8AC3E}">
        <p14:creationId xmlns:p14="http://schemas.microsoft.com/office/powerpoint/2010/main" val="173259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6F7A30-6640-71D9-C734-BC3A4804D474}"/>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535BBA1F-0D2B-6DF6-417B-495C3B66F5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69417A17-B093-EDC9-026B-E7622B774B53}"/>
              </a:ext>
            </a:extLst>
          </p:cNvPr>
          <p:cNvSpPr>
            <a:spLocks noGrp="1"/>
          </p:cNvSpPr>
          <p:nvPr>
            <p:ph type="dt" sz="half" idx="10"/>
          </p:nvPr>
        </p:nvSpPr>
        <p:spPr/>
        <p:txBody>
          <a:bodyPr/>
          <a:lstStyle/>
          <a:p>
            <a:fld id="{28092658-A074-4988-A24B-EE06A4F1E7B8}" type="datetimeFigureOut">
              <a:rPr lang="fi-FI" smtClean="0"/>
              <a:t>24.9.2024</a:t>
            </a:fld>
            <a:endParaRPr lang="fi-FI"/>
          </a:p>
        </p:txBody>
      </p:sp>
      <p:sp>
        <p:nvSpPr>
          <p:cNvPr id="5" name="Alatunnisteen paikkamerkki 4">
            <a:extLst>
              <a:ext uri="{FF2B5EF4-FFF2-40B4-BE49-F238E27FC236}">
                <a16:creationId xmlns:a16="http://schemas.microsoft.com/office/drawing/2014/main" id="{94B7C23D-2E65-7517-F199-8649B0D7815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201EF22-A0BC-21A9-CC4B-7550BA6AAEB6}"/>
              </a:ext>
            </a:extLst>
          </p:cNvPr>
          <p:cNvSpPr>
            <a:spLocks noGrp="1"/>
          </p:cNvSpPr>
          <p:nvPr>
            <p:ph type="sldNum" sz="quarter" idx="12"/>
          </p:nvPr>
        </p:nvSpPr>
        <p:spPr/>
        <p:txBody>
          <a:bodyPr/>
          <a:lstStyle/>
          <a:p>
            <a:fld id="{F9E12C51-9776-41CA-B68F-7545CEE6EE69}" type="slidenum">
              <a:rPr lang="fi-FI" smtClean="0"/>
              <a:t>‹#›</a:t>
            </a:fld>
            <a:endParaRPr lang="fi-FI"/>
          </a:p>
        </p:txBody>
      </p:sp>
    </p:spTree>
    <p:extLst>
      <p:ext uri="{BB962C8B-B14F-4D97-AF65-F5344CB8AC3E}">
        <p14:creationId xmlns:p14="http://schemas.microsoft.com/office/powerpoint/2010/main" val="3057062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DB1224-55C9-7410-135C-43AB11336F8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36BC453-C123-B07B-449A-736C3EB54FC7}"/>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3E0B6C-CC68-FE2D-5A47-4D0477B04AA1}"/>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8356541-6B16-9E2F-5416-521941EBD373}"/>
              </a:ext>
            </a:extLst>
          </p:cNvPr>
          <p:cNvSpPr>
            <a:spLocks noGrp="1"/>
          </p:cNvSpPr>
          <p:nvPr>
            <p:ph type="dt" sz="half" idx="10"/>
          </p:nvPr>
        </p:nvSpPr>
        <p:spPr/>
        <p:txBody>
          <a:bodyPr/>
          <a:lstStyle/>
          <a:p>
            <a:fld id="{28092658-A074-4988-A24B-EE06A4F1E7B8}" type="datetimeFigureOut">
              <a:rPr lang="fi-FI" smtClean="0"/>
              <a:t>24.9.2024</a:t>
            </a:fld>
            <a:endParaRPr lang="fi-FI"/>
          </a:p>
        </p:txBody>
      </p:sp>
      <p:sp>
        <p:nvSpPr>
          <p:cNvPr id="6" name="Alatunnisteen paikkamerkki 5">
            <a:extLst>
              <a:ext uri="{FF2B5EF4-FFF2-40B4-BE49-F238E27FC236}">
                <a16:creationId xmlns:a16="http://schemas.microsoft.com/office/drawing/2014/main" id="{A7F5B4A2-FAEF-3326-597B-1D512C8E95F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D3362A6-0FFC-427E-BA28-898F8D876D8E}"/>
              </a:ext>
            </a:extLst>
          </p:cNvPr>
          <p:cNvSpPr>
            <a:spLocks noGrp="1"/>
          </p:cNvSpPr>
          <p:nvPr>
            <p:ph type="sldNum" sz="quarter" idx="12"/>
          </p:nvPr>
        </p:nvSpPr>
        <p:spPr/>
        <p:txBody>
          <a:bodyPr/>
          <a:lstStyle/>
          <a:p>
            <a:fld id="{F9E12C51-9776-41CA-B68F-7545CEE6EE69}" type="slidenum">
              <a:rPr lang="fi-FI" smtClean="0"/>
              <a:t>‹#›</a:t>
            </a:fld>
            <a:endParaRPr lang="fi-FI"/>
          </a:p>
        </p:txBody>
      </p:sp>
    </p:spTree>
    <p:extLst>
      <p:ext uri="{BB962C8B-B14F-4D97-AF65-F5344CB8AC3E}">
        <p14:creationId xmlns:p14="http://schemas.microsoft.com/office/powerpoint/2010/main" val="477290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E8FF47-A828-8617-052C-20FDE4C957EB}"/>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E10A31B1-1EBB-0747-C569-53CAFD67E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A51E4C1D-1B4F-7B7B-93E6-7E8DC66522EC}"/>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E00C449B-6E8D-750D-E82C-862B04C882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7D79F1D0-7695-EA93-8ED6-435CA5AD35CC}"/>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8292AAB7-16B7-8E1E-A025-79AE7B887F1E}"/>
              </a:ext>
            </a:extLst>
          </p:cNvPr>
          <p:cNvSpPr>
            <a:spLocks noGrp="1"/>
          </p:cNvSpPr>
          <p:nvPr>
            <p:ph type="dt" sz="half" idx="10"/>
          </p:nvPr>
        </p:nvSpPr>
        <p:spPr/>
        <p:txBody>
          <a:bodyPr/>
          <a:lstStyle/>
          <a:p>
            <a:fld id="{28092658-A074-4988-A24B-EE06A4F1E7B8}" type="datetimeFigureOut">
              <a:rPr lang="fi-FI" smtClean="0"/>
              <a:t>24.9.2024</a:t>
            </a:fld>
            <a:endParaRPr lang="fi-FI"/>
          </a:p>
        </p:txBody>
      </p:sp>
      <p:sp>
        <p:nvSpPr>
          <p:cNvPr id="8" name="Alatunnisteen paikkamerkki 7">
            <a:extLst>
              <a:ext uri="{FF2B5EF4-FFF2-40B4-BE49-F238E27FC236}">
                <a16:creationId xmlns:a16="http://schemas.microsoft.com/office/drawing/2014/main" id="{3D6245C1-F1BD-2945-881E-E18C679F53D2}"/>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C4BBE043-2AFE-0AE5-00C4-1E21DFB70C6A}"/>
              </a:ext>
            </a:extLst>
          </p:cNvPr>
          <p:cNvSpPr>
            <a:spLocks noGrp="1"/>
          </p:cNvSpPr>
          <p:nvPr>
            <p:ph type="sldNum" sz="quarter" idx="12"/>
          </p:nvPr>
        </p:nvSpPr>
        <p:spPr/>
        <p:txBody>
          <a:bodyPr/>
          <a:lstStyle/>
          <a:p>
            <a:fld id="{F9E12C51-9776-41CA-B68F-7545CEE6EE69}" type="slidenum">
              <a:rPr lang="fi-FI" smtClean="0"/>
              <a:t>‹#›</a:t>
            </a:fld>
            <a:endParaRPr lang="fi-FI"/>
          </a:p>
        </p:txBody>
      </p:sp>
    </p:spTree>
    <p:extLst>
      <p:ext uri="{BB962C8B-B14F-4D97-AF65-F5344CB8AC3E}">
        <p14:creationId xmlns:p14="http://schemas.microsoft.com/office/powerpoint/2010/main" val="365579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696FC2-3250-86C5-1A50-4924678F2C4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74C78537-4ED4-DD6C-E897-E10C8DAF3AEA}"/>
              </a:ext>
            </a:extLst>
          </p:cNvPr>
          <p:cNvSpPr>
            <a:spLocks noGrp="1"/>
          </p:cNvSpPr>
          <p:nvPr>
            <p:ph type="dt" sz="half" idx="10"/>
          </p:nvPr>
        </p:nvSpPr>
        <p:spPr/>
        <p:txBody>
          <a:bodyPr/>
          <a:lstStyle/>
          <a:p>
            <a:fld id="{28092658-A074-4988-A24B-EE06A4F1E7B8}" type="datetimeFigureOut">
              <a:rPr lang="fi-FI" smtClean="0"/>
              <a:t>24.9.2024</a:t>
            </a:fld>
            <a:endParaRPr lang="fi-FI"/>
          </a:p>
        </p:txBody>
      </p:sp>
      <p:sp>
        <p:nvSpPr>
          <p:cNvPr id="4" name="Alatunnisteen paikkamerkki 3">
            <a:extLst>
              <a:ext uri="{FF2B5EF4-FFF2-40B4-BE49-F238E27FC236}">
                <a16:creationId xmlns:a16="http://schemas.microsoft.com/office/drawing/2014/main" id="{6E0D6DFD-5F68-DB4C-2311-263B6412D786}"/>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F6A6FBFE-524E-E1F0-B5ED-466543871672}"/>
              </a:ext>
            </a:extLst>
          </p:cNvPr>
          <p:cNvSpPr>
            <a:spLocks noGrp="1"/>
          </p:cNvSpPr>
          <p:nvPr>
            <p:ph type="sldNum" sz="quarter" idx="12"/>
          </p:nvPr>
        </p:nvSpPr>
        <p:spPr/>
        <p:txBody>
          <a:bodyPr/>
          <a:lstStyle/>
          <a:p>
            <a:fld id="{F9E12C51-9776-41CA-B68F-7545CEE6EE69}" type="slidenum">
              <a:rPr lang="fi-FI" smtClean="0"/>
              <a:t>‹#›</a:t>
            </a:fld>
            <a:endParaRPr lang="fi-FI"/>
          </a:p>
        </p:txBody>
      </p:sp>
    </p:spTree>
    <p:extLst>
      <p:ext uri="{BB962C8B-B14F-4D97-AF65-F5344CB8AC3E}">
        <p14:creationId xmlns:p14="http://schemas.microsoft.com/office/powerpoint/2010/main" val="1032308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61008B8-410B-2CE5-735E-A5008B92A9FA}"/>
              </a:ext>
            </a:extLst>
          </p:cNvPr>
          <p:cNvSpPr>
            <a:spLocks noGrp="1"/>
          </p:cNvSpPr>
          <p:nvPr>
            <p:ph type="dt" sz="half" idx="10"/>
          </p:nvPr>
        </p:nvSpPr>
        <p:spPr/>
        <p:txBody>
          <a:bodyPr/>
          <a:lstStyle/>
          <a:p>
            <a:fld id="{28092658-A074-4988-A24B-EE06A4F1E7B8}" type="datetimeFigureOut">
              <a:rPr lang="fi-FI" smtClean="0"/>
              <a:t>24.9.2024</a:t>
            </a:fld>
            <a:endParaRPr lang="fi-FI"/>
          </a:p>
        </p:txBody>
      </p:sp>
      <p:sp>
        <p:nvSpPr>
          <p:cNvPr id="3" name="Alatunnisteen paikkamerkki 2">
            <a:extLst>
              <a:ext uri="{FF2B5EF4-FFF2-40B4-BE49-F238E27FC236}">
                <a16:creationId xmlns:a16="http://schemas.microsoft.com/office/drawing/2014/main" id="{CD1276E6-F86E-6902-F848-211999B392A7}"/>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397B504-47DD-5B1D-7A0A-68E122CD04F3}"/>
              </a:ext>
            </a:extLst>
          </p:cNvPr>
          <p:cNvSpPr>
            <a:spLocks noGrp="1"/>
          </p:cNvSpPr>
          <p:nvPr>
            <p:ph type="sldNum" sz="quarter" idx="12"/>
          </p:nvPr>
        </p:nvSpPr>
        <p:spPr/>
        <p:txBody>
          <a:bodyPr/>
          <a:lstStyle/>
          <a:p>
            <a:fld id="{F9E12C51-9776-41CA-B68F-7545CEE6EE69}" type="slidenum">
              <a:rPr lang="fi-FI" smtClean="0"/>
              <a:t>‹#›</a:t>
            </a:fld>
            <a:endParaRPr lang="fi-FI"/>
          </a:p>
        </p:txBody>
      </p:sp>
    </p:spTree>
    <p:extLst>
      <p:ext uri="{BB962C8B-B14F-4D97-AF65-F5344CB8AC3E}">
        <p14:creationId xmlns:p14="http://schemas.microsoft.com/office/powerpoint/2010/main" val="294695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ABFFF2-DA3F-FAD7-CADD-589C542E80B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32527FE1-4295-F68C-B1A5-6F23B46652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5992F9A-5C56-F1C7-9BFA-EE308B997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C1251DE-959B-06CA-61E4-FFA7131FC93A}"/>
              </a:ext>
            </a:extLst>
          </p:cNvPr>
          <p:cNvSpPr>
            <a:spLocks noGrp="1"/>
          </p:cNvSpPr>
          <p:nvPr>
            <p:ph type="dt" sz="half" idx="10"/>
          </p:nvPr>
        </p:nvSpPr>
        <p:spPr/>
        <p:txBody>
          <a:bodyPr/>
          <a:lstStyle/>
          <a:p>
            <a:fld id="{28092658-A074-4988-A24B-EE06A4F1E7B8}" type="datetimeFigureOut">
              <a:rPr lang="fi-FI" smtClean="0"/>
              <a:t>24.9.2024</a:t>
            </a:fld>
            <a:endParaRPr lang="fi-FI"/>
          </a:p>
        </p:txBody>
      </p:sp>
      <p:sp>
        <p:nvSpPr>
          <p:cNvPr id="6" name="Alatunnisteen paikkamerkki 5">
            <a:extLst>
              <a:ext uri="{FF2B5EF4-FFF2-40B4-BE49-F238E27FC236}">
                <a16:creationId xmlns:a16="http://schemas.microsoft.com/office/drawing/2014/main" id="{D65768DF-F7BE-C883-B70B-927E63E7D5C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71D3E75-6758-03D3-3766-BED1E26F5B00}"/>
              </a:ext>
            </a:extLst>
          </p:cNvPr>
          <p:cNvSpPr>
            <a:spLocks noGrp="1"/>
          </p:cNvSpPr>
          <p:nvPr>
            <p:ph type="sldNum" sz="quarter" idx="12"/>
          </p:nvPr>
        </p:nvSpPr>
        <p:spPr/>
        <p:txBody>
          <a:bodyPr/>
          <a:lstStyle/>
          <a:p>
            <a:fld id="{F9E12C51-9776-41CA-B68F-7545CEE6EE69}" type="slidenum">
              <a:rPr lang="fi-FI" smtClean="0"/>
              <a:t>‹#›</a:t>
            </a:fld>
            <a:endParaRPr lang="fi-FI"/>
          </a:p>
        </p:txBody>
      </p:sp>
    </p:spTree>
    <p:extLst>
      <p:ext uri="{BB962C8B-B14F-4D97-AF65-F5344CB8AC3E}">
        <p14:creationId xmlns:p14="http://schemas.microsoft.com/office/powerpoint/2010/main" val="128990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88FC39-D774-0BB7-C012-176522E6759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0BDE30A7-9206-97A6-E490-7A53DF7D5F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E7F4B34-59EE-D681-9E7E-8BDB8FF57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035D475-A444-5665-3D77-C72468935566}"/>
              </a:ext>
            </a:extLst>
          </p:cNvPr>
          <p:cNvSpPr>
            <a:spLocks noGrp="1"/>
          </p:cNvSpPr>
          <p:nvPr>
            <p:ph type="dt" sz="half" idx="10"/>
          </p:nvPr>
        </p:nvSpPr>
        <p:spPr/>
        <p:txBody>
          <a:bodyPr/>
          <a:lstStyle/>
          <a:p>
            <a:fld id="{28092658-A074-4988-A24B-EE06A4F1E7B8}" type="datetimeFigureOut">
              <a:rPr lang="fi-FI" smtClean="0"/>
              <a:t>24.9.2024</a:t>
            </a:fld>
            <a:endParaRPr lang="fi-FI"/>
          </a:p>
        </p:txBody>
      </p:sp>
      <p:sp>
        <p:nvSpPr>
          <p:cNvPr id="6" name="Alatunnisteen paikkamerkki 5">
            <a:extLst>
              <a:ext uri="{FF2B5EF4-FFF2-40B4-BE49-F238E27FC236}">
                <a16:creationId xmlns:a16="http://schemas.microsoft.com/office/drawing/2014/main" id="{EA15484A-67E4-B808-9C7C-022B2950182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EF8A89F-34F0-3CEC-0A3E-F1739558DAD5}"/>
              </a:ext>
            </a:extLst>
          </p:cNvPr>
          <p:cNvSpPr>
            <a:spLocks noGrp="1"/>
          </p:cNvSpPr>
          <p:nvPr>
            <p:ph type="sldNum" sz="quarter" idx="12"/>
          </p:nvPr>
        </p:nvSpPr>
        <p:spPr/>
        <p:txBody>
          <a:bodyPr/>
          <a:lstStyle/>
          <a:p>
            <a:fld id="{F9E12C51-9776-41CA-B68F-7545CEE6EE69}" type="slidenum">
              <a:rPr lang="fi-FI" smtClean="0"/>
              <a:t>‹#›</a:t>
            </a:fld>
            <a:endParaRPr lang="fi-FI"/>
          </a:p>
        </p:txBody>
      </p:sp>
    </p:spTree>
    <p:extLst>
      <p:ext uri="{BB962C8B-B14F-4D97-AF65-F5344CB8AC3E}">
        <p14:creationId xmlns:p14="http://schemas.microsoft.com/office/powerpoint/2010/main" val="2195525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6E59D547-2EBF-683E-98EF-2E2578AB7A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7F91C626-2CE5-8AB1-6DE2-94F9424CA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64B8FF5-402F-3C97-AD12-126B0522D7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092658-A074-4988-A24B-EE06A4F1E7B8}" type="datetimeFigureOut">
              <a:rPr lang="fi-FI" smtClean="0"/>
              <a:t>24.9.2024</a:t>
            </a:fld>
            <a:endParaRPr lang="fi-FI"/>
          </a:p>
        </p:txBody>
      </p:sp>
      <p:sp>
        <p:nvSpPr>
          <p:cNvPr id="5" name="Alatunnisteen paikkamerkki 4">
            <a:extLst>
              <a:ext uri="{FF2B5EF4-FFF2-40B4-BE49-F238E27FC236}">
                <a16:creationId xmlns:a16="http://schemas.microsoft.com/office/drawing/2014/main" id="{6EDBE37A-44CE-2565-B723-316DDEB672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2D02D973-E335-3913-5BF4-9FBADF8F1C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E12C51-9776-41CA-B68F-7545CEE6EE69}" type="slidenum">
              <a:rPr lang="fi-FI" smtClean="0"/>
              <a:t>‹#›</a:t>
            </a:fld>
            <a:endParaRPr lang="fi-FI"/>
          </a:p>
        </p:txBody>
      </p:sp>
    </p:spTree>
    <p:extLst>
      <p:ext uri="{BB962C8B-B14F-4D97-AF65-F5344CB8AC3E}">
        <p14:creationId xmlns:p14="http://schemas.microsoft.com/office/powerpoint/2010/main" val="444610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jpeg"/><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QTsewNrHUH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youtube.com/watch?v=m_6rQk7jlrc&amp;ab_channel=PsychologyUnlocke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2FBE50-EBB1-0064-70CF-E28346F274DA}"/>
              </a:ext>
            </a:extLst>
          </p:cNvPr>
          <p:cNvSpPr>
            <a:spLocks noGrp="1"/>
          </p:cNvSpPr>
          <p:nvPr>
            <p:ph type="title"/>
          </p:nvPr>
        </p:nvSpPr>
        <p:spPr>
          <a:xfrm>
            <a:off x="1024128" y="585216"/>
            <a:ext cx="4583083" cy="1499616"/>
          </a:xfrm>
        </p:spPr>
        <p:txBody>
          <a:bodyPr>
            <a:normAutofit/>
          </a:bodyPr>
          <a:lstStyle/>
          <a:p>
            <a:r>
              <a:rPr lang="fi-FI" sz="4800"/>
              <a:t>Keihttyvä ihminen ps2</a:t>
            </a:r>
          </a:p>
        </p:txBody>
      </p:sp>
      <p:pic>
        <p:nvPicPr>
          <p:cNvPr id="18" name="Sisällön paikkamerkki 17" descr="Konttorissa">
            <a:extLst>
              <a:ext uri="{FF2B5EF4-FFF2-40B4-BE49-F238E27FC236}">
                <a16:creationId xmlns:a16="http://schemas.microsoft.com/office/drawing/2014/main" id="{17BD68B1-905C-167A-57B3-12755F5922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3026" y="3740000"/>
            <a:ext cx="4583112" cy="3055408"/>
          </a:xfrm>
          <a:ln w="127000">
            <a:solidFill>
              <a:schemeClr val="bg1"/>
            </a:solidFill>
          </a:ln>
        </p:spPr>
      </p:pic>
      <p:pic>
        <p:nvPicPr>
          <p:cNvPr id="13" name="Kuva 12" descr="Opiskelijoita käyttämässä kannettavia tietokoneita luokkahuoneessa">
            <a:extLst>
              <a:ext uri="{FF2B5EF4-FFF2-40B4-BE49-F238E27FC236}">
                <a16:creationId xmlns:a16="http://schemas.microsoft.com/office/drawing/2014/main" id="{D965E4F0-EEB8-9563-D065-BFD6BFBF57DD}"/>
              </a:ext>
            </a:extLst>
          </p:cNvPr>
          <p:cNvPicPr>
            <a:picLocks noChangeAspect="1"/>
          </p:cNvPicPr>
          <p:nvPr/>
        </p:nvPicPr>
        <p:blipFill rotWithShape="1">
          <a:blip r:embed="rId3">
            <a:extLst>
              <a:ext uri="{28A0092B-C50C-407E-A947-70E740481C1C}">
                <a14:useLocalDpi xmlns:a14="http://schemas.microsoft.com/office/drawing/2010/main" val="0"/>
              </a:ext>
            </a:extLst>
          </a:blip>
          <a:srcRect l="28954" r="1204" b="-3"/>
          <a:stretch/>
        </p:blipFill>
        <p:spPr>
          <a:xfrm>
            <a:off x="8431698" y="3264090"/>
            <a:ext cx="3760302" cy="3593910"/>
          </a:xfrm>
          <a:prstGeom prst="rect">
            <a:avLst/>
          </a:prstGeom>
        </p:spPr>
      </p:pic>
      <p:pic>
        <p:nvPicPr>
          <p:cNvPr id="8" name="Kuva 7" descr="Vastasyntynyt poikavauva">
            <a:extLst>
              <a:ext uri="{FF2B5EF4-FFF2-40B4-BE49-F238E27FC236}">
                <a16:creationId xmlns:a16="http://schemas.microsoft.com/office/drawing/2014/main" id="{F2FE7DC8-2273-581B-B645-430832E8C796}"/>
              </a:ext>
            </a:extLst>
          </p:cNvPr>
          <p:cNvPicPr>
            <a:picLocks noChangeAspect="1"/>
          </p:cNvPicPr>
          <p:nvPr/>
        </p:nvPicPr>
        <p:blipFill rotWithShape="1">
          <a:blip r:embed="rId4">
            <a:extLst>
              <a:ext uri="{28A0092B-C50C-407E-A947-70E740481C1C}">
                <a14:useLocalDpi xmlns:a14="http://schemas.microsoft.com/office/drawing/2010/main" val="0"/>
              </a:ext>
            </a:extLst>
          </a:blip>
          <a:srcRect l="24000" r="11022" b="2"/>
          <a:stretch/>
        </p:blipFill>
        <p:spPr>
          <a:xfrm>
            <a:off x="6104502" y="-117442"/>
            <a:ext cx="3816014" cy="3920034"/>
          </a:xfrm>
          <a:custGeom>
            <a:avLst/>
            <a:gdLst/>
            <a:ahLst/>
            <a:cxnLst/>
            <a:rect l="l" t="t" r="r" b="b"/>
            <a:pathLst>
              <a:path w="3816014" h="3920044">
                <a:moveTo>
                  <a:pt x="0" y="0"/>
                </a:moveTo>
                <a:lnTo>
                  <a:pt x="3816014" y="0"/>
                </a:lnTo>
                <a:lnTo>
                  <a:pt x="3816014" y="3103224"/>
                </a:lnTo>
                <a:lnTo>
                  <a:pt x="2157388" y="3103224"/>
                </a:lnTo>
                <a:lnTo>
                  <a:pt x="2157388" y="3920044"/>
                </a:lnTo>
                <a:lnTo>
                  <a:pt x="0" y="3920044"/>
                </a:lnTo>
                <a:close/>
              </a:path>
            </a:pathLst>
          </a:custGeom>
        </p:spPr>
      </p:pic>
      <p:pic>
        <p:nvPicPr>
          <p:cNvPr id="10" name="Sisällön paikkamerkki 9" descr="Vanha nainen maalaamassa">
            <a:extLst>
              <a:ext uri="{FF2B5EF4-FFF2-40B4-BE49-F238E27FC236}">
                <a16:creationId xmlns:a16="http://schemas.microsoft.com/office/drawing/2014/main" id="{6BF95A45-F828-DD28-B8F0-2995DB82376E}"/>
              </a:ext>
            </a:extLst>
          </p:cNvPr>
          <p:cNvPicPr>
            <a:picLocks noChangeAspect="1"/>
          </p:cNvPicPr>
          <p:nvPr/>
        </p:nvPicPr>
        <p:blipFill rotWithShape="1">
          <a:blip r:embed="rId5">
            <a:extLst>
              <a:ext uri="{28A0092B-C50C-407E-A947-70E740481C1C}">
                <a14:useLocalDpi xmlns:a14="http://schemas.microsoft.com/office/drawing/2010/main" val="0"/>
              </a:ext>
            </a:extLst>
          </a:blip>
          <a:srcRect l="13362" r="41565" b="-4"/>
          <a:stretch/>
        </p:blipFill>
        <p:spPr>
          <a:xfrm>
            <a:off x="9986004" y="0"/>
            <a:ext cx="2103120" cy="3114666"/>
          </a:xfrm>
          <a:prstGeom prst="rect">
            <a:avLst/>
          </a:prstGeom>
        </p:spPr>
      </p:pic>
      <p:pic>
        <p:nvPicPr>
          <p:cNvPr id="6" name="Sisällön paikkamerkki 5" descr="Kolmen lapsen hymyilevät kasvot, pää vierekkäin, pää keskellä näkyy ylösalaisin">
            <a:extLst>
              <a:ext uri="{FF2B5EF4-FFF2-40B4-BE49-F238E27FC236}">
                <a16:creationId xmlns:a16="http://schemas.microsoft.com/office/drawing/2014/main" id="{1F7AF621-1F27-6E12-3FD1-ECF377C24A79}"/>
              </a:ext>
            </a:extLst>
          </p:cNvPr>
          <p:cNvPicPr>
            <a:picLocks noChangeAspect="1"/>
          </p:cNvPicPr>
          <p:nvPr/>
        </p:nvPicPr>
        <p:blipFill rotWithShape="1">
          <a:blip r:embed="rId6">
            <a:extLst>
              <a:ext uri="{28A0092B-C50C-407E-A947-70E740481C1C}">
                <a14:useLocalDpi xmlns:a14="http://schemas.microsoft.com/office/drawing/2010/main" val="0"/>
              </a:ext>
            </a:extLst>
          </a:blip>
          <a:srcRect l="35081" r="13019" b="1"/>
          <a:stretch/>
        </p:blipFill>
        <p:spPr>
          <a:xfrm>
            <a:off x="6108252" y="4076701"/>
            <a:ext cx="2162580" cy="2781300"/>
          </a:xfrm>
          <a:prstGeom prst="rect">
            <a:avLst/>
          </a:prstGeom>
        </p:spPr>
      </p:pic>
    </p:spTree>
    <p:extLst>
      <p:ext uri="{BB962C8B-B14F-4D97-AF65-F5344CB8AC3E}">
        <p14:creationId xmlns:p14="http://schemas.microsoft.com/office/powerpoint/2010/main" val="4144816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8CD2-54FB-7D4B-A377-B16A3506C302}"/>
              </a:ext>
            </a:extLst>
          </p:cNvPr>
          <p:cNvSpPr>
            <a:spLocks noGrp="1"/>
          </p:cNvSpPr>
          <p:nvPr>
            <p:ph type="title"/>
          </p:nvPr>
        </p:nvSpPr>
        <p:spPr>
          <a:xfrm>
            <a:off x="428383" y="310896"/>
            <a:ext cx="9720072" cy="645691"/>
          </a:xfrm>
        </p:spPr>
        <p:txBody>
          <a:bodyPr>
            <a:normAutofit fontScale="90000"/>
          </a:bodyPr>
          <a:lstStyle/>
          <a:p>
            <a:r>
              <a:rPr lang="fi-FI" dirty="0"/>
              <a:t>Kehityspolku</a:t>
            </a:r>
          </a:p>
        </p:txBody>
      </p:sp>
      <p:pic>
        <p:nvPicPr>
          <p:cNvPr id="5" name="Picture 4" descr="A picture containing ground, outdoor, person, little&#10;&#10;Description automatically generated">
            <a:extLst>
              <a:ext uri="{FF2B5EF4-FFF2-40B4-BE49-F238E27FC236}">
                <a16:creationId xmlns:a16="http://schemas.microsoft.com/office/drawing/2014/main" id="{8242DF95-4CC7-4235-A7D0-B9712D9EE352}"/>
              </a:ext>
            </a:extLst>
          </p:cNvPr>
          <p:cNvPicPr>
            <a:picLocks noChangeAspect="1"/>
          </p:cNvPicPr>
          <p:nvPr/>
        </p:nvPicPr>
        <p:blipFill>
          <a:blip r:embed="rId3"/>
          <a:stretch>
            <a:fillRect/>
          </a:stretch>
        </p:blipFill>
        <p:spPr>
          <a:xfrm>
            <a:off x="627249" y="2303563"/>
            <a:ext cx="4979072" cy="3323530"/>
          </a:xfrm>
          <a:prstGeom prst="rect">
            <a:avLst/>
          </a:prstGeom>
        </p:spPr>
      </p:pic>
      <p:sp>
        <p:nvSpPr>
          <p:cNvPr id="3" name="Content Placeholder 2">
            <a:extLst>
              <a:ext uri="{FF2B5EF4-FFF2-40B4-BE49-F238E27FC236}">
                <a16:creationId xmlns:a16="http://schemas.microsoft.com/office/drawing/2014/main" id="{33F9DEA4-68A5-C745-95E4-1D96E4F801C6}"/>
              </a:ext>
            </a:extLst>
          </p:cNvPr>
          <p:cNvSpPr>
            <a:spLocks noGrp="1"/>
          </p:cNvSpPr>
          <p:nvPr>
            <p:ph idx="1"/>
          </p:nvPr>
        </p:nvSpPr>
        <p:spPr>
          <a:xfrm>
            <a:off x="6096000" y="1239806"/>
            <a:ext cx="5901458" cy="4387287"/>
          </a:xfrm>
        </p:spPr>
        <p:txBody>
          <a:bodyPr>
            <a:normAutofit/>
          </a:bodyPr>
          <a:lstStyle/>
          <a:p>
            <a:pPr>
              <a:buFont typeface="Arial" panose="020B0604020202020204" pitchFamily="34" charset="0"/>
              <a:buChar char="•"/>
            </a:pPr>
            <a:r>
              <a:rPr lang="en-FI" b="1" dirty="0"/>
              <a:t>Kehityspolku</a:t>
            </a:r>
            <a:r>
              <a:rPr lang="fi-FI" b="1" dirty="0"/>
              <a:t>: </a:t>
            </a:r>
            <a:r>
              <a:rPr lang="en-FI" dirty="0"/>
              <a:t>jokaisen yksilön oma kehityksen jatkumo</a:t>
            </a:r>
          </a:p>
          <a:p>
            <a:pPr>
              <a:buFont typeface="Arial" panose="020B0604020202020204" pitchFamily="34" charset="0"/>
              <a:buChar char="•"/>
            </a:pPr>
            <a:r>
              <a:rPr lang="en-FI" dirty="0"/>
              <a:t>Kehityspolulla aiemmat vaiheet vaikuttavat myöhempiin vaiheisiin</a:t>
            </a:r>
          </a:p>
          <a:p>
            <a:pPr>
              <a:buFont typeface="Arial" panose="020B0604020202020204" pitchFamily="34" charset="0"/>
              <a:buChar char="•"/>
            </a:pPr>
            <a:r>
              <a:rPr lang="en-FI" dirty="0"/>
              <a:t>Kehitystä </a:t>
            </a:r>
            <a:r>
              <a:rPr lang="en-FI" b="1" dirty="0"/>
              <a:t>suojaavat tekijät </a:t>
            </a:r>
            <a:r>
              <a:rPr lang="en-FI" dirty="0"/>
              <a:t>vaikuttavat yksilön kehitykseen myönteisesti</a:t>
            </a:r>
          </a:p>
          <a:p>
            <a:pPr>
              <a:buFont typeface="Arial" panose="020B0604020202020204" pitchFamily="34" charset="0"/>
              <a:buChar char="•"/>
            </a:pPr>
            <a:r>
              <a:rPr lang="en-FI" dirty="0"/>
              <a:t>Kehityksen </a:t>
            </a:r>
            <a:r>
              <a:rPr lang="en-FI" b="1" dirty="0"/>
              <a:t>riskitekijät</a:t>
            </a:r>
            <a:r>
              <a:rPr lang="en-FI" dirty="0"/>
              <a:t> vaikuttavat kielteisesti yksilön kehityspolkuun</a:t>
            </a:r>
          </a:p>
        </p:txBody>
      </p:sp>
      <p:sp>
        <p:nvSpPr>
          <p:cNvPr id="4" name="Alatunnisteen paikkamerkki 3">
            <a:extLst>
              <a:ext uri="{FF2B5EF4-FFF2-40B4-BE49-F238E27FC236}">
                <a16:creationId xmlns:a16="http://schemas.microsoft.com/office/drawing/2014/main" id="{2398972F-DF0A-487D-8C2A-FC3F356DBE46}"/>
              </a:ext>
            </a:extLst>
          </p:cNvPr>
          <p:cNvSpPr>
            <a:spLocks noGrp="1"/>
          </p:cNvSpPr>
          <p:nvPr>
            <p:ph type="ftr" sz="quarter" idx="11"/>
          </p:nvPr>
        </p:nvSpPr>
        <p:spPr>
          <a:xfrm>
            <a:off x="5884164" y="6479823"/>
            <a:ext cx="5901459" cy="274320"/>
          </a:xfrm>
        </p:spPr>
        <p:txBody>
          <a:bodyPr>
            <a:normAutofit/>
          </a:bodyPr>
          <a:lstStyle/>
          <a:p>
            <a:pPr>
              <a:spcAft>
                <a:spcPts val="600"/>
              </a:spcAft>
            </a:pPr>
            <a:r>
              <a:rPr lang="fi-FI" dirty="0"/>
              <a:t>© Sanoma Pro, Tekijät ● Mieli 2 Kehittyvä ihminen, kuva: </a:t>
            </a:r>
            <a:r>
              <a:rPr lang="fi-FI" dirty="0" err="1"/>
              <a:t>pexels</a:t>
            </a:r>
            <a:endParaRPr lang="fi-FI" dirty="0"/>
          </a:p>
        </p:txBody>
      </p:sp>
    </p:spTree>
    <p:extLst>
      <p:ext uri="{BB962C8B-B14F-4D97-AF65-F5344CB8AC3E}">
        <p14:creationId xmlns:p14="http://schemas.microsoft.com/office/powerpoint/2010/main" val="1121551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8CD2-54FB-7D4B-A377-B16A3506C302}"/>
              </a:ext>
            </a:extLst>
          </p:cNvPr>
          <p:cNvSpPr>
            <a:spLocks noGrp="1"/>
          </p:cNvSpPr>
          <p:nvPr>
            <p:ph type="title"/>
          </p:nvPr>
        </p:nvSpPr>
        <p:spPr>
          <a:xfrm>
            <a:off x="1024128" y="585216"/>
            <a:ext cx="6066818" cy="1499616"/>
          </a:xfrm>
        </p:spPr>
        <p:txBody>
          <a:bodyPr>
            <a:normAutofit/>
          </a:bodyPr>
          <a:lstStyle/>
          <a:p>
            <a:r>
              <a:rPr lang="fi-FI" sz="4800" dirty="0"/>
              <a:t>Kehitystä suojaavat tekijät</a:t>
            </a:r>
          </a:p>
        </p:txBody>
      </p:sp>
      <p:sp>
        <p:nvSpPr>
          <p:cNvPr id="3" name="Content Placeholder 2">
            <a:extLst>
              <a:ext uri="{FF2B5EF4-FFF2-40B4-BE49-F238E27FC236}">
                <a16:creationId xmlns:a16="http://schemas.microsoft.com/office/drawing/2014/main" id="{33F9DEA4-68A5-C745-95E4-1D96E4F801C6}"/>
              </a:ext>
            </a:extLst>
          </p:cNvPr>
          <p:cNvSpPr>
            <a:spLocks noGrp="1"/>
          </p:cNvSpPr>
          <p:nvPr>
            <p:ph idx="1"/>
          </p:nvPr>
        </p:nvSpPr>
        <p:spPr>
          <a:xfrm>
            <a:off x="1024128" y="2084832"/>
            <a:ext cx="6066818" cy="4023360"/>
          </a:xfrm>
        </p:spPr>
        <p:txBody>
          <a:bodyPr>
            <a:normAutofit fontScale="77500" lnSpcReduction="20000"/>
          </a:bodyPr>
          <a:lstStyle/>
          <a:p>
            <a:pPr>
              <a:buFont typeface="Arial" panose="020B0604020202020204" pitchFamily="34" charset="0"/>
              <a:buChar char="•"/>
            </a:pPr>
            <a:r>
              <a:rPr lang="en-FI" b="1" dirty="0"/>
              <a:t>Suojaavat tekijät </a:t>
            </a:r>
            <a:r>
              <a:rPr lang="en-FI" dirty="0"/>
              <a:t>tukevat myönteistä kehitystä</a:t>
            </a:r>
            <a:endParaRPr lang="fi-FI" dirty="0"/>
          </a:p>
          <a:p>
            <a:pPr>
              <a:buFont typeface="Arial" panose="020B0604020202020204" pitchFamily="34" charset="0"/>
              <a:buChar char="•"/>
            </a:pPr>
            <a:r>
              <a:rPr lang="fi-FI" dirty="0"/>
              <a:t>V</a:t>
            </a:r>
            <a:r>
              <a:rPr lang="en-FI" dirty="0"/>
              <a:t>oivat olla psyykkisiä, biologisia, sosiaalisia tai kulttuurisia</a:t>
            </a:r>
          </a:p>
          <a:p>
            <a:pPr>
              <a:buFont typeface="Arial" panose="020B0604020202020204" pitchFamily="34" charset="0"/>
              <a:buChar char="•"/>
            </a:pPr>
            <a:r>
              <a:rPr lang="en-FI" dirty="0"/>
              <a:t>Rakentavat voimavaroja, jotka auttavat yksilöä kehityksen haasteissa ja vastoinkäymisissä</a:t>
            </a:r>
          </a:p>
          <a:p>
            <a:pPr>
              <a:buFont typeface="Arial" panose="020B0604020202020204" pitchFamily="34" charset="0"/>
              <a:buChar char="•"/>
            </a:pPr>
            <a:r>
              <a:rPr lang="en-FI" dirty="0"/>
              <a:t>Esimerkke</a:t>
            </a:r>
            <a:r>
              <a:rPr lang="fi-FI" dirty="0" err="1"/>
              <a:t>jä</a:t>
            </a:r>
            <a:r>
              <a:rPr lang="fi-FI" dirty="0"/>
              <a:t>:</a:t>
            </a:r>
            <a:r>
              <a:rPr lang="en-FI" dirty="0"/>
              <a:t> </a:t>
            </a:r>
            <a:endParaRPr lang="fi-FI" dirty="0"/>
          </a:p>
          <a:p>
            <a:pPr lvl="1">
              <a:buFont typeface="Arial" panose="020B0604020202020204" pitchFamily="34" charset="0"/>
              <a:buChar char="•"/>
            </a:pPr>
            <a:r>
              <a:rPr lang="en-FI" dirty="0"/>
              <a:t>korkea itsetunto (psyykkinen)</a:t>
            </a:r>
            <a:endParaRPr lang="fi-FI" dirty="0"/>
          </a:p>
          <a:p>
            <a:pPr lvl="1">
              <a:buFont typeface="Arial" panose="020B0604020202020204" pitchFamily="34" charset="0"/>
              <a:buChar char="•"/>
            </a:pPr>
            <a:r>
              <a:rPr lang="en-FI" dirty="0"/>
              <a:t>suotuisa geeniperimä (biologinen)</a:t>
            </a:r>
            <a:endParaRPr lang="fi-FI" dirty="0"/>
          </a:p>
          <a:p>
            <a:pPr lvl="1">
              <a:buFont typeface="Arial" panose="020B0604020202020204" pitchFamily="34" charset="0"/>
              <a:buChar char="•"/>
            </a:pPr>
            <a:r>
              <a:rPr lang="en-FI" dirty="0"/>
              <a:t>turvallinen ja läheinen suhde vanhempiin (sosiaalinen)</a:t>
            </a:r>
            <a:endParaRPr lang="fi-FI" dirty="0"/>
          </a:p>
          <a:p>
            <a:pPr lvl="1">
              <a:buFont typeface="Arial" panose="020B0604020202020204" pitchFamily="34" charset="0"/>
              <a:buChar char="•"/>
            </a:pPr>
            <a:r>
              <a:rPr lang="en-FI" dirty="0"/>
              <a:t>yksilön hyvinvointia korostava ympäristö (yhteiskunta ja kulttuuri)</a:t>
            </a:r>
          </a:p>
        </p:txBody>
      </p:sp>
      <p:sp>
        <p:nvSpPr>
          <p:cNvPr id="4" name="Alatunnisteen paikkamerkki 3">
            <a:extLst>
              <a:ext uri="{FF2B5EF4-FFF2-40B4-BE49-F238E27FC236}">
                <a16:creationId xmlns:a16="http://schemas.microsoft.com/office/drawing/2014/main" id="{E42B8717-997A-4DA2-B76B-E6216D8D99CB}"/>
              </a:ext>
            </a:extLst>
          </p:cNvPr>
          <p:cNvSpPr>
            <a:spLocks noGrp="1"/>
          </p:cNvSpPr>
          <p:nvPr>
            <p:ph type="ftr" sz="quarter" idx="11"/>
          </p:nvPr>
        </p:nvSpPr>
        <p:spPr>
          <a:xfrm>
            <a:off x="3215148" y="6470704"/>
            <a:ext cx="3875798" cy="274320"/>
          </a:xfrm>
        </p:spPr>
        <p:txBody>
          <a:bodyPr>
            <a:normAutofit fontScale="85000" lnSpcReduction="10000"/>
          </a:bodyPr>
          <a:lstStyle/>
          <a:p>
            <a:pPr>
              <a:spcAft>
                <a:spcPts val="600"/>
              </a:spcAft>
            </a:pPr>
            <a:r>
              <a:rPr lang="fi-FI" dirty="0"/>
              <a:t>© Sanoma Pro, Tekijät ● Mieli 2 Kehittyvä ihminen, kuva: </a:t>
            </a:r>
            <a:r>
              <a:rPr lang="fi-FI" dirty="0" err="1"/>
              <a:t>pexels</a:t>
            </a:r>
            <a:endParaRPr lang="fi-FI" dirty="0"/>
          </a:p>
        </p:txBody>
      </p:sp>
      <p:pic>
        <p:nvPicPr>
          <p:cNvPr id="1028" name="Picture 4" descr="Ilmainen kuvapankkikuva tunnisteilla hiekka, hiekkaranta, hymy">
            <a:extLst>
              <a:ext uri="{FF2B5EF4-FFF2-40B4-BE49-F238E27FC236}">
                <a16:creationId xmlns:a16="http://schemas.microsoft.com/office/drawing/2014/main" id="{64301C71-C802-1045-BA87-E963E5B610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335"/>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354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8CD2-54FB-7D4B-A377-B16A3506C302}"/>
              </a:ext>
            </a:extLst>
          </p:cNvPr>
          <p:cNvSpPr>
            <a:spLocks noGrp="1"/>
          </p:cNvSpPr>
          <p:nvPr>
            <p:ph type="title"/>
          </p:nvPr>
        </p:nvSpPr>
        <p:spPr>
          <a:xfrm>
            <a:off x="456022" y="368502"/>
            <a:ext cx="6066818" cy="814093"/>
          </a:xfrm>
        </p:spPr>
        <p:txBody>
          <a:bodyPr>
            <a:normAutofit/>
          </a:bodyPr>
          <a:lstStyle/>
          <a:p>
            <a:r>
              <a:rPr lang="fi-FI" dirty="0"/>
              <a:t>Kehityksen riskitekijät</a:t>
            </a:r>
          </a:p>
        </p:txBody>
      </p:sp>
      <p:sp>
        <p:nvSpPr>
          <p:cNvPr id="3" name="Content Placeholder 2">
            <a:extLst>
              <a:ext uri="{FF2B5EF4-FFF2-40B4-BE49-F238E27FC236}">
                <a16:creationId xmlns:a16="http://schemas.microsoft.com/office/drawing/2014/main" id="{33F9DEA4-68A5-C745-95E4-1D96E4F801C6}"/>
              </a:ext>
            </a:extLst>
          </p:cNvPr>
          <p:cNvSpPr>
            <a:spLocks noGrp="1"/>
          </p:cNvSpPr>
          <p:nvPr>
            <p:ph idx="1"/>
          </p:nvPr>
        </p:nvSpPr>
        <p:spPr>
          <a:xfrm>
            <a:off x="595745" y="1468582"/>
            <a:ext cx="6573461" cy="4639610"/>
          </a:xfrm>
        </p:spPr>
        <p:txBody>
          <a:bodyPr>
            <a:normAutofit/>
          </a:bodyPr>
          <a:lstStyle/>
          <a:p>
            <a:pPr>
              <a:buFont typeface="Arial" panose="020B0604020202020204" pitchFamily="34" charset="0"/>
              <a:buChar char="•"/>
            </a:pPr>
            <a:r>
              <a:rPr lang="fi-FI" b="1" dirty="0"/>
              <a:t>Riskitekijät </a:t>
            </a:r>
            <a:r>
              <a:rPr lang="fi-FI" dirty="0"/>
              <a:t>u</a:t>
            </a:r>
            <a:r>
              <a:rPr lang="en-FI" dirty="0"/>
              <a:t>hkaavat tai häiritsevät suotuisaa kehitystä ja hyvinvointia</a:t>
            </a:r>
          </a:p>
          <a:p>
            <a:pPr>
              <a:buFont typeface="Arial" panose="020B0604020202020204" pitchFamily="34" charset="0"/>
              <a:buChar char="•"/>
            </a:pPr>
            <a:r>
              <a:rPr lang="en-FI" dirty="0"/>
              <a:t>Voivat olla psyykkisiä, biologisia, sosiaalisia tai kulttuurisia</a:t>
            </a:r>
          </a:p>
          <a:p>
            <a:pPr>
              <a:buFont typeface="Arial" panose="020B0604020202020204" pitchFamily="34" charset="0"/>
              <a:buChar char="•"/>
            </a:pPr>
            <a:r>
              <a:rPr lang="en-FI" dirty="0"/>
              <a:t>Esimerkke</a:t>
            </a:r>
            <a:r>
              <a:rPr lang="fi-FI" dirty="0" err="1"/>
              <a:t>jä</a:t>
            </a:r>
            <a:r>
              <a:rPr lang="fi-FI" dirty="0"/>
              <a:t>:</a:t>
            </a:r>
            <a:r>
              <a:rPr lang="en-FI" dirty="0"/>
              <a:t> </a:t>
            </a:r>
            <a:endParaRPr lang="fi-FI" dirty="0"/>
          </a:p>
          <a:p>
            <a:pPr lvl="1">
              <a:buFont typeface="Arial" panose="020B0604020202020204" pitchFamily="34" charset="0"/>
              <a:buChar char="•"/>
            </a:pPr>
            <a:r>
              <a:rPr lang="en-FI" sz="1700" dirty="0"/>
              <a:t>huonot tunteiden säätelyn taidot (psyykkinen)</a:t>
            </a:r>
            <a:endParaRPr lang="fi-FI" sz="1700" dirty="0"/>
          </a:p>
          <a:p>
            <a:pPr lvl="1">
              <a:buFont typeface="Arial" panose="020B0604020202020204" pitchFamily="34" charset="0"/>
              <a:buChar char="•"/>
            </a:pPr>
            <a:r>
              <a:rPr lang="en-FI" sz="1700" dirty="0"/>
              <a:t>runsas päihteiden käyttö (biologinen)</a:t>
            </a:r>
            <a:endParaRPr lang="fi-FI" sz="1700" dirty="0"/>
          </a:p>
          <a:p>
            <a:pPr lvl="1">
              <a:buFont typeface="Arial" panose="020B0604020202020204" pitchFamily="34" charset="0"/>
              <a:buChar char="•"/>
            </a:pPr>
            <a:r>
              <a:rPr lang="en-FI" sz="1700" dirty="0"/>
              <a:t>kaltoinkohtelun ja väkivallan kohtaaminen lapsuudessa (sosiaalinen)</a:t>
            </a:r>
            <a:endParaRPr lang="fi-FI" sz="1700" dirty="0"/>
          </a:p>
          <a:p>
            <a:pPr lvl="1">
              <a:buFont typeface="Arial" panose="020B0604020202020204" pitchFamily="34" charset="0"/>
              <a:buChar char="•"/>
            </a:pPr>
            <a:r>
              <a:rPr lang="en-FI" sz="1700" dirty="0"/>
              <a:t>väkivaltaa suosiva ympäristö (yhteiskunta ja kulttuuri)</a:t>
            </a:r>
          </a:p>
          <a:p>
            <a:pPr>
              <a:buFont typeface="Arial" panose="020B0604020202020204" pitchFamily="34" charset="0"/>
              <a:buChar char="•"/>
            </a:pPr>
            <a:r>
              <a:rPr lang="en-FI" dirty="0"/>
              <a:t>Suojaavat tekijät ja riskitekijät vuorovaikuttavat keskenään</a:t>
            </a:r>
          </a:p>
        </p:txBody>
      </p:sp>
      <p:sp>
        <p:nvSpPr>
          <p:cNvPr id="4" name="Alatunnisteen paikkamerkki 3">
            <a:extLst>
              <a:ext uri="{FF2B5EF4-FFF2-40B4-BE49-F238E27FC236}">
                <a16:creationId xmlns:a16="http://schemas.microsoft.com/office/drawing/2014/main" id="{5E45BCFF-136B-43AD-BE29-CBD44D8F891F}"/>
              </a:ext>
            </a:extLst>
          </p:cNvPr>
          <p:cNvSpPr>
            <a:spLocks noGrp="1"/>
          </p:cNvSpPr>
          <p:nvPr>
            <p:ph type="ftr" sz="quarter" idx="11"/>
          </p:nvPr>
        </p:nvSpPr>
        <p:spPr>
          <a:xfrm>
            <a:off x="3215148" y="6470704"/>
            <a:ext cx="3875798" cy="274320"/>
          </a:xfrm>
        </p:spPr>
        <p:txBody>
          <a:bodyPr>
            <a:normAutofit fontScale="85000" lnSpcReduction="10000"/>
          </a:bodyPr>
          <a:lstStyle/>
          <a:p>
            <a:pPr>
              <a:spcAft>
                <a:spcPts val="600"/>
              </a:spcAft>
            </a:pPr>
            <a:r>
              <a:rPr lang="fi-FI" dirty="0"/>
              <a:t>© Sanoma Pro, Tekijät ● Mieli 2 Kehittyvä ihminen, kuva: </a:t>
            </a:r>
            <a:r>
              <a:rPr lang="fi-FI" dirty="0" err="1"/>
              <a:t>pexels</a:t>
            </a:r>
            <a:endParaRPr lang="fi-FI" dirty="0"/>
          </a:p>
        </p:txBody>
      </p:sp>
      <p:pic>
        <p:nvPicPr>
          <p:cNvPr id="3074" name="Picture 2" descr="vuoret, Balkan, Eurooppa, matkustaa, matkailu, lapset, Lasten, pakolaisten, Roma, mustalaisia, Konik, montenegro, Podgorica, leiri, pakolaisleiri, ihmisjoukko, oikeita ihmisiä, maa, päivä, miehet, vapaa-ajan toiminta, taivas, naiset, elämäntavat, luonto, vuori, ihmiset, ympäristö, aikuinen, pysyvä, maisema, arkinen vaatetus, kopiointitila, ryhmä, ulkona, 2K">
            <a:extLst>
              <a:ext uri="{FF2B5EF4-FFF2-40B4-BE49-F238E27FC236}">
                <a16:creationId xmlns:a16="http://schemas.microsoft.com/office/drawing/2014/main" id="{A469D5CB-BE9E-954B-B7E2-A3A8737E43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17" r="29023" b="-1"/>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uoret, Balkan, Eurooppa, matkustaa, matkailu, lapset, Lasten, pakolaisten, Roma, mustalaisia, Konik, montenegro, Podgorica, leiri, pakolaisleiri, ihmisjoukko, oikeita ihmisiä, maa, päivä, miehet, vapaa-ajan toiminta, taivas, naiset, elämäntavat, luonto, vuori, ihmiset, ympäristö, aikuinen, pysyvä, maisema, arkinen vaatetus, kopiointitila, ryhmä, ulkona, 2K">
            <a:extLst>
              <a:ext uri="{FF2B5EF4-FFF2-40B4-BE49-F238E27FC236}">
                <a16:creationId xmlns:a16="http://schemas.microsoft.com/office/drawing/2014/main" id="{52298FE1-83B2-DD4E-B4F0-2D63BA6FC2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51" t="-1" r="35589" b="-1"/>
          <a:stretch/>
        </p:blipFill>
        <p:spPr bwMode="auto">
          <a:xfrm>
            <a:off x="7552267" y="10"/>
            <a:ext cx="4639733" cy="68579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5" name="Käsinkirjoitus 4">
                <a:extLst>
                  <a:ext uri="{FF2B5EF4-FFF2-40B4-BE49-F238E27FC236}">
                    <a16:creationId xmlns:a16="http://schemas.microsoft.com/office/drawing/2014/main" id="{3A931AA9-D202-C91C-534E-ED6F83C4DEF8}"/>
                  </a:ext>
                </a:extLst>
              </p14:cNvPr>
              <p14:cNvContentPartPr/>
              <p14:nvPr/>
            </p14:nvContentPartPr>
            <p14:xfrm>
              <a:off x="6422760" y="4703400"/>
              <a:ext cx="100080" cy="81720"/>
            </p14:xfrm>
          </p:contentPart>
        </mc:Choice>
        <mc:Fallback xmlns="">
          <p:pic>
            <p:nvPicPr>
              <p:cNvPr id="5" name="Käsinkirjoitus 4">
                <a:extLst>
                  <a:ext uri="{FF2B5EF4-FFF2-40B4-BE49-F238E27FC236}">
                    <a16:creationId xmlns:a16="http://schemas.microsoft.com/office/drawing/2014/main" id="{3A931AA9-D202-C91C-534E-ED6F83C4DEF8}"/>
                  </a:ext>
                </a:extLst>
              </p:cNvPr>
              <p:cNvPicPr/>
              <p:nvPr/>
            </p:nvPicPr>
            <p:blipFill>
              <a:blip r:embed="rId5"/>
              <a:stretch>
                <a:fillRect/>
              </a:stretch>
            </p:blipFill>
            <p:spPr>
              <a:xfrm>
                <a:off x="6413400" y="4694040"/>
                <a:ext cx="118800" cy="100440"/>
              </a:xfrm>
              <a:prstGeom prst="rect">
                <a:avLst/>
              </a:prstGeom>
            </p:spPr>
          </p:pic>
        </mc:Fallback>
      </mc:AlternateContent>
    </p:spTree>
    <p:extLst>
      <p:ext uri="{BB962C8B-B14F-4D97-AF65-F5344CB8AC3E}">
        <p14:creationId xmlns:p14="http://schemas.microsoft.com/office/powerpoint/2010/main" val="280463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6DED-88EF-B240-9A26-64A8AF317894}"/>
              </a:ext>
            </a:extLst>
          </p:cNvPr>
          <p:cNvSpPr>
            <a:spLocks noGrp="1"/>
          </p:cNvSpPr>
          <p:nvPr>
            <p:ph type="title"/>
          </p:nvPr>
        </p:nvSpPr>
        <p:spPr/>
        <p:txBody>
          <a:bodyPr/>
          <a:lstStyle/>
          <a:p>
            <a:r>
              <a:rPr lang="fi-FI" dirty="0" err="1"/>
              <a:t>Resilienssi</a:t>
            </a:r>
          </a:p>
        </p:txBody>
      </p:sp>
      <p:sp>
        <p:nvSpPr>
          <p:cNvPr id="3" name="Content Placeholder 2">
            <a:extLst>
              <a:ext uri="{FF2B5EF4-FFF2-40B4-BE49-F238E27FC236}">
                <a16:creationId xmlns:a16="http://schemas.microsoft.com/office/drawing/2014/main" id="{D5895AB8-A019-B04D-8049-3EDEB575056D}"/>
              </a:ext>
            </a:extLst>
          </p:cNvPr>
          <p:cNvSpPr>
            <a:spLocks noGrp="1"/>
          </p:cNvSpPr>
          <p:nvPr>
            <p:ph idx="1"/>
          </p:nvPr>
        </p:nvSpPr>
        <p:spPr>
          <a:xfrm>
            <a:off x="1024128" y="2092235"/>
            <a:ext cx="9720073" cy="4023360"/>
          </a:xfrm>
        </p:spPr>
        <p:txBody>
          <a:bodyPr/>
          <a:lstStyle/>
          <a:p>
            <a:pPr>
              <a:buFont typeface="Arial" panose="020B0604020202020204" pitchFamily="34" charset="0"/>
              <a:buChar char="•"/>
            </a:pPr>
            <a:r>
              <a:rPr lang="en-FI" dirty="0"/>
              <a:t>Psyykkinen palautumiskyky, joka kertyy kehityksen myötä</a:t>
            </a:r>
          </a:p>
          <a:p>
            <a:pPr>
              <a:buFont typeface="Arial" panose="020B0604020202020204" pitchFamily="34" charset="0"/>
              <a:buChar char="•"/>
            </a:pPr>
            <a:r>
              <a:rPr lang="en-FI" dirty="0"/>
              <a:t>Resilienssin avulla ihminen pystyy palautumaan vastoinkäymisistä ja tarttumaan uusiin haasteisiin</a:t>
            </a:r>
          </a:p>
          <a:p>
            <a:pPr>
              <a:buFont typeface="Arial" panose="020B0604020202020204" pitchFamily="34" charset="0"/>
              <a:buChar char="•"/>
            </a:pPr>
            <a:r>
              <a:rPr lang="en-FI" dirty="0"/>
              <a:t>Suojaavat tekijät kartuttavat resilienssiä</a:t>
            </a:r>
            <a:br>
              <a:rPr lang="en-FI" dirty="0"/>
            </a:br>
            <a:br>
              <a:rPr lang="en-FI" dirty="0"/>
            </a:br>
            <a:br>
              <a:rPr lang="en-FI" dirty="0"/>
            </a:br>
            <a:endParaRPr lang="en-FI" dirty="0"/>
          </a:p>
        </p:txBody>
      </p:sp>
      <p:sp>
        <p:nvSpPr>
          <p:cNvPr id="4" name="Alatunnisteen paikkamerkki 3">
            <a:extLst>
              <a:ext uri="{FF2B5EF4-FFF2-40B4-BE49-F238E27FC236}">
                <a16:creationId xmlns:a16="http://schemas.microsoft.com/office/drawing/2014/main" id="{92DA2884-730B-4008-BF03-EE4AA0C7094A}"/>
              </a:ext>
            </a:extLst>
          </p:cNvPr>
          <p:cNvSpPr>
            <a:spLocks noGrp="1"/>
          </p:cNvSpPr>
          <p:nvPr>
            <p:ph type="ftr" sz="quarter" idx="11"/>
          </p:nvPr>
        </p:nvSpPr>
        <p:spPr/>
        <p:txBody>
          <a:bodyPr/>
          <a:lstStyle/>
          <a:p>
            <a:r>
              <a:rPr lang="fi-FI"/>
              <a:t>© Sanoma Pro, Tekijät ● Mieli 2 Kehittyvä ihminen</a:t>
            </a:r>
          </a:p>
        </p:txBody>
      </p:sp>
      <p:pic>
        <p:nvPicPr>
          <p:cNvPr id="5" name="Kuva 4">
            <a:extLst>
              <a:ext uri="{FF2B5EF4-FFF2-40B4-BE49-F238E27FC236}">
                <a16:creationId xmlns:a16="http://schemas.microsoft.com/office/drawing/2014/main" id="{0609996D-A23D-4FDA-9AC3-797648CD04FC}"/>
              </a:ext>
            </a:extLst>
          </p:cNvPr>
          <p:cNvPicPr>
            <a:picLocks noChangeAspect="1"/>
          </p:cNvPicPr>
          <p:nvPr/>
        </p:nvPicPr>
        <p:blipFill>
          <a:blip r:embed="rId2"/>
          <a:stretch>
            <a:fillRect/>
          </a:stretch>
        </p:blipFill>
        <p:spPr>
          <a:xfrm>
            <a:off x="2293054" y="4103915"/>
            <a:ext cx="7182219" cy="2286117"/>
          </a:xfrm>
          <a:prstGeom prst="rect">
            <a:avLst/>
          </a:prstGeom>
        </p:spPr>
      </p:pic>
    </p:spTree>
    <p:extLst>
      <p:ext uri="{BB962C8B-B14F-4D97-AF65-F5344CB8AC3E}">
        <p14:creationId xmlns:p14="http://schemas.microsoft.com/office/powerpoint/2010/main" val="2040750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EC23-4E9A-6644-A345-3D0CF1654747}"/>
              </a:ext>
            </a:extLst>
          </p:cNvPr>
          <p:cNvSpPr>
            <a:spLocks noGrp="1"/>
          </p:cNvSpPr>
          <p:nvPr>
            <p:ph type="title"/>
          </p:nvPr>
        </p:nvSpPr>
        <p:spPr>
          <a:xfrm>
            <a:off x="1024128" y="585216"/>
            <a:ext cx="5902061" cy="1499616"/>
          </a:xfrm>
        </p:spPr>
        <p:txBody>
          <a:bodyPr>
            <a:normAutofit/>
          </a:bodyPr>
          <a:lstStyle/>
          <a:p>
            <a:r>
              <a:rPr lang="fi-FI" dirty="0"/>
              <a:t>Kehityksen tutkiminen</a:t>
            </a:r>
          </a:p>
        </p:txBody>
      </p:sp>
      <p:sp>
        <p:nvSpPr>
          <p:cNvPr id="3" name="Content Placeholder 2">
            <a:extLst>
              <a:ext uri="{FF2B5EF4-FFF2-40B4-BE49-F238E27FC236}">
                <a16:creationId xmlns:a16="http://schemas.microsoft.com/office/drawing/2014/main" id="{13415D21-C1DC-0346-8F41-25C9D43F320E}"/>
              </a:ext>
            </a:extLst>
          </p:cNvPr>
          <p:cNvSpPr>
            <a:spLocks noGrp="1"/>
          </p:cNvSpPr>
          <p:nvPr>
            <p:ph idx="1"/>
          </p:nvPr>
        </p:nvSpPr>
        <p:spPr>
          <a:xfrm>
            <a:off x="1024128" y="2286000"/>
            <a:ext cx="5902061" cy="3931920"/>
          </a:xfrm>
        </p:spPr>
        <p:txBody>
          <a:bodyPr>
            <a:normAutofit/>
          </a:bodyPr>
          <a:lstStyle/>
          <a:p>
            <a:pPr>
              <a:buFont typeface="Arial" panose="020B0604020202020204" pitchFamily="34" charset="0"/>
              <a:buChar char="•"/>
            </a:pPr>
            <a:r>
              <a:rPr lang="en-FI" dirty="0"/>
              <a:t>Kehityspsykologiassa tutkitaan </a:t>
            </a:r>
            <a:r>
              <a:rPr lang="en-FI" b="1" dirty="0"/>
              <a:t>kehityksen</a:t>
            </a:r>
            <a:r>
              <a:rPr lang="en-FI" dirty="0"/>
              <a:t> </a:t>
            </a:r>
            <a:r>
              <a:rPr lang="en-FI" b="1" dirty="0"/>
              <a:t>yleisiä lainalaisuuksia</a:t>
            </a:r>
            <a:r>
              <a:rPr lang="en-FI" dirty="0"/>
              <a:t> </a:t>
            </a:r>
            <a:endParaRPr lang="fi-FI" dirty="0"/>
          </a:p>
          <a:p>
            <a:pPr lvl="1">
              <a:buFont typeface="Arial" panose="020B0604020202020204" pitchFamily="34" charset="0"/>
              <a:buChar char="•"/>
            </a:pPr>
            <a:r>
              <a:rPr lang="en-FI" dirty="0"/>
              <a:t>periaatt</a:t>
            </a:r>
            <a:r>
              <a:rPr lang="fi-FI" dirty="0"/>
              <a:t>eita</a:t>
            </a:r>
            <a:r>
              <a:rPr lang="en-FI" dirty="0"/>
              <a:t>, joiden mukaan kehitys useimmiten kulkee</a:t>
            </a:r>
          </a:p>
          <a:p>
            <a:pPr>
              <a:buFont typeface="Arial" panose="020B0604020202020204" pitchFamily="34" charset="0"/>
              <a:buChar char="•"/>
            </a:pPr>
            <a:r>
              <a:rPr lang="fi-FI" dirty="0"/>
              <a:t>T</a:t>
            </a:r>
            <a:r>
              <a:rPr lang="en-FI" dirty="0"/>
              <a:t>utkitaan myös </a:t>
            </a:r>
            <a:r>
              <a:rPr lang="en-FI" b="1" dirty="0"/>
              <a:t>poikkeamia kehityspoluilla</a:t>
            </a:r>
            <a:r>
              <a:rPr lang="en-FI" dirty="0"/>
              <a:t> </a:t>
            </a:r>
            <a:r>
              <a:rPr lang="fi-FI" dirty="0"/>
              <a:t>sekä</a:t>
            </a:r>
            <a:r>
              <a:rPr lang="en-FI" dirty="0"/>
              <a:t> erilaisia kehit</a:t>
            </a:r>
            <a:r>
              <a:rPr lang="fi-FI" dirty="0"/>
              <a:t>y</a:t>
            </a:r>
            <a:r>
              <a:rPr lang="en-FI" dirty="0"/>
              <a:t>spolkuja</a:t>
            </a:r>
          </a:p>
          <a:p>
            <a:pPr>
              <a:buFont typeface="Arial" panose="020B0604020202020204" pitchFamily="34" charset="0"/>
              <a:buChar char="•"/>
            </a:pPr>
            <a:r>
              <a:rPr lang="en-FI" dirty="0"/>
              <a:t>Ihmisten ja kehityspolkujen vertailu erilaisilla asetelmilla tärkeää</a:t>
            </a:r>
          </a:p>
        </p:txBody>
      </p:sp>
      <p:pic>
        <p:nvPicPr>
          <p:cNvPr id="4100" name="Picture 4" descr="Ilmainen kuvapankkikuva tunnisteilla afroamerikkalainen mies, ajanvaraus, ammattilainen">
            <a:extLst>
              <a:ext uri="{FF2B5EF4-FFF2-40B4-BE49-F238E27FC236}">
                <a16:creationId xmlns:a16="http://schemas.microsoft.com/office/drawing/2014/main" id="{99B46683-1F32-EA44-8817-F43FED1368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67" r="9267" b="-4"/>
          <a:stretch/>
        </p:blipFill>
        <p:spPr bwMode="auto">
          <a:xfrm>
            <a:off x="7552267" y="640080"/>
            <a:ext cx="3999654" cy="32772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lmainen kuvapankkikuva tunnisteilla aivot, aivotyö, anatomia">
            <a:extLst>
              <a:ext uri="{FF2B5EF4-FFF2-40B4-BE49-F238E27FC236}">
                <a16:creationId xmlns:a16="http://schemas.microsoft.com/office/drawing/2014/main" id="{0A67B16E-FEC9-EC4B-9296-D0FB604B6E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9854"/>
          <a:stretch/>
        </p:blipFill>
        <p:spPr bwMode="auto">
          <a:xfrm>
            <a:off x="7552267" y="4078225"/>
            <a:ext cx="3999654" cy="2139694"/>
          </a:xfrm>
          <a:prstGeom prst="rect">
            <a:avLst/>
          </a:pr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5B4E1941-7EC1-4FDF-9F37-3EFB028AC528}"/>
              </a:ext>
            </a:extLst>
          </p:cNvPr>
          <p:cNvSpPr>
            <a:spLocks noGrp="1"/>
          </p:cNvSpPr>
          <p:nvPr>
            <p:ph type="ftr" sz="quarter" idx="11"/>
          </p:nvPr>
        </p:nvSpPr>
        <p:spPr>
          <a:xfrm>
            <a:off x="5650462" y="6422386"/>
            <a:ext cx="5901459" cy="274320"/>
          </a:xfrm>
        </p:spPr>
        <p:txBody>
          <a:bodyPr>
            <a:normAutofit/>
          </a:bodyPr>
          <a:lstStyle/>
          <a:p>
            <a:pPr>
              <a:spcAft>
                <a:spcPts val="600"/>
              </a:spcAft>
            </a:pPr>
            <a:r>
              <a:rPr lang="fi-FI" dirty="0"/>
              <a:t>© Sanoma Pro, Tekijät ● Mieli 2 Kehittyvä ihminen, kuvat: </a:t>
            </a:r>
            <a:r>
              <a:rPr lang="fi-FI" dirty="0" err="1"/>
              <a:t>pexels</a:t>
            </a:r>
            <a:endParaRPr lang="fi-FI" dirty="0"/>
          </a:p>
        </p:txBody>
      </p:sp>
    </p:spTree>
    <p:extLst>
      <p:ext uri="{BB962C8B-B14F-4D97-AF65-F5344CB8AC3E}">
        <p14:creationId xmlns:p14="http://schemas.microsoft.com/office/powerpoint/2010/main" val="2202781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47D507-3389-884B-BAFD-DC069DECA7F9}"/>
              </a:ext>
            </a:extLst>
          </p:cNvPr>
          <p:cNvSpPr>
            <a:spLocks noGrp="1"/>
          </p:cNvSpPr>
          <p:nvPr>
            <p:ph type="title"/>
          </p:nvPr>
        </p:nvSpPr>
        <p:spPr>
          <a:xfrm>
            <a:off x="466722" y="586855"/>
            <a:ext cx="3201366" cy="3387497"/>
          </a:xfrm>
        </p:spPr>
        <p:txBody>
          <a:bodyPr anchor="b">
            <a:normAutofit/>
          </a:bodyPr>
          <a:lstStyle/>
          <a:p>
            <a:pPr algn="r"/>
            <a:r>
              <a:rPr lang="fi-FI" sz="3100">
                <a:solidFill>
                  <a:srgbClr val="FFFFFF"/>
                </a:solidFill>
              </a:rPr>
              <a:t>Poikittais- ja pitkittäistutkimus</a:t>
            </a:r>
          </a:p>
        </p:txBody>
      </p:sp>
      <p:sp>
        <p:nvSpPr>
          <p:cNvPr id="4" name="Alatunnisteen paikkamerkki 3">
            <a:extLst>
              <a:ext uri="{FF2B5EF4-FFF2-40B4-BE49-F238E27FC236}">
                <a16:creationId xmlns:a16="http://schemas.microsoft.com/office/drawing/2014/main" id="{1DDDC208-5B31-4EC9-829A-D13128532325}"/>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fi-FI" sz="1100">
                <a:solidFill>
                  <a:srgbClr val="FFFFFF"/>
                </a:solidFill>
              </a:rPr>
              <a:t>© Sanoma Pro, Tekijät ● Mieli 2 Kehittyvä ihminen</a:t>
            </a:r>
          </a:p>
        </p:txBody>
      </p:sp>
      <p:sp>
        <p:nvSpPr>
          <p:cNvPr id="3" name="Content Placeholder 2">
            <a:extLst>
              <a:ext uri="{FF2B5EF4-FFF2-40B4-BE49-F238E27FC236}">
                <a16:creationId xmlns:a16="http://schemas.microsoft.com/office/drawing/2014/main" id="{69F0253D-174A-4F45-A4CD-6715A46DC59E}"/>
              </a:ext>
            </a:extLst>
          </p:cNvPr>
          <p:cNvSpPr>
            <a:spLocks noGrp="1"/>
          </p:cNvSpPr>
          <p:nvPr>
            <p:ph idx="1"/>
          </p:nvPr>
        </p:nvSpPr>
        <p:spPr>
          <a:xfrm>
            <a:off x="4810259" y="649480"/>
            <a:ext cx="6555347" cy="5546047"/>
          </a:xfrm>
        </p:spPr>
        <p:txBody>
          <a:bodyPr anchor="ctr">
            <a:normAutofit/>
          </a:bodyPr>
          <a:lstStyle/>
          <a:p>
            <a:pPr>
              <a:buFont typeface="Arial" panose="020B0604020202020204" pitchFamily="34" charset="0"/>
              <a:buChar char="•"/>
            </a:pPr>
            <a:r>
              <a:rPr lang="en-FI" sz="1700" b="1"/>
              <a:t>Poikittaistutkimus: </a:t>
            </a:r>
            <a:r>
              <a:rPr lang="en-FI" sz="1700"/>
              <a:t>tutkitaan ihmisiä tiettynä ajanhetkenä</a:t>
            </a:r>
            <a:r>
              <a:rPr lang="fi-FI" sz="1700"/>
              <a:t> </a:t>
            </a:r>
          </a:p>
          <a:p>
            <a:pPr lvl="1">
              <a:buFont typeface="Arial" panose="020B0604020202020204" pitchFamily="34" charset="0"/>
              <a:buChar char="•"/>
            </a:pPr>
            <a:r>
              <a:rPr lang="fi-FI" sz="1700"/>
              <a:t>v</a:t>
            </a:r>
            <a:r>
              <a:rPr lang="en-FI" sz="1700"/>
              <a:t>oidaan esimerkiksi vertailla eri ikäisiä ihmisiä samalla kertaa</a:t>
            </a:r>
            <a:endParaRPr lang="fi-FI" sz="1700"/>
          </a:p>
          <a:p>
            <a:pPr lvl="1">
              <a:buFont typeface="Arial" panose="020B0604020202020204" pitchFamily="34" charset="0"/>
              <a:buChar char="•"/>
            </a:pPr>
            <a:r>
              <a:rPr lang="fi-FI" sz="1700"/>
              <a:t>s</a:t>
            </a:r>
            <a:r>
              <a:rPr lang="en-FI" sz="1700"/>
              <a:t>aadaan nopeasti tietoa eri kehitysvaiheista</a:t>
            </a:r>
            <a:endParaRPr lang="fi-FI" sz="1700"/>
          </a:p>
          <a:p>
            <a:pPr lvl="1">
              <a:buFont typeface="Arial" panose="020B0604020202020204" pitchFamily="34" charset="0"/>
              <a:buChar char="•"/>
            </a:pPr>
            <a:r>
              <a:rPr lang="fi-FI" sz="1700"/>
              <a:t>h</a:t>
            </a:r>
            <a:r>
              <a:rPr lang="en-FI" sz="1700"/>
              <a:t>eikkous</a:t>
            </a:r>
            <a:r>
              <a:rPr lang="fi-FI" sz="1700"/>
              <a:t>: </a:t>
            </a:r>
            <a:r>
              <a:rPr lang="en-FI" sz="1700"/>
              <a:t>ei voida tietää</a:t>
            </a:r>
            <a:r>
              <a:rPr lang="fi-FI" sz="1700"/>
              <a:t>,</a:t>
            </a:r>
            <a:r>
              <a:rPr lang="en-FI" sz="1700"/>
              <a:t> liittyvätkö muutokset yleisesti kehitykseen</a:t>
            </a:r>
          </a:p>
          <a:p>
            <a:pPr>
              <a:buFont typeface="Arial" panose="020B0604020202020204" pitchFamily="34" charset="0"/>
              <a:buChar char="•"/>
            </a:pPr>
            <a:r>
              <a:rPr lang="en-FI" sz="1700" b="1"/>
              <a:t>Pitkittäistutkimus</a:t>
            </a:r>
            <a:r>
              <a:rPr lang="fi-FI" sz="1700" b="1"/>
              <a:t> (seurantatutkimus)</a:t>
            </a:r>
            <a:r>
              <a:rPr lang="en-FI" sz="1700"/>
              <a:t>: tutkitaan samoja yksilöitä toistuvasti eri aikoina</a:t>
            </a:r>
            <a:endParaRPr lang="fi-FI" sz="1700"/>
          </a:p>
          <a:p>
            <a:pPr lvl="1">
              <a:buFont typeface="Arial" panose="020B0604020202020204" pitchFamily="34" charset="0"/>
              <a:buChar char="•"/>
            </a:pPr>
            <a:r>
              <a:rPr lang="fi-FI" sz="1700"/>
              <a:t>s</a:t>
            </a:r>
            <a:r>
              <a:rPr lang="en-FI" sz="1700"/>
              <a:t>aadaan tarkkaa tietoa kehityspoluista ja kehityksestä</a:t>
            </a:r>
            <a:r>
              <a:rPr lang="fi-FI" sz="1700"/>
              <a:t>, tavoitteena selvittää kehityksessä tapahtuvia muutoksia</a:t>
            </a:r>
          </a:p>
          <a:p>
            <a:pPr lvl="1">
              <a:buFont typeface="Arial" panose="020B0604020202020204" pitchFamily="34" charset="0"/>
              <a:buChar char="•"/>
            </a:pPr>
            <a:r>
              <a:rPr lang="en-FI" sz="1700"/>
              <a:t>Suomessa esimerkkinä Lapsesta aikuiseksi- tutkimus</a:t>
            </a:r>
            <a:endParaRPr lang="fi-FI" sz="1700"/>
          </a:p>
          <a:p>
            <a:pPr lvl="1">
              <a:buFont typeface="Arial" panose="020B0604020202020204" pitchFamily="34" charset="0"/>
              <a:buChar char="•"/>
            </a:pPr>
            <a:r>
              <a:rPr lang="fi-FI" sz="1700"/>
              <a:t>k</a:t>
            </a:r>
            <a:r>
              <a:rPr lang="en-FI" sz="1700"/>
              <a:t>allis ja aikaavievä asetelma</a:t>
            </a:r>
            <a:r>
              <a:rPr lang="fi-FI" sz="1700"/>
              <a:t> (miten pitää osallistujat mukana tutkimuksessa)</a:t>
            </a:r>
          </a:p>
          <a:p>
            <a:pPr lvl="1">
              <a:buFont typeface="Arial" panose="020B0604020202020204" pitchFamily="34" charset="0"/>
              <a:buChar char="•"/>
            </a:pPr>
            <a:r>
              <a:rPr lang="fi-FI" sz="1700"/>
              <a:t>Tulosten tulkinnassa tärkeä huomioida myös se, että yhteiskunta muuttuu usein nopeammin kuin yksilöt</a:t>
            </a:r>
            <a:endParaRPr lang="en-FI" sz="1700"/>
          </a:p>
          <a:p>
            <a:pPr>
              <a:buFont typeface="Arial" panose="020B0604020202020204" pitchFamily="34" charset="0"/>
              <a:buChar char="•"/>
            </a:pPr>
            <a:r>
              <a:rPr lang="en-FI" sz="1700" b="1"/>
              <a:t>Aineistonkeruumenetelmä</a:t>
            </a:r>
            <a:r>
              <a:rPr lang="en-FI" sz="1700"/>
              <a:t>: tapa, jolla tutkimuksen tieto kerätään</a:t>
            </a:r>
            <a:endParaRPr lang="fi-FI" sz="1700"/>
          </a:p>
          <a:p>
            <a:pPr lvl="1">
              <a:buFont typeface="Arial" panose="020B0604020202020204" pitchFamily="34" charset="0"/>
              <a:buChar char="•"/>
            </a:pPr>
            <a:r>
              <a:rPr lang="fi-FI" sz="1700"/>
              <a:t>e</a:t>
            </a:r>
            <a:r>
              <a:rPr lang="en-FI" sz="1700"/>
              <a:t>sim</a:t>
            </a:r>
            <a:r>
              <a:rPr lang="fi-FI" sz="1700"/>
              <a:t>.</a:t>
            </a:r>
            <a:r>
              <a:rPr lang="en-FI" sz="1700"/>
              <a:t> kysely, haastattelu tai aivokuvantaminen</a:t>
            </a:r>
          </a:p>
        </p:txBody>
      </p:sp>
    </p:spTree>
    <p:extLst>
      <p:ext uri="{BB962C8B-B14F-4D97-AF65-F5344CB8AC3E}">
        <p14:creationId xmlns:p14="http://schemas.microsoft.com/office/powerpoint/2010/main" val="137462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C88E27-F28D-4012-99DA-93ED640839BC}"/>
              </a:ext>
            </a:extLst>
          </p:cNvPr>
          <p:cNvSpPr>
            <a:spLocks noGrp="1"/>
          </p:cNvSpPr>
          <p:nvPr>
            <p:ph type="title"/>
          </p:nvPr>
        </p:nvSpPr>
        <p:spPr>
          <a:xfrm>
            <a:off x="838200" y="365126"/>
            <a:ext cx="10515600" cy="1325563"/>
          </a:xfrm>
        </p:spPr>
        <p:txBody>
          <a:bodyPr anchor="ctr">
            <a:normAutofit/>
          </a:bodyPr>
          <a:lstStyle/>
          <a:p>
            <a:r>
              <a:rPr lang="fi-FI" dirty="0"/>
              <a:t>Pitkittäis- ja poikittaistutkimus</a:t>
            </a:r>
          </a:p>
        </p:txBody>
      </p:sp>
      <p:pic>
        <p:nvPicPr>
          <p:cNvPr id="7" name="Sisällön paikkamerkki 6" descr="Kuva, joka sisältää kohteen teksti, käyntikortti&#10;&#10;Kuvaus luotu automaattisesti">
            <a:extLst>
              <a:ext uri="{FF2B5EF4-FFF2-40B4-BE49-F238E27FC236}">
                <a16:creationId xmlns:a16="http://schemas.microsoft.com/office/drawing/2014/main" id="{BAB054BD-FD62-489E-9D51-88DB8A49CE6A}"/>
              </a:ext>
            </a:extLst>
          </p:cNvPr>
          <p:cNvPicPr>
            <a:picLocks noGrp="1" noChangeAspect="1"/>
          </p:cNvPicPr>
          <p:nvPr>
            <p:ph sz="quarter" idx="12"/>
          </p:nvPr>
        </p:nvPicPr>
        <p:blipFill>
          <a:blip r:embed="rId2"/>
          <a:stretch>
            <a:fillRect/>
          </a:stretch>
        </p:blipFill>
        <p:spPr>
          <a:xfrm>
            <a:off x="2614825" y="1865257"/>
            <a:ext cx="6962350" cy="4072974"/>
          </a:xfrm>
          <a:noFill/>
        </p:spPr>
      </p:pic>
      <p:sp>
        <p:nvSpPr>
          <p:cNvPr id="4" name="Dian numeron paikkamerkki 3">
            <a:extLst>
              <a:ext uri="{FF2B5EF4-FFF2-40B4-BE49-F238E27FC236}">
                <a16:creationId xmlns:a16="http://schemas.microsoft.com/office/drawing/2014/main" id="{802F1910-AD61-4DD1-94CD-69557E5D4547}"/>
              </a:ext>
            </a:extLst>
          </p:cNvPr>
          <p:cNvSpPr>
            <a:spLocks noGrp="1"/>
          </p:cNvSpPr>
          <p:nvPr>
            <p:ph type="sldNum" sz="quarter" idx="4"/>
          </p:nvPr>
        </p:nvSpPr>
        <p:spPr>
          <a:xfrm>
            <a:off x="8610600" y="6165484"/>
            <a:ext cx="2743200" cy="365125"/>
          </a:xfrm>
        </p:spPr>
        <p:txBody>
          <a:bodyPr anchor="b">
            <a:normAutofit/>
          </a:bodyPr>
          <a:lstStyle/>
          <a:p>
            <a:pPr>
              <a:spcAft>
                <a:spcPts val="300"/>
              </a:spcAft>
            </a:pPr>
            <a:fld id="{701E4971-310B-774B-8DEE-5F834C23301A}" type="slidenum">
              <a:rPr lang="fi-FI" smtClean="0"/>
              <a:pPr>
                <a:spcAft>
                  <a:spcPts val="300"/>
                </a:spcAft>
              </a:pPr>
              <a:t>16</a:t>
            </a:fld>
            <a:endParaRPr lang="fi-FI"/>
          </a:p>
        </p:txBody>
      </p:sp>
      <p:sp>
        <p:nvSpPr>
          <p:cNvPr id="5" name="Alatunnisteen paikkamerkki 4">
            <a:extLst>
              <a:ext uri="{FF2B5EF4-FFF2-40B4-BE49-F238E27FC236}">
                <a16:creationId xmlns:a16="http://schemas.microsoft.com/office/drawing/2014/main" id="{1B9927DB-AB9E-4A98-A795-8B9349649CB4}"/>
              </a:ext>
            </a:extLst>
          </p:cNvPr>
          <p:cNvSpPr>
            <a:spLocks noGrp="1"/>
          </p:cNvSpPr>
          <p:nvPr>
            <p:ph type="ftr" sz="quarter" idx="13"/>
          </p:nvPr>
        </p:nvSpPr>
        <p:spPr>
          <a:xfrm>
            <a:off x="810972" y="6127750"/>
            <a:ext cx="4114800" cy="365125"/>
          </a:xfrm>
        </p:spPr>
        <p:txBody>
          <a:bodyPr anchor="b">
            <a:normAutofit/>
          </a:bodyPr>
          <a:lstStyle/>
          <a:p>
            <a:pPr>
              <a:spcAft>
                <a:spcPts val="300"/>
              </a:spcAft>
            </a:pPr>
            <a:r>
              <a:rPr lang="fi-FI" dirty="0"/>
              <a:t>Oivallus 2</a:t>
            </a:r>
            <a:endParaRPr lang="fi-FI"/>
          </a:p>
        </p:txBody>
      </p:sp>
    </p:spTree>
    <p:extLst>
      <p:ext uri="{BB962C8B-B14F-4D97-AF65-F5344CB8AC3E}">
        <p14:creationId xmlns:p14="http://schemas.microsoft.com/office/powerpoint/2010/main" val="208487672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D507-3389-884B-BAFD-DC069DECA7F9}"/>
              </a:ext>
            </a:extLst>
          </p:cNvPr>
          <p:cNvSpPr>
            <a:spLocks noGrp="1"/>
          </p:cNvSpPr>
          <p:nvPr>
            <p:ph type="title"/>
          </p:nvPr>
        </p:nvSpPr>
        <p:spPr>
          <a:xfrm>
            <a:off x="1024128" y="585216"/>
            <a:ext cx="6066818" cy="1499616"/>
          </a:xfrm>
        </p:spPr>
        <p:txBody>
          <a:bodyPr>
            <a:normAutofit/>
          </a:bodyPr>
          <a:lstStyle/>
          <a:p>
            <a:r>
              <a:rPr lang="fi-FI" dirty="0"/>
              <a:t>Kaksos- ja adoptiotutkimus</a:t>
            </a:r>
          </a:p>
        </p:txBody>
      </p:sp>
      <p:sp>
        <p:nvSpPr>
          <p:cNvPr id="3" name="Content Placeholder 2">
            <a:extLst>
              <a:ext uri="{FF2B5EF4-FFF2-40B4-BE49-F238E27FC236}">
                <a16:creationId xmlns:a16="http://schemas.microsoft.com/office/drawing/2014/main" id="{69F0253D-174A-4F45-A4CD-6715A46DC59E}"/>
              </a:ext>
            </a:extLst>
          </p:cNvPr>
          <p:cNvSpPr>
            <a:spLocks noGrp="1"/>
          </p:cNvSpPr>
          <p:nvPr>
            <p:ph idx="1"/>
          </p:nvPr>
        </p:nvSpPr>
        <p:spPr>
          <a:xfrm>
            <a:off x="954059" y="2198414"/>
            <a:ext cx="6890128" cy="4023360"/>
          </a:xfrm>
        </p:spPr>
        <p:txBody>
          <a:bodyPr vert="horz" lIns="45720" tIns="45720" rIns="45720" bIns="45720" rtlCol="0" anchor="t">
            <a:normAutofit/>
          </a:bodyPr>
          <a:lstStyle/>
          <a:p>
            <a:pPr>
              <a:buFont typeface="Arial" panose="020B0604020202020204" pitchFamily="34" charset="0"/>
              <a:buChar char="•"/>
            </a:pPr>
            <a:r>
              <a:rPr lang="en-FI" sz="2000" b="1" dirty="0"/>
              <a:t>Kaksostutkimu</a:t>
            </a:r>
            <a:r>
              <a:rPr lang="fi-FI" sz="2000" b="1" dirty="0"/>
              <a:t>s:</a:t>
            </a:r>
            <a:r>
              <a:rPr lang="en-FI" sz="2000" dirty="0"/>
              <a:t> selvitetään perimän ja ympäristön vaikutusta ihmisen kehitykseen</a:t>
            </a:r>
            <a:endParaRPr lang="fi-FI" sz="2000" dirty="0"/>
          </a:p>
          <a:p>
            <a:pPr marL="264795" lvl="1">
              <a:buFont typeface="Arial" panose="020B0604020202020204" pitchFamily="34" charset="0"/>
              <a:buChar char="•"/>
            </a:pPr>
            <a:r>
              <a:rPr lang="fi-FI" sz="1600" dirty="0"/>
              <a:t>t</a:t>
            </a:r>
            <a:r>
              <a:rPr lang="en-FI" sz="1600" dirty="0"/>
              <a:t>utkitaan identtisiä tai epäidenttisiä kaksosia</a:t>
            </a:r>
            <a:endParaRPr lang="fi-FI" sz="1600" dirty="0"/>
          </a:p>
          <a:p>
            <a:pPr marL="264795" lvl="1">
              <a:buFont typeface="Arial" panose="020B0604020202020204" pitchFamily="34" charset="0"/>
              <a:buChar char="•"/>
            </a:pPr>
            <a:r>
              <a:rPr lang="fi-FI" sz="1600" dirty="0"/>
              <a:t>i</a:t>
            </a:r>
            <a:r>
              <a:rPr lang="en-FI" sz="1600" dirty="0"/>
              <a:t>denttisillä kaksosilla sama perimä, erojen voi olettaa johtuvan ympäristöstä</a:t>
            </a:r>
            <a:endParaRPr lang="fi-FI" sz="1600" dirty="0"/>
          </a:p>
          <a:p>
            <a:pPr marL="264795" lvl="1">
              <a:buFont typeface="Arial" panose="020B0604020202020204" pitchFamily="34" charset="0"/>
              <a:buChar char="•"/>
            </a:pPr>
            <a:r>
              <a:rPr lang="fi-FI" sz="1600" dirty="0"/>
              <a:t>haaste: </a:t>
            </a:r>
            <a:r>
              <a:rPr lang="en-FI" sz="1600" dirty="0" err="1"/>
              <a:t>sama</a:t>
            </a:r>
            <a:r>
              <a:rPr lang="en-FI" sz="1600" dirty="0"/>
              <a:t> </a:t>
            </a:r>
            <a:r>
              <a:rPr lang="en-FI" sz="1600" dirty="0" err="1"/>
              <a:t>kotiympäristökin</a:t>
            </a:r>
            <a:r>
              <a:rPr lang="en-FI" sz="1600" dirty="0"/>
              <a:t> </a:t>
            </a:r>
            <a:r>
              <a:rPr lang="en-FI" sz="1600" dirty="0" err="1"/>
              <a:t>voi</a:t>
            </a:r>
            <a:r>
              <a:rPr lang="en-FI" sz="1600" dirty="0"/>
              <a:t> olla </a:t>
            </a:r>
            <a:r>
              <a:rPr lang="en-FI" sz="1600" dirty="0" err="1"/>
              <a:t>hyvin</a:t>
            </a:r>
            <a:r>
              <a:rPr lang="en-FI" sz="1600" dirty="0"/>
              <a:t> </a:t>
            </a:r>
            <a:r>
              <a:rPr lang="en-FI" sz="1600" dirty="0" err="1"/>
              <a:t>erilainen</a:t>
            </a:r>
            <a:r>
              <a:rPr lang="en-FI" sz="1600" dirty="0"/>
              <a:t> </a:t>
            </a:r>
            <a:r>
              <a:rPr lang="en-FI" sz="1600" dirty="0" err="1"/>
              <a:t>kasvuympäristö</a:t>
            </a:r>
            <a:r>
              <a:rPr lang="en-FI" sz="1600" dirty="0"/>
              <a:t> </a:t>
            </a:r>
            <a:r>
              <a:rPr lang="en-FI" sz="1600" dirty="0" err="1"/>
              <a:t>kaksosille</a:t>
            </a:r>
            <a:r>
              <a:rPr lang="en-FI" sz="1600" dirty="0"/>
              <a:t>, </a:t>
            </a:r>
            <a:r>
              <a:rPr lang="en-FI" sz="1600" dirty="0" err="1"/>
              <a:t>jolloin</a:t>
            </a:r>
            <a:r>
              <a:rPr lang="en-FI" sz="1600" dirty="0"/>
              <a:t> </a:t>
            </a:r>
            <a:r>
              <a:rPr lang="en-FI" sz="1600" dirty="0" err="1"/>
              <a:t>perimän</a:t>
            </a:r>
            <a:r>
              <a:rPr lang="en-FI" sz="1600" dirty="0"/>
              <a:t> ja </a:t>
            </a:r>
            <a:r>
              <a:rPr lang="en-FI" sz="1600" dirty="0" err="1"/>
              <a:t>ympäristön</a:t>
            </a:r>
            <a:r>
              <a:rPr lang="en-FI" sz="1600" dirty="0"/>
              <a:t> </a:t>
            </a:r>
            <a:r>
              <a:rPr lang="en-FI" sz="1600" dirty="0" err="1"/>
              <a:t>vaikutusten</a:t>
            </a:r>
            <a:r>
              <a:rPr lang="en-FI" sz="1600" dirty="0"/>
              <a:t> </a:t>
            </a:r>
            <a:r>
              <a:rPr lang="en-FI" sz="1600" dirty="0" err="1"/>
              <a:t>erottelu</a:t>
            </a:r>
            <a:r>
              <a:rPr lang="en-FI" sz="1600" dirty="0"/>
              <a:t> </a:t>
            </a:r>
            <a:r>
              <a:rPr lang="en-FI" sz="1600" dirty="0" err="1"/>
              <a:t>vaikeaa</a:t>
            </a:r>
            <a:endParaRPr lang="en-FI" sz="1600"/>
          </a:p>
          <a:p>
            <a:pPr>
              <a:buFont typeface="Arial" panose="020B0604020202020204" pitchFamily="34" charset="0"/>
              <a:buChar char="•"/>
            </a:pPr>
            <a:r>
              <a:rPr lang="en-FI" sz="2000" b="1" dirty="0"/>
              <a:t>Adoptiotutkimu</a:t>
            </a:r>
            <a:r>
              <a:rPr lang="fi-FI" sz="2000" b="1" dirty="0"/>
              <a:t>s: </a:t>
            </a:r>
            <a:r>
              <a:rPr lang="en-FI" sz="2000" dirty="0"/>
              <a:t>tutkitaan varhain adoptoituja lapsia ja vertaillaan vanhempiin tai eri perheissä kasvaneisiin sisaruksiin</a:t>
            </a:r>
            <a:endParaRPr lang="fi-FI" sz="2000" dirty="0"/>
          </a:p>
          <a:p>
            <a:pPr>
              <a:buFont typeface="Arial" panose="020B0604020202020204" pitchFamily="34" charset="0"/>
              <a:buChar char="•"/>
            </a:pPr>
            <a:r>
              <a:rPr lang="en-FI" sz="2000" dirty="0" err="1"/>
              <a:t>Tehokkainta</a:t>
            </a:r>
            <a:r>
              <a:rPr lang="en-FI" sz="2000"/>
              <a:t> yhdistää</a:t>
            </a:r>
            <a:r>
              <a:rPr lang="en-FI" sz="2000" dirty="0"/>
              <a:t> </a:t>
            </a:r>
            <a:r>
              <a:rPr lang="en-FI" sz="2000" dirty="0" err="1"/>
              <a:t>kaksos</a:t>
            </a:r>
            <a:r>
              <a:rPr lang="en-FI" sz="2000" dirty="0"/>
              <a:t>- ja </a:t>
            </a:r>
            <a:r>
              <a:rPr lang="en-FI" sz="2000" dirty="0" err="1"/>
              <a:t>adoptiotutkimusasetelmat</a:t>
            </a:r>
            <a:r>
              <a:rPr lang="en-FI" sz="2000" dirty="0"/>
              <a:t>, </a:t>
            </a:r>
            <a:r>
              <a:rPr lang="en-FI" sz="2000" dirty="0" err="1"/>
              <a:t>jolloin</a:t>
            </a:r>
            <a:r>
              <a:rPr lang="en-FI" sz="2000" dirty="0"/>
              <a:t> </a:t>
            </a:r>
            <a:r>
              <a:rPr lang="en-FI" sz="2000" dirty="0" err="1"/>
              <a:t>tutkitaan</a:t>
            </a:r>
            <a:r>
              <a:rPr lang="en-FI" sz="2000" dirty="0"/>
              <a:t> </a:t>
            </a:r>
            <a:r>
              <a:rPr lang="en-FI" sz="2000" dirty="0" err="1"/>
              <a:t>varhain</a:t>
            </a:r>
            <a:r>
              <a:rPr lang="en-FI" sz="2000" dirty="0"/>
              <a:t> </a:t>
            </a:r>
            <a:r>
              <a:rPr lang="en-FI" sz="2000" dirty="0" err="1"/>
              <a:t>adoptoituja</a:t>
            </a:r>
            <a:r>
              <a:rPr lang="en-FI" sz="2000" dirty="0"/>
              <a:t> </a:t>
            </a:r>
            <a:r>
              <a:rPr lang="en-FI" sz="2000" dirty="0" err="1"/>
              <a:t>identtisiä</a:t>
            </a:r>
            <a:r>
              <a:rPr lang="en-FI" sz="2000" dirty="0"/>
              <a:t> </a:t>
            </a:r>
            <a:r>
              <a:rPr lang="en-FI" sz="2000" dirty="0" err="1"/>
              <a:t>kaksosia</a:t>
            </a:r>
            <a:endParaRPr lang="en-FI" sz="2000" dirty="0"/>
          </a:p>
        </p:txBody>
      </p:sp>
      <p:sp>
        <p:nvSpPr>
          <p:cNvPr id="4" name="Alatunnisteen paikkamerkki 3">
            <a:extLst>
              <a:ext uri="{FF2B5EF4-FFF2-40B4-BE49-F238E27FC236}">
                <a16:creationId xmlns:a16="http://schemas.microsoft.com/office/drawing/2014/main" id="{4C2EACCB-DB6E-451A-9875-16245A1BF47B}"/>
              </a:ext>
            </a:extLst>
          </p:cNvPr>
          <p:cNvSpPr>
            <a:spLocks noGrp="1"/>
          </p:cNvSpPr>
          <p:nvPr>
            <p:ph type="ftr" sz="quarter" idx="11"/>
          </p:nvPr>
        </p:nvSpPr>
        <p:spPr>
          <a:xfrm>
            <a:off x="3985907" y="6435670"/>
            <a:ext cx="3875798" cy="274320"/>
          </a:xfrm>
        </p:spPr>
        <p:txBody>
          <a:bodyPr>
            <a:normAutofit fontScale="85000" lnSpcReduction="10000"/>
          </a:bodyPr>
          <a:lstStyle/>
          <a:p>
            <a:pPr>
              <a:spcAft>
                <a:spcPts val="600"/>
              </a:spcAft>
            </a:pPr>
            <a:r>
              <a:rPr lang="fi-FI" dirty="0"/>
              <a:t>© Sanoma Pro, Tekijät ● Mieli 2 Kehittyvä ihminen, kuva: </a:t>
            </a:r>
            <a:r>
              <a:rPr lang="fi-FI" dirty="0" err="1"/>
              <a:t>pexels</a:t>
            </a:r>
          </a:p>
        </p:txBody>
      </p:sp>
      <p:pic>
        <p:nvPicPr>
          <p:cNvPr id="5" name="Kuva 5" descr="Kuva, joka sisältää kohteen ulko, henkilö&#10;&#10;Kuvaus luotu automaattisesti">
            <a:extLst>
              <a:ext uri="{FF2B5EF4-FFF2-40B4-BE49-F238E27FC236}">
                <a16:creationId xmlns:a16="http://schemas.microsoft.com/office/drawing/2014/main" id="{3D482208-258F-426B-A2EA-0E0882C207F1}"/>
              </a:ext>
            </a:extLst>
          </p:cNvPr>
          <p:cNvPicPr>
            <a:picLocks noChangeAspect="1"/>
          </p:cNvPicPr>
          <p:nvPr/>
        </p:nvPicPr>
        <p:blipFill rotWithShape="1">
          <a:blip r:embed="rId3"/>
          <a:srcRect l="36147" t="512" r="24638" b="-639"/>
          <a:stretch/>
        </p:blipFill>
        <p:spPr>
          <a:xfrm>
            <a:off x="8165369" y="10"/>
            <a:ext cx="4029028" cy="6866693"/>
          </a:xfrm>
          <a:prstGeom prst="rect">
            <a:avLst/>
          </a:prstGeom>
        </p:spPr>
      </p:pic>
      <p:sp>
        <p:nvSpPr>
          <p:cNvPr id="7" name="Tekstiruutu 6">
            <a:extLst>
              <a:ext uri="{FF2B5EF4-FFF2-40B4-BE49-F238E27FC236}">
                <a16:creationId xmlns:a16="http://schemas.microsoft.com/office/drawing/2014/main" id="{A3201020-08FE-A941-BBC7-FAEBA01A5EA6}"/>
              </a:ext>
            </a:extLst>
          </p:cNvPr>
          <p:cNvSpPr txBox="1"/>
          <p:nvPr/>
        </p:nvSpPr>
        <p:spPr>
          <a:xfrm>
            <a:off x="1304144" y="1528997"/>
            <a:ext cx="184731" cy="369332"/>
          </a:xfrm>
          <a:prstGeom prst="rect">
            <a:avLst/>
          </a:prstGeom>
          <a:noFill/>
        </p:spPr>
        <p:txBody>
          <a:bodyPr wrap="none" rtlCol="0">
            <a:spAutoFit/>
          </a:bodyPr>
          <a:lstStyle/>
          <a:p>
            <a:endParaRPr lang="fi-FI" dirty="0"/>
          </a:p>
        </p:txBody>
      </p:sp>
    </p:spTree>
    <p:extLst>
      <p:ext uri="{BB962C8B-B14F-4D97-AF65-F5344CB8AC3E}">
        <p14:creationId xmlns:p14="http://schemas.microsoft.com/office/powerpoint/2010/main" val="292508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6066818" cy="1499616"/>
          </a:xfrm>
        </p:spPr>
        <p:txBody>
          <a:bodyPr>
            <a:normAutofit/>
          </a:bodyPr>
          <a:lstStyle/>
          <a:p>
            <a:r>
              <a:rPr lang="fi-FI" dirty="0"/>
              <a:t>Perimän ja ympäristön yhteisvaikutus</a:t>
            </a:r>
          </a:p>
        </p:txBody>
      </p:sp>
      <p:sp>
        <p:nvSpPr>
          <p:cNvPr id="3" name="Content Placeholder 2"/>
          <p:cNvSpPr>
            <a:spLocks noGrp="1"/>
          </p:cNvSpPr>
          <p:nvPr>
            <p:ph idx="1"/>
          </p:nvPr>
        </p:nvSpPr>
        <p:spPr>
          <a:xfrm>
            <a:off x="691300" y="2268483"/>
            <a:ext cx="6399645" cy="4023360"/>
          </a:xfrm>
        </p:spPr>
        <p:txBody>
          <a:bodyPr vert="horz" lIns="45720" tIns="45720" rIns="45720" bIns="45720" rtlCol="0" anchor="t">
            <a:noAutofit/>
          </a:bodyPr>
          <a:lstStyle/>
          <a:p>
            <a:pPr>
              <a:buFont typeface="Arial" panose="020B0604020202020204" pitchFamily="34" charset="0"/>
              <a:buChar char="•"/>
            </a:pPr>
            <a:r>
              <a:rPr lang="fi-FI" sz="1800" b="1" dirty="0"/>
              <a:t>Perimä</a:t>
            </a:r>
            <a:r>
              <a:rPr lang="fi-FI" sz="1800" dirty="0"/>
              <a:t> = ihmisen koko geeniaines</a:t>
            </a:r>
          </a:p>
          <a:p>
            <a:pPr marL="264795" lvl="1"/>
            <a:r>
              <a:rPr lang="fi-FI" dirty="0"/>
              <a:t>ohjaa, miten ihmisen hermosto kehittyy</a:t>
            </a:r>
          </a:p>
          <a:p>
            <a:pPr>
              <a:buFont typeface="Arial" panose="020B0604020202020204" pitchFamily="34" charset="0"/>
              <a:buChar char="•"/>
            </a:pPr>
            <a:r>
              <a:rPr lang="fi-FI" sz="1800" b="1" dirty="0"/>
              <a:t>Ympäristö</a:t>
            </a:r>
            <a:r>
              <a:rPr lang="fi-FI" sz="1800" dirty="0"/>
              <a:t> = kaikki ihmisen kokemus; se, mitä meille tapahtuu elämämme aikana</a:t>
            </a:r>
          </a:p>
          <a:p>
            <a:pPr marL="264795" lvl="1"/>
            <a:r>
              <a:rPr lang="fi-FI" dirty="0"/>
              <a:t>ohjaa, miten ihmisen hermosto muokkautuu</a:t>
            </a:r>
          </a:p>
          <a:p>
            <a:endParaRPr lang="fi-FI" sz="1800" dirty="0"/>
          </a:p>
          <a:p>
            <a:pPr>
              <a:buFont typeface="Arial" panose="020B0604020202020204" pitchFamily="34" charset="0"/>
              <a:buChar char="•"/>
            </a:pPr>
            <a:r>
              <a:rPr lang="fi-FI" sz="1800" b="1" dirty="0"/>
              <a:t>Ihminen usein hakeutuu ympäristöön, jossa hänen perimänsä ominaisuudet auttavat häntä pärjäämään</a:t>
            </a:r>
          </a:p>
          <a:p>
            <a:pPr marL="264795" lvl="1"/>
            <a:r>
              <a:rPr lang="fi-FI" sz="1600" dirty="0"/>
              <a:t>jos hapenottokyky on hyvä, urheilu voi olla helppoa ja palkitsevaa</a:t>
            </a:r>
          </a:p>
          <a:p>
            <a:pPr marL="264795" lvl="1"/>
            <a:r>
              <a:rPr lang="fi-FI" sz="1600" dirty="0"/>
              <a:t>jos ihminen osaa erotella ääniä hyvin, hän voi kiinnostua musiikista</a:t>
            </a:r>
          </a:p>
          <a:p>
            <a:pPr marL="264795" lvl="1"/>
            <a:r>
              <a:rPr lang="fi-FI" sz="1600" dirty="0"/>
              <a:t>ei yksin selitä ihmisen valintoja – esim. vanhempien asenteet ovat tärkeitä</a:t>
            </a:r>
          </a:p>
        </p:txBody>
      </p:sp>
      <p:sp>
        <p:nvSpPr>
          <p:cNvPr id="4" name="Alatunnisteen paikkamerkki 3">
            <a:extLst>
              <a:ext uri="{FF2B5EF4-FFF2-40B4-BE49-F238E27FC236}">
                <a16:creationId xmlns:a16="http://schemas.microsoft.com/office/drawing/2014/main" id="{08597656-3E16-420A-8297-71A076A57AE6}"/>
              </a:ext>
            </a:extLst>
          </p:cNvPr>
          <p:cNvSpPr>
            <a:spLocks noGrp="1"/>
          </p:cNvSpPr>
          <p:nvPr>
            <p:ph type="ftr" sz="quarter" idx="11"/>
          </p:nvPr>
        </p:nvSpPr>
        <p:spPr>
          <a:xfrm>
            <a:off x="3670596" y="6470704"/>
            <a:ext cx="3875798" cy="274320"/>
          </a:xfrm>
        </p:spPr>
        <p:txBody>
          <a:bodyPr vert="horz" lIns="91440" tIns="45720" rIns="91440" bIns="45720" rtlCol="0" anchor="ctr">
            <a:noAutofit/>
          </a:bodyPr>
          <a:lstStyle/>
          <a:p>
            <a:pPr algn="l">
              <a:spcAft>
                <a:spcPts val="600"/>
              </a:spcAft>
            </a:pPr>
            <a:r>
              <a:rPr lang="fi-FI" sz="1200" dirty="0"/>
              <a:t>© Sanoma Pro, Tekijät ● Mieli 2 Kehittyvä ihminen, kuva: </a:t>
            </a:r>
            <a:r>
              <a:rPr lang="fi-FI" sz="1200" dirty="0" err="1"/>
              <a:t>pexels</a:t>
            </a:r>
            <a:endParaRPr lang="fi-FI" sz="1200" dirty="0"/>
          </a:p>
        </p:txBody>
      </p:sp>
      <p:pic>
        <p:nvPicPr>
          <p:cNvPr id="5" name="Kuva 5" descr="Kuva, joka sisältää kohteen ruoho, ulko, henkilö, kasvi&#10;&#10;Kuvaus luotu automaattisesti">
            <a:extLst>
              <a:ext uri="{FF2B5EF4-FFF2-40B4-BE49-F238E27FC236}">
                <a16:creationId xmlns:a16="http://schemas.microsoft.com/office/drawing/2014/main" id="{5C2F1069-F5CE-40FD-9796-34884E4B579C}"/>
              </a:ext>
            </a:extLst>
          </p:cNvPr>
          <p:cNvPicPr>
            <a:picLocks noChangeAspect="1"/>
          </p:cNvPicPr>
          <p:nvPr/>
        </p:nvPicPr>
        <p:blipFill rotWithShape="1">
          <a:blip r:embed="rId2"/>
          <a:srcRect l="7416" r="10827"/>
          <a:stretch/>
        </p:blipFill>
        <p:spPr>
          <a:xfrm>
            <a:off x="7552266" y="10"/>
            <a:ext cx="4639733" cy="6857990"/>
          </a:xfrm>
          <a:prstGeom prst="rect">
            <a:avLst/>
          </a:prstGeom>
        </p:spPr>
      </p:pic>
    </p:spTree>
    <p:extLst>
      <p:ext uri="{BB962C8B-B14F-4D97-AF65-F5344CB8AC3E}">
        <p14:creationId xmlns:p14="http://schemas.microsoft.com/office/powerpoint/2010/main" val="3621986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D479CA2-5656-3B49-98B3-D9558B2029F2}"/>
              </a:ext>
            </a:extLst>
          </p:cNvPr>
          <p:cNvSpPr>
            <a:spLocks noGrp="1"/>
          </p:cNvSpPr>
          <p:nvPr>
            <p:ph type="title"/>
          </p:nvPr>
        </p:nvSpPr>
        <p:spPr>
          <a:xfrm>
            <a:off x="466722" y="586855"/>
            <a:ext cx="3201366" cy="3387497"/>
          </a:xfrm>
        </p:spPr>
        <p:txBody>
          <a:bodyPr anchor="b">
            <a:normAutofit/>
          </a:bodyPr>
          <a:lstStyle/>
          <a:p>
            <a:pPr algn="r"/>
            <a:r>
              <a:rPr lang="fi-FI" sz="4000">
                <a:solidFill>
                  <a:srgbClr val="FFFFFF"/>
                </a:solidFill>
              </a:rPr>
              <a:t>Käyttäytymis-genetiikka</a:t>
            </a:r>
          </a:p>
        </p:txBody>
      </p:sp>
      <p:sp>
        <p:nvSpPr>
          <p:cNvPr id="4" name="Alatunnisteen paikkamerkki 3">
            <a:extLst>
              <a:ext uri="{FF2B5EF4-FFF2-40B4-BE49-F238E27FC236}">
                <a16:creationId xmlns:a16="http://schemas.microsoft.com/office/drawing/2014/main" id="{35A66636-2285-F835-705A-7E1F0528A817}"/>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fi-FI" sz="1100">
                <a:solidFill>
                  <a:srgbClr val="FFFFFF"/>
                </a:solidFill>
              </a:rPr>
              <a:t>© Sanoma Pro, Tekijät ● Mieli 2 Kehittyvä ihminen</a:t>
            </a:r>
          </a:p>
        </p:txBody>
      </p:sp>
      <p:sp>
        <p:nvSpPr>
          <p:cNvPr id="3" name="Sisällön paikkamerkki 2">
            <a:extLst>
              <a:ext uri="{FF2B5EF4-FFF2-40B4-BE49-F238E27FC236}">
                <a16:creationId xmlns:a16="http://schemas.microsoft.com/office/drawing/2014/main" id="{5FD27247-4B92-EC2B-3E87-A890FCB7F494}"/>
              </a:ext>
            </a:extLst>
          </p:cNvPr>
          <p:cNvSpPr>
            <a:spLocks noGrp="1"/>
          </p:cNvSpPr>
          <p:nvPr>
            <p:ph idx="1"/>
          </p:nvPr>
        </p:nvSpPr>
        <p:spPr>
          <a:xfrm>
            <a:off x="4810259" y="649480"/>
            <a:ext cx="6555347" cy="5546047"/>
          </a:xfrm>
        </p:spPr>
        <p:txBody>
          <a:bodyPr anchor="ctr">
            <a:normAutofit/>
          </a:bodyPr>
          <a:lstStyle/>
          <a:p>
            <a:pPr>
              <a:buFont typeface="Wingdings" panose="05000000000000000000" pitchFamily="2" charset="2"/>
              <a:buChar char="§"/>
            </a:pPr>
            <a:r>
              <a:rPr lang="fi-FI" sz="2000">
                <a:latin typeface="Calibri" panose="020F0502020204030204" pitchFamily="34" charset="0"/>
                <a:cs typeface="Calibri" panose="020F0502020204030204" pitchFamily="34" charset="0"/>
              </a:rPr>
              <a:t>Tutkii perimän vaikutusta ihmisen psyykkisiin ominaisuuksiin esim. kaksostutkimukset.</a:t>
            </a:r>
          </a:p>
          <a:p>
            <a:pPr>
              <a:buFont typeface="Wingdings" panose="05000000000000000000" pitchFamily="2" charset="2"/>
              <a:buChar char="§"/>
            </a:pPr>
            <a:r>
              <a:rPr lang="fi-FI" sz="2000">
                <a:latin typeface="Calibri" panose="020F0502020204030204" pitchFamily="34" charset="0"/>
                <a:cs typeface="Calibri" panose="020F0502020204030204" pitchFamily="34" charset="0"/>
              </a:rPr>
              <a:t>Tarkastelee, miten geenit tai geenien yksittäiset osat ja erilaiset psyykkiset ominaisuudet ovat yhteydessä keskenään.</a:t>
            </a:r>
          </a:p>
          <a:p>
            <a:pPr>
              <a:buFont typeface="Wingdings" panose="05000000000000000000" pitchFamily="2" charset="2"/>
              <a:buChar char="§"/>
            </a:pPr>
            <a:r>
              <a:rPr lang="fi-FI" sz="2000">
                <a:latin typeface="Calibri" panose="020F0502020204030204" pitchFamily="34" charset="0"/>
                <a:cs typeface="Calibri" panose="020F0502020204030204" pitchFamily="34" charset="0"/>
              </a:rPr>
              <a:t>Yksittäisen geeniin vaikutus johonkin yksilön yksittäiseen psyykkiseen ominaisuuteen on useimmiten erittäin pieni.</a:t>
            </a:r>
          </a:p>
          <a:p>
            <a:pPr>
              <a:buFont typeface="Wingdings" panose="05000000000000000000" pitchFamily="2" charset="2"/>
              <a:buChar char="§"/>
            </a:pPr>
            <a:r>
              <a:rPr lang="fi-FI" sz="2000">
                <a:latin typeface="Calibri" panose="020F0502020204030204" pitchFamily="34" charset="0"/>
                <a:cs typeface="Calibri" panose="020F0502020204030204" pitchFamily="34" charset="0"/>
              </a:rPr>
              <a:t>Ihmisen psyykkiset ominaisuudet ovat polygeenisiä.</a:t>
            </a:r>
          </a:p>
          <a:p>
            <a:pPr marL="0" indent="0">
              <a:buNone/>
            </a:pPr>
            <a:endParaRPr lang="fi-FI" sz="2000"/>
          </a:p>
        </p:txBody>
      </p:sp>
    </p:spTree>
    <p:extLst>
      <p:ext uri="{BB962C8B-B14F-4D97-AF65-F5344CB8AC3E}">
        <p14:creationId xmlns:p14="http://schemas.microsoft.com/office/powerpoint/2010/main" val="3502929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DA7EBF-C007-882F-AB2E-171EAE0BECDA}"/>
              </a:ext>
            </a:extLst>
          </p:cNvPr>
          <p:cNvSpPr>
            <a:spLocks noGrp="1"/>
          </p:cNvSpPr>
          <p:nvPr>
            <p:ph type="title"/>
          </p:nvPr>
        </p:nvSpPr>
        <p:spPr/>
        <p:txBody>
          <a:bodyPr/>
          <a:lstStyle/>
          <a:p>
            <a:r>
              <a:rPr lang="fi-FI" dirty="0"/>
              <a:t>Elämänkaari</a:t>
            </a:r>
          </a:p>
        </p:txBody>
      </p:sp>
      <p:sp>
        <p:nvSpPr>
          <p:cNvPr id="4" name="Alatunnisteen paikkamerkki 3">
            <a:extLst>
              <a:ext uri="{FF2B5EF4-FFF2-40B4-BE49-F238E27FC236}">
                <a16:creationId xmlns:a16="http://schemas.microsoft.com/office/drawing/2014/main" id="{9C3316F7-A13F-4758-9889-EA3CB7D8A3E8}"/>
              </a:ext>
            </a:extLst>
          </p:cNvPr>
          <p:cNvSpPr>
            <a:spLocks noGrp="1"/>
          </p:cNvSpPr>
          <p:nvPr>
            <p:ph type="ftr" sz="quarter" idx="11"/>
          </p:nvPr>
        </p:nvSpPr>
        <p:spPr/>
        <p:txBody>
          <a:bodyPr/>
          <a:lstStyle/>
          <a:p>
            <a:r>
              <a:rPr lang="fi-FI"/>
              <a:t>© Sanoma Pro, Tekijät ● Mieli 2 Kehittyvä ihminen</a:t>
            </a:r>
          </a:p>
        </p:txBody>
      </p:sp>
      <p:pic>
        <p:nvPicPr>
          <p:cNvPr id="1026" name="Picture 2">
            <a:extLst>
              <a:ext uri="{FF2B5EF4-FFF2-40B4-BE49-F238E27FC236}">
                <a16:creationId xmlns:a16="http://schemas.microsoft.com/office/drawing/2014/main" id="{1FE76560-12CE-C9CC-B579-9AA5308329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7469" y="2868612"/>
            <a:ext cx="90932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CD372AF4-4247-D618-D26C-2115E22A4DE3}"/>
              </a:ext>
            </a:extLst>
          </p:cNvPr>
          <p:cNvSpPr txBox="1"/>
          <p:nvPr/>
        </p:nvSpPr>
        <p:spPr>
          <a:xfrm>
            <a:off x="1024128" y="1619153"/>
            <a:ext cx="4386072" cy="1754326"/>
          </a:xfrm>
          <a:prstGeom prst="rect">
            <a:avLst/>
          </a:prstGeom>
          <a:noFill/>
        </p:spPr>
        <p:txBody>
          <a:bodyPr wrap="square" rtlCol="0">
            <a:spAutoFit/>
          </a:bodyPr>
          <a:lstStyle/>
          <a:p>
            <a:r>
              <a:rPr lang="fi-FI" dirty="0"/>
              <a:t>Elämän kokonaiskulku, jatkumo (sen kokeminen ja mieltäminen).</a:t>
            </a:r>
          </a:p>
          <a:p>
            <a:r>
              <a:rPr lang="fi-FI" dirty="0"/>
              <a:t>Elämän eri vaiheet vaikuttavat toisiinsa. Ihminen myös tulkitsee historiaansa, määrittelee tapahtumille merkityksen (ns. narratiivisuus, kertomuksellisuus, juonellisuus).</a:t>
            </a:r>
          </a:p>
        </p:txBody>
      </p:sp>
    </p:spTree>
    <p:extLst>
      <p:ext uri="{BB962C8B-B14F-4D97-AF65-F5344CB8AC3E}">
        <p14:creationId xmlns:p14="http://schemas.microsoft.com/office/powerpoint/2010/main" val="1511897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F4AC55-EA6C-2921-C2A9-E6870091C2E0}"/>
              </a:ext>
            </a:extLst>
          </p:cNvPr>
          <p:cNvSpPr>
            <a:spLocks noGrp="1"/>
          </p:cNvSpPr>
          <p:nvPr>
            <p:ph type="title"/>
          </p:nvPr>
        </p:nvSpPr>
        <p:spPr>
          <a:xfrm>
            <a:off x="1024128" y="247338"/>
            <a:ext cx="10653210" cy="1499616"/>
          </a:xfrm>
        </p:spPr>
        <p:txBody>
          <a:bodyPr>
            <a:normAutofit fontScale="90000"/>
          </a:bodyPr>
          <a:lstStyle/>
          <a:p>
            <a:r>
              <a:rPr lang="fi-FI" dirty="0"/>
              <a:t>Erottelupulma</a:t>
            </a:r>
            <a:br>
              <a:rPr lang="fi-FI" dirty="0"/>
            </a:br>
            <a:r>
              <a:rPr lang="fi-FI" sz="3100" dirty="0"/>
              <a:t>geenien antajat (vanhemmat) ovat samalla lapsen merkittävä ”ympäristö”</a:t>
            </a:r>
          </a:p>
        </p:txBody>
      </p:sp>
      <p:sp>
        <p:nvSpPr>
          <p:cNvPr id="4" name="Alatunnisteen paikkamerkki 3">
            <a:extLst>
              <a:ext uri="{FF2B5EF4-FFF2-40B4-BE49-F238E27FC236}">
                <a16:creationId xmlns:a16="http://schemas.microsoft.com/office/drawing/2014/main" id="{BBF97E1D-4882-E784-FF7D-311CEAAFE913}"/>
              </a:ext>
            </a:extLst>
          </p:cNvPr>
          <p:cNvSpPr>
            <a:spLocks noGrp="1"/>
          </p:cNvSpPr>
          <p:nvPr>
            <p:ph type="ftr" sz="quarter" idx="11"/>
          </p:nvPr>
        </p:nvSpPr>
        <p:spPr/>
        <p:txBody>
          <a:bodyPr/>
          <a:lstStyle/>
          <a:p>
            <a:r>
              <a:rPr lang="fi-FI"/>
              <a:t>© Sanoma Pro, Tekijät ● Mieli 2 Kehittyvä ihminen</a:t>
            </a:r>
          </a:p>
        </p:txBody>
      </p:sp>
      <p:pic>
        <p:nvPicPr>
          <p:cNvPr id="3074" name="Picture 2">
            <a:extLst>
              <a:ext uri="{FF2B5EF4-FFF2-40B4-BE49-F238E27FC236}">
                <a16:creationId xmlns:a16="http://schemas.microsoft.com/office/drawing/2014/main" id="{9DF086B6-92E8-87E7-0633-4D2C82CEF2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609" y="1628616"/>
            <a:ext cx="8574594" cy="479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4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243" y="310896"/>
            <a:ext cx="9873958" cy="1539440"/>
          </a:xfrm>
        </p:spPr>
        <p:txBody>
          <a:bodyPr>
            <a:normAutofit/>
          </a:bodyPr>
          <a:lstStyle/>
          <a:p>
            <a:r>
              <a:rPr lang="fi-FI" dirty="0" err="1"/>
              <a:t>Epigenetiikka</a:t>
            </a:r>
            <a:r>
              <a:rPr lang="fi-FI" dirty="0">
                <a:latin typeface="Calibri" panose="020F0502020204030204" pitchFamily="34" charset="0"/>
                <a:cs typeface="Calibri" panose="020F0502020204030204" pitchFamily="34" charset="0"/>
              </a:rPr>
              <a:t> </a:t>
            </a:r>
            <a:br>
              <a:rPr lang="fi-FI" dirty="0">
                <a:latin typeface="Calibri" panose="020F0502020204030204" pitchFamily="34" charset="0"/>
                <a:cs typeface="Calibri" panose="020F0502020204030204" pitchFamily="34" charset="0"/>
              </a:rPr>
            </a:br>
            <a:r>
              <a:rPr lang="fi-FI" sz="1800" dirty="0">
                <a:latin typeface="Calibri" panose="020F0502020204030204" pitchFamily="34" charset="0"/>
                <a:cs typeface="Calibri" panose="020F0502020204030204" pitchFamily="34" charset="0"/>
              </a:rPr>
              <a:t>(</a:t>
            </a:r>
            <a:r>
              <a:rPr lang="fi-FI" sz="2000" b="0" i="0" dirty="0">
                <a:solidFill>
                  <a:srgbClr val="000000"/>
                </a:solidFill>
                <a:effectLst/>
                <a:latin typeface="Calibri" panose="020F0502020204030204" pitchFamily="34" charset="0"/>
                <a:cs typeface="Calibri" panose="020F0502020204030204" pitchFamily="34" charset="0"/>
              </a:rPr>
              <a:t>tutkii geenien toiminnan säätelijöitä, jotka voivat muuttua ympäristön vaikutuksesta</a:t>
            </a:r>
            <a:br>
              <a:rPr lang="fi-FI" sz="2000" dirty="0">
                <a:latin typeface="Calibri" panose="020F0502020204030204" pitchFamily="34" charset="0"/>
                <a:cs typeface="Calibri" panose="020F0502020204030204" pitchFamily="34" charset="0"/>
              </a:rPr>
            </a:br>
            <a:r>
              <a:rPr lang="fi-FI" sz="2000" b="0" i="0" dirty="0">
                <a:solidFill>
                  <a:srgbClr val="000000"/>
                </a:solidFill>
                <a:effectLst/>
                <a:latin typeface="Calibri" panose="020F0502020204030204" pitchFamily="34" charset="0"/>
                <a:cs typeface="Calibri" panose="020F0502020204030204" pitchFamily="34" charset="0"/>
              </a:rPr>
              <a:t>ja ovat perinnöllisiä)</a:t>
            </a:r>
            <a:endParaRPr lang="fi-FI" sz="20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fi-FI" dirty="0"/>
              <a:t>Lapsi voi periä ominaisuuksia, jotka ovat aiheutuneet enemmän hänen vanhempiensa ympäristöstä kuin geeneistä (esim. </a:t>
            </a:r>
            <a:r>
              <a:rPr lang="fi-FI" dirty="0" err="1"/>
              <a:t>Överkalix</a:t>
            </a:r>
            <a:r>
              <a:rPr lang="fi-FI" dirty="0"/>
              <a:t>-tutkimus)</a:t>
            </a:r>
          </a:p>
          <a:p>
            <a:pPr>
              <a:buFont typeface="Arial" panose="020B0604020202020204" pitchFamily="34" charset="0"/>
              <a:buChar char="•"/>
            </a:pPr>
            <a:r>
              <a:rPr lang="fi-FI" b="1" dirty="0" err="1"/>
              <a:t>Epigeneettiset</a:t>
            </a:r>
            <a:r>
              <a:rPr lang="fi-FI" b="1" dirty="0"/>
              <a:t> vaikutukset </a:t>
            </a:r>
            <a:r>
              <a:rPr lang="fi-FI" dirty="0"/>
              <a:t>(ympäristön</a:t>
            </a:r>
            <a:r>
              <a:rPr lang="fi-FI" b="1" dirty="0"/>
              <a:t> </a:t>
            </a:r>
            <a:r>
              <a:rPr lang="fi-FI" dirty="0"/>
              <a:t>vaikutus perimään): ympäristötekijöiden vuoksi jokin geeni voi sammua tai olla normaalia aktiivisempi</a:t>
            </a:r>
          </a:p>
          <a:p>
            <a:pPr>
              <a:buFont typeface="Arial" panose="020B0604020202020204" pitchFamily="34" charset="0"/>
              <a:buChar char="•"/>
            </a:pPr>
            <a:r>
              <a:rPr lang="fi-FI" dirty="0" err="1"/>
              <a:t>Epigeneettiset</a:t>
            </a:r>
            <a:r>
              <a:rPr lang="fi-FI" dirty="0"/>
              <a:t> muutokset auttavat yksilöä ja jälkeläisiä pärjäämään muuttuneessa ympäristössä</a:t>
            </a:r>
          </a:p>
          <a:p>
            <a:pPr lvl="1">
              <a:buFont typeface="Arial" panose="020B0604020202020204" pitchFamily="34" charset="0"/>
              <a:buChar char="•"/>
            </a:pPr>
            <a:r>
              <a:rPr lang="fi-FI" dirty="0"/>
              <a:t>jos ravintoa on vähemmän, eliön täytyy sopeutua siihen</a:t>
            </a:r>
          </a:p>
          <a:p>
            <a:pPr lvl="1">
              <a:buFont typeface="Arial" panose="020B0604020202020204" pitchFamily="34" charset="0"/>
              <a:buChar char="•"/>
            </a:pPr>
            <a:r>
              <a:rPr lang="fi-FI" dirty="0"/>
              <a:t>perimän emäspareja ei voi muuttaa helposti; on helpompaa, että geeni voi sammua, jos sitä ei käytetä</a:t>
            </a:r>
          </a:p>
        </p:txBody>
      </p:sp>
      <p:sp>
        <p:nvSpPr>
          <p:cNvPr id="4" name="Alatunnisteen paikkamerkki 3">
            <a:extLst>
              <a:ext uri="{FF2B5EF4-FFF2-40B4-BE49-F238E27FC236}">
                <a16:creationId xmlns:a16="http://schemas.microsoft.com/office/drawing/2014/main" id="{753707A1-EFB7-438E-9848-9BB317081D92}"/>
              </a:ext>
            </a:extLst>
          </p:cNvPr>
          <p:cNvSpPr>
            <a:spLocks noGrp="1"/>
          </p:cNvSpPr>
          <p:nvPr>
            <p:ph type="ftr" sz="quarter" idx="11"/>
          </p:nvPr>
        </p:nvSpPr>
        <p:spPr/>
        <p:txBody>
          <a:bodyPr/>
          <a:lstStyle/>
          <a:p>
            <a:r>
              <a:rPr lang="fi-FI"/>
              <a:t>© Sanoma Pro, Tekijät ● Mieli 2 Kehittyvä ihminen</a:t>
            </a:r>
          </a:p>
        </p:txBody>
      </p:sp>
    </p:spTree>
    <p:extLst>
      <p:ext uri="{BB962C8B-B14F-4D97-AF65-F5344CB8AC3E}">
        <p14:creationId xmlns:p14="http://schemas.microsoft.com/office/powerpoint/2010/main" val="1869186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descr="Kuva, joka sisältää kohteen maa, ulko, henkilö&#10;&#10;Kuvaus luotu automaattisesti">
            <a:extLst>
              <a:ext uri="{FF2B5EF4-FFF2-40B4-BE49-F238E27FC236}">
                <a16:creationId xmlns:a16="http://schemas.microsoft.com/office/drawing/2014/main" id="{B51DC0CC-C73C-7673-36CD-E742C1D600D8}"/>
              </a:ext>
            </a:extLst>
          </p:cNvPr>
          <p:cNvPicPr>
            <a:picLocks noGrp="1" noChangeAspect="1"/>
          </p:cNvPicPr>
          <p:nvPr>
            <p:ph type="pic" sz="quarter" idx="21"/>
          </p:nvPr>
        </p:nvPicPr>
        <p:blipFill rotWithShape="1">
          <a:blip r:embed="rId3"/>
          <a:srcRect l="17145" r="29761"/>
          <a:stretch/>
        </p:blipFill>
        <p:spPr>
          <a:xfrm>
            <a:off x="1" y="0"/>
            <a:ext cx="5461907" cy="6858000"/>
          </a:xfrm>
        </p:spPr>
      </p:pic>
      <p:sp>
        <p:nvSpPr>
          <p:cNvPr id="2" name="Otsikko 1">
            <a:extLst>
              <a:ext uri="{FF2B5EF4-FFF2-40B4-BE49-F238E27FC236}">
                <a16:creationId xmlns:a16="http://schemas.microsoft.com/office/drawing/2014/main" id="{B4E7FC06-1764-B840-017B-C00EC5C9AFB1}"/>
              </a:ext>
            </a:extLst>
          </p:cNvPr>
          <p:cNvSpPr>
            <a:spLocks noGrp="1"/>
          </p:cNvSpPr>
          <p:nvPr>
            <p:ph type="title"/>
          </p:nvPr>
        </p:nvSpPr>
        <p:spPr/>
        <p:txBody>
          <a:bodyPr>
            <a:normAutofit/>
          </a:bodyPr>
          <a:lstStyle/>
          <a:p>
            <a:r>
              <a:rPr lang="fi-FI" dirty="0" err="1"/>
              <a:t>Epigenetiikka</a:t>
            </a:r>
            <a:endParaRPr lang="fi-FI" dirty="0"/>
          </a:p>
        </p:txBody>
      </p:sp>
      <p:sp>
        <p:nvSpPr>
          <p:cNvPr id="6" name="Sisällön paikkamerkki 5">
            <a:extLst>
              <a:ext uri="{FF2B5EF4-FFF2-40B4-BE49-F238E27FC236}">
                <a16:creationId xmlns:a16="http://schemas.microsoft.com/office/drawing/2014/main" id="{F17DE2DD-E5C0-2F6F-957C-1BBF2D4B3263}"/>
              </a:ext>
            </a:extLst>
          </p:cNvPr>
          <p:cNvSpPr>
            <a:spLocks noGrp="1"/>
          </p:cNvSpPr>
          <p:nvPr>
            <p:ph type="body" sz="quarter" idx="20"/>
          </p:nvPr>
        </p:nvSpPr>
        <p:spPr/>
        <p:txBody>
          <a:bodyPr>
            <a:normAutofit/>
          </a:bodyPr>
          <a:lstStyle/>
          <a:p>
            <a:pPr marL="428625" indent="-428625"/>
            <a:r>
              <a:rPr lang="fi-FI" sz="3000" dirty="0"/>
              <a:t>Geenin toiminta voi kytkeytyä päälle tai pois </a:t>
            </a:r>
            <a:r>
              <a:rPr lang="fi-FI" sz="3000" dirty="0" err="1"/>
              <a:t>epigeneettisten</a:t>
            </a:r>
            <a:r>
              <a:rPr lang="fi-FI" sz="3000" dirty="0"/>
              <a:t> muutosten, toisten geenien toiminnan, hormonaalisten muutosten tai muiden tekijöiden takia.</a:t>
            </a:r>
          </a:p>
          <a:p>
            <a:pPr marL="428625" indent="-428625"/>
            <a:r>
              <a:rPr lang="fi-FI" sz="3000" dirty="0" err="1"/>
              <a:t>Epigeneettiset</a:t>
            </a:r>
            <a:r>
              <a:rPr lang="fi-FI" sz="3000" dirty="0"/>
              <a:t> muutokset tarkoittavat muutoksia DNA-juosteen pinnalla olevissa molekyyleissä.</a:t>
            </a:r>
          </a:p>
        </p:txBody>
      </p:sp>
      <p:sp>
        <p:nvSpPr>
          <p:cNvPr id="4" name="Dian numeron paikkamerkki 3">
            <a:extLst>
              <a:ext uri="{FF2B5EF4-FFF2-40B4-BE49-F238E27FC236}">
                <a16:creationId xmlns:a16="http://schemas.microsoft.com/office/drawing/2014/main" id="{C811293A-D634-664F-85A6-6328CDD62C62}"/>
              </a:ext>
            </a:extLst>
          </p:cNvPr>
          <p:cNvSpPr>
            <a:spLocks noGrp="1"/>
          </p:cNvSpPr>
          <p:nvPr>
            <p:ph type="sldNum" sz="quarter" idx="4"/>
          </p:nvPr>
        </p:nvSpPr>
        <p:spPr/>
        <p:txBody>
          <a:bodyPr/>
          <a:lstStyle/>
          <a:p>
            <a:fld id="{701E4971-310B-774B-8DEE-5F834C23301A}" type="slidenum">
              <a:rPr lang="fi-FI" smtClean="0"/>
              <a:pPr/>
              <a:t>22</a:t>
            </a:fld>
            <a:endParaRPr lang="fi-FI"/>
          </a:p>
        </p:txBody>
      </p:sp>
      <p:sp>
        <p:nvSpPr>
          <p:cNvPr id="5" name="Alatunnisteen paikkamerkki 4">
            <a:extLst>
              <a:ext uri="{FF2B5EF4-FFF2-40B4-BE49-F238E27FC236}">
                <a16:creationId xmlns:a16="http://schemas.microsoft.com/office/drawing/2014/main" id="{112D6809-A0B2-D7C2-3B2C-2F0BC1B54285}"/>
              </a:ext>
            </a:extLst>
          </p:cNvPr>
          <p:cNvSpPr>
            <a:spLocks noGrp="1"/>
          </p:cNvSpPr>
          <p:nvPr>
            <p:ph type="ftr" sz="quarter" idx="22"/>
          </p:nvPr>
        </p:nvSpPr>
        <p:spPr/>
        <p:txBody>
          <a:bodyPr/>
          <a:lstStyle/>
          <a:p>
            <a:r>
              <a:rPr lang="fi-FI" dirty="0"/>
              <a:t>Oivallus 5</a:t>
            </a:r>
          </a:p>
        </p:txBody>
      </p:sp>
    </p:spTree>
    <p:extLst>
      <p:ext uri="{BB962C8B-B14F-4D97-AF65-F5344CB8AC3E}">
        <p14:creationId xmlns:p14="http://schemas.microsoft.com/office/powerpoint/2010/main" val="100114578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descr="Kuva, joka sisältää kohteen maa, ulko, henkilö&#10;&#10;Kuvaus luotu automaattisesti">
            <a:extLst>
              <a:ext uri="{FF2B5EF4-FFF2-40B4-BE49-F238E27FC236}">
                <a16:creationId xmlns:a16="http://schemas.microsoft.com/office/drawing/2014/main" id="{B51DC0CC-C73C-7673-36CD-E742C1D600D8}"/>
              </a:ext>
            </a:extLst>
          </p:cNvPr>
          <p:cNvPicPr>
            <a:picLocks noGrp="1" noChangeAspect="1"/>
          </p:cNvPicPr>
          <p:nvPr>
            <p:ph type="pic" sz="quarter" idx="21"/>
          </p:nvPr>
        </p:nvPicPr>
        <p:blipFill rotWithShape="1">
          <a:blip r:embed="rId3"/>
          <a:srcRect l="17145" r="29761"/>
          <a:stretch/>
        </p:blipFill>
        <p:spPr>
          <a:xfrm>
            <a:off x="1" y="0"/>
            <a:ext cx="5461907" cy="6858000"/>
          </a:xfrm>
        </p:spPr>
      </p:pic>
      <p:sp>
        <p:nvSpPr>
          <p:cNvPr id="2" name="Otsikko 1">
            <a:extLst>
              <a:ext uri="{FF2B5EF4-FFF2-40B4-BE49-F238E27FC236}">
                <a16:creationId xmlns:a16="http://schemas.microsoft.com/office/drawing/2014/main" id="{B4E7FC06-1764-B840-017B-C00EC5C9AFB1}"/>
              </a:ext>
            </a:extLst>
          </p:cNvPr>
          <p:cNvSpPr>
            <a:spLocks noGrp="1"/>
          </p:cNvSpPr>
          <p:nvPr>
            <p:ph type="title"/>
          </p:nvPr>
        </p:nvSpPr>
        <p:spPr/>
        <p:txBody>
          <a:bodyPr>
            <a:normAutofit/>
          </a:bodyPr>
          <a:lstStyle/>
          <a:p>
            <a:r>
              <a:rPr lang="fi-FI" dirty="0" err="1"/>
              <a:t>Epigenetiikka</a:t>
            </a:r>
            <a:endParaRPr lang="fi-FI" dirty="0"/>
          </a:p>
        </p:txBody>
      </p:sp>
      <p:sp>
        <p:nvSpPr>
          <p:cNvPr id="6" name="Sisällön paikkamerkki 5">
            <a:extLst>
              <a:ext uri="{FF2B5EF4-FFF2-40B4-BE49-F238E27FC236}">
                <a16:creationId xmlns:a16="http://schemas.microsoft.com/office/drawing/2014/main" id="{F17DE2DD-E5C0-2F6F-957C-1BBF2D4B3263}"/>
              </a:ext>
            </a:extLst>
          </p:cNvPr>
          <p:cNvSpPr>
            <a:spLocks noGrp="1"/>
          </p:cNvSpPr>
          <p:nvPr>
            <p:ph type="body" sz="quarter" idx="20"/>
          </p:nvPr>
        </p:nvSpPr>
        <p:spPr/>
        <p:txBody>
          <a:bodyPr>
            <a:normAutofit fontScale="92500" lnSpcReduction="20000"/>
          </a:bodyPr>
          <a:lstStyle/>
          <a:p>
            <a:pPr marL="428625" indent="-428625"/>
            <a:r>
              <a:rPr lang="fi-FI" sz="3000" dirty="0" err="1"/>
              <a:t>Epigeneettisissä</a:t>
            </a:r>
            <a:r>
              <a:rPr lang="fi-FI" sz="3000" dirty="0"/>
              <a:t> tekijöissä eli </a:t>
            </a:r>
            <a:r>
              <a:rPr lang="fi-FI" sz="3000" dirty="0" err="1"/>
              <a:t>epigenomissa</a:t>
            </a:r>
            <a:r>
              <a:rPr lang="fi-FI" sz="3000" dirty="0"/>
              <a:t> tapahtuu herkästi muutoksia erilaisten ympäristötekijöiden seurauksena (esim. ravitsemus, stressi, altistuminen kemikaaleille).</a:t>
            </a:r>
          </a:p>
          <a:p>
            <a:pPr marL="428625" indent="-428625"/>
            <a:r>
              <a:rPr lang="fi-FI" sz="3000" dirty="0" err="1"/>
              <a:t>Epigeneettiset</a:t>
            </a:r>
            <a:r>
              <a:rPr lang="fi-FI" sz="3000" dirty="0"/>
              <a:t> muutokset ovat jossain määrin periytyviä.</a:t>
            </a:r>
          </a:p>
          <a:p>
            <a:pPr marL="428625" indent="-428625"/>
            <a:r>
              <a:rPr lang="fi-FI" sz="3000" b="1" dirty="0"/>
              <a:t>Periytyvyysaste</a:t>
            </a:r>
            <a:r>
              <a:rPr lang="fi-FI" sz="3000" dirty="0"/>
              <a:t> kertoo prosenttilukuna, kuinka ison osan yksilöiden välisistä eroista voidaan katsoa johtuvan perintötekijöistä.</a:t>
            </a:r>
          </a:p>
        </p:txBody>
      </p:sp>
      <p:sp>
        <p:nvSpPr>
          <p:cNvPr id="4" name="Dian numeron paikkamerkki 3">
            <a:extLst>
              <a:ext uri="{FF2B5EF4-FFF2-40B4-BE49-F238E27FC236}">
                <a16:creationId xmlns:a16="http://schemas.microsoft.com/office/drawing/2014/main" id="{C811293A-D634-664F-85A6-6328CDD62C62}"/>
              </a:ext>
            </a:extLst>
          </p:cNvPr>
          <p:cNvSpPr>
            <a:spLocks noGrp="1"/>
          </p:cNvSpPr>
          <p:nvPr>
            <p:ph type="sldNum" sz="quarter" idx="4"/>
          </p:nvPr>
        </p:nvSpPr>
        <p:spPr/>
        <p:txBody>
          <a:bodyPr/>
          <a:lstStyle/>
          <a:p>
            <a:fld id="{701E4971-310B-774B-8DEE-5F834C23301A}" type="slidenum">
              <a:rPr lang="fi-FI" smtClean="0"/>
              <a:pPr/>
              <a:t>23</a:t>
            </a:fld>
            <a:endParaRPr lang="fi-FI"/>
          </a:p>
        </p:txBody>
      </p:sp>
      <p:sp>
        <p:nvSpPr>
          <p:cNvPr id="5" name="Alatunnisteen paikkamerkki 4">
            <a:extLst>
              <a:ext uri="{FF2B5EF4-FFF2-40B4-BE49-F238E27FC236}">
                <a16:creationId xmlns:a16="http://schemas.microsoft.com/office/drawing/2014/main" id="{112D6809-A0B2-D7C2-3B2C-2F0BC1B54285}"/>
              </a:ext>
            </a:extLst>
          </p:cNvPr>
          <p:cNvSpPr>
            <a:spLocks noGrp="1"/>
          </p:cNvSpPr>
          <p:nvPr>
            <p:ph type="ftr" sz="quarter" idx="22"/>
          </p:nvPr>
        </p:nvSpPr>
        <p:spPr/>
        <p:txBody>
          <a:bodyPr/>
          <a:lstStyle/>
          <a:p>
            <a:r>
              <a:rPr lang="fi-FI" dirty="0"/>
              <a:t>Oivallus 5</a:t>
            </a:r>
          </a:p>
        </p:txBody>
      </p:sp>
    </p:spTree>
    <p:extLst>
      <p:ext uri="{BB962C8B-B14F-4D97-AF65-F5344CB8AC3E}">
        <p14:creationId xmlns:p14="http://schemas.microsoft.com/office/powerpoint/2010/main" val="422233043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272717"/>
            <a:ext cx="9720072" cy="861619"/>
          </a:xfrm>
        </p:spPr>
        <p:txBody>
          <a:bodyPr>
            <a:normAutofit/>
          </a:bodyPr>
          <a:lstStyle/>
          <a:p>
            <a:r>
              <a:rPr lang="fi-FI" dirty="0"/>
              <a:t>Aivojen kehitys sikiöaikana</a:t>
            </a:r>
          </a:p>
        </p:txBody>
      </p:sp>
      <p:sp>
        <p:nvSpPr>
          <p:cNvPr id="3" name="Content Placeholder 2"/>
          <p:cNvSpPr>
            <a:spLocks noGrp="1"/>
          </p:cNvSpPr>
          <p:nvPr>
            <p:ph idx="1"/>
          </p:nvPr>
        </p:nvSpPr>
        <p:spPr>
          <a:xfrm>
            <a:off x="1024127" y="1504709"/>
            <a:ext cx="7946253" cy="4804651"/>
          </a:xfrm>
        </p:spPr>
        <p:txBody>
          <a:bodyPr>
            <a:normAutofit lnSpcReduction="10000"/>
          </a:bodyPr>
          <a:lstStyle/>
          <a:p>
            <a:pPr>
              <a:buFont typeface="Arial" panose="020B0604020202020204" pitchFamily="34" charset="0"/>
              <a:buChar char="•"/>
            </a:pPr>
            <a:r>
              <a:rPr lang="fi-FI" sz="2400" b="1" dirty="0"/>
              <a:t>Aivot kehittyvät perimän vaikutuksesta ihmiselle tyypilliseen muotoon sikiöaikana ja vauvaiässä.</a:t>
            </a:r>
          </a:p>
          <a:p>
            <a:pPr>
              <a:buFont typeface="Arial" panose="020B0604020202020204" pitchFamily="34" charset="0"/>
              <a:buChar char="•"/>
            </a:pPr>
            <a:r>
              <a:rPr lang="fi-FI" sz="2400" b="1" dirty="0"/>
              <a:t>Perimä kehittää aivoja, mutta aistitieto muokkaa niitä</a:t>
            </a:r>
          </a:p>
          <a:p>
            <a:pPr lvl="1">
              <a:buFont typeface="Arial" panose="020B0604020202020204" pitchFamily="34" charset="0"/>
              <a:buChar char="•"/>
            </a:pPr>
            <a:r>
              <a:rPr lang="fi-FI" sz="2000" dirty="0"/>
              <a:t>osin aistitiedosta riippuu, miten aivojen hermosolujen väliset yhteydet rakentuvat</a:t>
            </a:r>
          </a:p>
          <a:p>
            <a:pPr lvl="1"/>
            <a:r>
              <a:rPr lang="fi-FI" sz="2000" dirty="0"/>
              <a:t>aivot oppivat käsittelemään sellaista aistitietoa, jota ympäristössä on ja jolla on merkitystä yksilön toiminnan kannalta (kasvuympäristö vaikuttaa yhteyksien jäsentymiseen)</a:t>
            </a:r>
          </a:p>
          <a:p>
            <a:pPr>
              <a:buFont typeface="Arial" panose="020B0604020202020204" pitchFamily="34" charset="0"/>
              <a:buChar char="•"/>
            </a:pPr>
            <a:r>
              <a:rPr lang="fi-FI" sz="2400" b="1" dirty="0"/>
              <a:t>Plastisuus</a:t>
            </a:r>
            <a:r>
              <a:rPr lang="fi-FI" sz="2400" dirty="0"/>
              <a:t> = hermosolujen yhteyksien muovautuminen (vahvistuminen ja karsiutuminen)</a:t>
            </a:r>
          </a:p>
          <a:p>
            <a:pPr>
              <a:buFont typeface="Arial" panose="020B0604020202020204" pitchFamily="34" charset="0"/>
              <a:buChar char="•"/>
            </a:pPr>
            <a:r>
              <a:rPr lang="fi-FI" sz="2400" b="1" dirty="0" err="1"/>
              <a:t>Myelinisaatio</a:t>
            </a:r>
            <a:r>
              <a:rPr lang="fi-FI" sz="2400" dirty="0"/>
              <a:t> = hermosolujen viejähaarakkeen ympärille rakentuu rasvasta koostuva </a:t>
            </a:r>
            <a:r>
              <a:rPr lang="fi-FI" sz="2400" dirty="0" err="1"/>
              <a:t>myeliinituppi</a:t>
            </a:r>
            <a:r>
              <a:rPr lang="fi-FI" sz="2400" dirty="0"/>
              <a:t> </a:t>
            </a:r>
          </a:p>
          <a:p>
            <a:pPr lvl="1">
              <a:buFont typeface="Arial" panose="020B0604020202020204" pitchFamily="34" charset="0"/>
              <a:buChar char="•"/>
            </a:pPr>
            <a:r>
              <a:rPr lang="fi-FI" sz="2000" dirty="0"/>
              <a:t>nopeuttaa hermoviestin kulkua -&gt; aistitiedon käsittely nopeutuu ja muuttuu automattiseksi</a:t>
            </a:r>
          </a:p>
        </p:txBody>
      </p:sp>
      <p:pic>
        <p:nvPicPr>
          <p:cNvPr id="1026" name="Picture 2" descr="Neuroni, Acon, Tuojahaarake, Solu, Tuma, Synapse, Tiede">
            <a:extLst>
              <a:ext uri="{FF2B5EF4-FFF2-40B4-BE49-F238E27FC236}">
                <a16:creationId xmlns:a16="http://schemas.microsoft.com/office/drawing/2014/main" id="{644441AF-7210-1646-87F1-ADC5407126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650715">
            <a:off x="8039546" y="2297431"/>
            <a:ext cx="4526278" cy="2263138"/>
          </a:xfrm>
          <a:prstGeom prst="rect">
            <a:avLst/>
          </a:pr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A89B6AE8-62E0-48BB-9A12-92D3C7B3A867}"/>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dirty="0"/>
              <a:t>© Sanoma Pro, Tekijät ● Mieli 2 Kehittyvä ihminen, KUVA: </a:t>
            </a:r>
            <a:r>
              <a:rPr lang="fi-FI" dirty="0" err="1"/>
              <a:t>pixabay</a:t>
            </a:r>
            <a:endParaRPr lang="fi-FI" dirty="0"/>
          </a:p>
        </p:txBody>
      </p:sp>
    </p:spTree>
    <p:extLst>
      <p:ext uri="{BB962C8B-B14F-4D97-AF65-F5344CB8AC3E}">
        <p14:creationId xmlns:p14="http://schemas.microsoft.com/office/powerpoint/2010/main" val="2960313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5902061" cy="1499616"/>
          </a:xfrm>
        </p:spPr>
        <p:txBody>
          <a:bodyPr>
            <a:normAutofit/>
          </a:bodyPr>
          <a:lstStyle/>
          <a:p>
            <a:r>
              <a:rPr lang="fi-FI" dirty="0"/>
              <a:t>Sikiöaika</a:t>
            </a:r>
          </a:p>
        </p:txBody>
      </p:sp>
      <p:sp>
        <p:nvSpPr>
          <p:cNvPr id="3" name="Content Placeholder 2"/>
          <p:cNvSpPr>
            <a:spLocks noGrp="1"/>
          </p:cNvSpPr>
          <p:nvPr>
            <p:ph idx="1"/>
          </p:nvPr>
        </p:nvSpPr>
        <p:spPr>
          <a:xfrm>
            <a:off x="1024128" y="2286000"/>
            <a:ext cx="6449116" cy="3931920"/>
          </a:xfrm>
        </p:spPr>
        <p:txBody>
          <a:bodyPr>
            <a:normAutofit fontScale="70000" lnSpcReduction="20000"/>
          </a:bodyPr>
          <a:lstStyle/>
          <a:p>
            <a:pPr>
              <a:buFont typeface="Arial" panose="020B0604020202020204" pitchFamily="34" charset="0"/>
              <a:buChar char="•"/>
            </a:pPr>
            <a:r>
              <a:rPr lang="fi-FI" b="1" dirty="0"/>
              <a:t>Sikiöaikainen ohjelmoituminen</a:t>
            </a:r>
            <a:r>
              <a:rPr lang="fi-FI" dirty="0"/>
              <a:t> = raskaudenaikaisen ympäristön vaikutus vauvan kehitykseen</a:t>
            </a:r>
          </a:p>
          <a:p>
            <a:pPr lvl="1">
              <a:buFont typeface="Arial" panose="020B0604020202020204" pitchFamily="34" charset="0"/>
              <a:buChar char="•"/>
            </a:pPr>
            <a:r>
              <a:rPr lang="fi-FI" dirty="0"/>
              <a:t>esim. äidin stressi vaikuttaa vauvan hermoston kehitykseen</a:t>
            </a:r>
          </a:p>
          <a:p>
            <a:pPr lvl="1">
              <a:buFont typeface="Arial" panose="020B0604020202020204" pitchFamily="34" charset="0"/>
              <a:buChar char="•"/>
            </a:pPr>
            <a:endParaRPr lang="fi-FI" dirty="0"/>
          </a:p>
          <a:p>
            <a:pPr>
              <a:buFont typeface="Arial" panose="020B0604020202020204" pitchFamily="34" charset="0"/>
              <a:buChar char="•"/>
            </a:pPr>
            <a:r>
              <a:rPr lang="fi-FI" dirty="0"/>
              <a:t>Jo sikiöaikana vauva </a:t>
            </a:r>
            <a:r>
              <a:rPr lang="fi-FI" b="1" dirty="0"/>
              <a:t>oppii</a:t>
            </a:r>
            <a:r>
              <a:rPr lang="fi-FI" dirty="0"/>
              <a:t> ja hänelle kehittyy äänikoti</a:t>
            </a:r>
          </a:p>
          <a:p>
            <a:pPr>
              <a:buFont typeface="Arial" panose="020B0604020202020204" pitchFamily="34" charset="0"/>
              <a:buChar char="•"/>
            </a:pPr>
            <a:r>
              <a:rPr lang="fi-FI" b="1" dirty="0"/>
              <a:t>Äänikoti </a:t>
            </a:r>
            <a:r>
              <a:rPr lang="fi-FI" dirty="0"/>
              <a:t>= tieto ympäristön tutuista ja turvallisista äänistä</a:t>
            </a:r>
          </a:p>
          <a:p>
            <a:pPr lvl="1">
              <a:buFont typeface="Arial" panose="020B0604020202020204" pitchFamily="34" charset="0"/>
              <a:buChar char="•"/>
            </a:pPr>
            <a:r>
              <a:rPr lang="fi-FI" dirty="0"/>
              <a:t>syntymän jälkeen auttaa vauvaa tietämään, että hän on turvassa</a:t>
            </a:r>
          </a:p>
          <a:p>
            <a:pPr lvl="1">
              <a:buFont typeface="Arial" panose="020B0604020202020204" pitchFamily="34" charset="0"/>
              <a:buChar char="•"/>
            </a:pPr>
            <a:r>
              <a:rPr lang="fi-FI" dirty="0"/>
              <a:t>vauva voi keskittyä oppimiseen ja kasvamiseen</a:t>
            </a:r>
          </a:p>
          <a:p>
            <a:pPr>
              <a:buFont typeface="Arial" panose="020B0604020202020204" pitchFamily="34" charset="0"/>
              <a:buChar char="•"/>
            </a:pPr>
            <a:r>
              <a:rPr lang="fi-FI" dirty="0"/>
              <a:t>Vauvat oppivat aluksi altistumalla ja </a:t>
            </a:r>
            <a:r>
              <a:rPr lang="fi-FI" dirty="0" err="1"/>
              <a:t>habituoitumalla</a:t>
            </a:r>
            <a:endParaRPr lang="fi-FI" dirty="0"/>
          </a:p>
          <a:p>
            <a:pPr lvl="1">
              <a:buFont typeface="Arial" panose="020B0604020202020204" pitchFamily="34" charset="0"/>
              <a:buChar char="•"/>
            </a:pPr>
            <a:r>
              <a:rPr lang="fi-FI" b="1" dirty="0" err="1"/>
              <a:t>habituaatio</a:t>
            </a:r>
            <a:r>
              <a:rPr lang="fi-FI" dirty="0"/>
              <a:t> = oppiminen tottumalla</a:t>
            </a:r>
          </a:p>
          <a:p>
            <a:endParaRPr lang="fi-FI" dirty="0"/>
          </a:p>
        </p:txBody>
      </p:sp>
      <p:pic>
        <p:nvPicPr>
          <p:cNvPr id="2052" name="Picture 4" descr="Äitiysloma, Vauva Vatsa, Raskaana, Raskaus, Synnytyksen">
            <a:extLst>
              <a:ext uri="{FF2B5EF4-FFF2-40B4-BE49-F238E27FC236}">
                <a16:creationId xmlns:a16="http://schemas.microsoft.com/office/drawing/2014/main" id="{7A33231D-1754-C84A-B05D-E473CC433E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06579" y="640080"/>
            <a:ext cx="3723208" cy="5577840"/>
          </a:xfrm>
          <a:prstGeom prst="rect">
            <a:avLst/>
          </a:pr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880158C0-0840-4B51-B590-064FF1DAE824}"/>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dirty="0"/>
              <a:t>© Sanoma Pro, Tekijät ● Mieli 2 Kehittyvä ihminen, Kuva: </a:t>
            </a:r>
            <a:r>
              <a:rPr lang="fi-FI" dirty="0" err="1"/>
              <a:t>pixabay</a:t>
            </a:r>
            <a:endParaRPr lang="fi-FI" dirty="0"/>
          </a:p>
        </p:txBody>
      </p:sp>
    </p:spTree>
    <p:extLst>
      <p:ext uri="{BB962C8B-B14F-4D97-AF65-F5344CB8AC3E}">
        <p14:creationId xmlns:p14="http://schemas.microsoft.com/office/powerpoint/2010/main" val="3785670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263" cy="1499616"/>
          </a:xfrm>
        </p:spPr>
        <p:txBody>
          <a:bodyPr>
            <a:normAutofit/>
          </a:bodyPr>
          <a:lstStyle/>
          <a:p>
            <a:r>
              <a:rPr lang="fi-FI" sz="4600" dirty="0"/>
              <a:t>Oppiminen, tarkkaavaisuus ja vuorovaikutus</a:t>
            </a:r>
          </a:p>
        </p:txBody>
      </p:sp>
      <p:sp>
        <p:nvSpPr>
          <p:cNvPr id="3" name="Content Placeholder 2"/>
          <p:cNvSpPr>
            <a:spLocks noGrp="1"/>
          </p:cNvSpPr>
          <p:nvPr>
            <p:ph idx="1"/>
          </p:nvPr>
        </p:nvSpPr>
        <p:spPr>
          <a:xfrm>
            <a:off x="1024128" y="2286000"/>
            <a:ext cx="5902061" cy="3931920"/>
          </a:xfrm>
        </p:spPr>
        <p:txBody>
          <a:bodyPr>
            <a:normAutofit fontScale="92500" lnSpcReduction="20000"/>
          </a:bodyPr>
          <a:lstStyle/>
          <a:p>
            <a:pPr>
              <a:buFont typeface="Arial" panose="020B0604020202020204" pitchFamily="34" charset="0"/>
              <a:buChar char="•"/>
            </a:pPr>
            <a:r>
              <a:rPr lang="fi-FI" sz="2400" dirty="0"/>
              <a:t>Vauva oppii </a:t>
            </a:r>
            <a:r>
              <a:rPr lang="fi-FI" sz="2400" b="1" dirty="0"/>
              <a:t>vuorovaikutuksessa </a:t>
            </a:r>
            <a:r>
              <a:rPr lang="fi-FI" sz="2400" dirty="0"/>
              <a:t>(tunnesiteen merkitys)</a:t>
            </a:r>
          </a:p>
          <a:p>
            <a:pPr>
              <a:buFont typeface="Arial" panose="020B0604020202020204" pitchFamily="34" charset="0"/>
              <a:buChar char="•"/>
            </a:pPr>
            <a:r>
              <a:rPr lang="fi-FI" sz="2400" dirty="0"/>
              <a:t>Vauva ei tiedä, mihin kiinnittää huomiota ja mitä oppia</a:t>
            </a:r>
          </a:p>
          <a:p>
            <a:pPr>
              <a:buFont typeface="Arial" panose="020B0604020202020204" pitchFamily="34" charset="0"/>
              <a:buChar char="•"/>
            </a:pPr>
            <a:r>
              <a:rPr lang="fi-FI" sz="2400" dirty="0"/>
              <a:t>Vanhempi ohjaa vauvan tarkkaavaisuutta tärkeisiin asioihin, esim. erilaisiin ääniin</a:t>
            </a:r>
          </a:p>
          <a:p>
            <a:pPr>
              <a:buFont typeface="Arial" panose="020B0604020202020204" pitchFamily="34" charset="0"/>
              <a:buChar char="•"/>
            </a:pPr>
            <a:r>
              <a:rPr lang="fi-FI" sz="2400" b="1" dirty="0"/>
              <a:t>Moniaistisuus: </a:t>
            </a:r>
            <a:r>
              <a:rPr lang="fi-FI" sz="2400" dirty="0"/>
              <a:t>sama asia tapahtuu useassa aistissa samaan aikaan </a:t>
            </a:r>
            <a:r>
              <a:rPr lang="fi-FI" sz="1800" dirty="0"/>
              <a:t>(olennaista oppimisen kannalta; James Gibson 1950)</a:t>
            </a:r>
          </a:p>
          <a:p>
            <a:pPr lvl="1">
              <a:buFont typeface="Arial" panose="020B0604020202020204" pitchFamily="34" charset="0"/>
              <a:buChar char="•"/>
            </a:pPr>
            <a:r>
              <a:rPr lang="fi-FI" sz="2400" dirty="0"/>
              <a:t>esim. vauva näkee kuvan ja kuulee äänen samaan aikaan; tieto kahdesta eri aistista tukee toisiaan</a:t>
            </a:r>
          </a:p>
          <a:p>
            <a:pPr lvl="1">
              <a:buFont typeface="Arial" panose="020B0604020202020204" pitchFamily="34" charset="0"/>
              <a:buChar char="•"/>
            </a:pPr>
            <a:r>
              <a:rPr lang="fi-FI" sz="2400" dirty="0"/>
              <a:t>olennaista vauvan tarkkaavaisuuden suuntaamisessa</a:t>
            </a:r>
            <a:endParaRPr lang="fi-FI" dirty="0"/>
          </a:p>
        </p:txBody>
      </p:sp>
      <p:pic>
        <p:nvPicPr>
          <p:cNvPr id="3074" name="Picture 2" descr="Ilmainen kuvapankkikuva tunnisteilla hymy, hymyily, ilmeet">
            <a:extLst>
              <a:ext uri="{FF2B5EF4-FFF2-40B4-BE49-F238E27FC236}">
                <a16:creationId xmlns:a16="http://schemas.microsoft.com/office/drawing/2014/main" id="{8D2D3515-1243-B043-9810-1895B2A73F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11181" y="2282801"/>
            <a:ext cx="4601996" cy="3090683"/>
          </a:xfrm>
          <a:prstGeom prst="rect">
            <a:avLst/>
          </a:pr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7745B164-DB48-4846-A921-E8C8CE5A806C}"/>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dirty="0"/>
              <a:t>© Sanoma Pro, Tekijät ● Mieli 2 Kehittyvä ihminen, kuva: </a:t>
            </a:r>
            <a:r>
              <a:rPr lang="fi-FI" dirty="0" err="1"/>
              <a:t>pexels</a:t>
            </a:r>
            <a:endParaRPr lang="fi-FI" dirty="0"/>
          </a:p>
        </p:txBody>
      </p:sp>
    </p:spTree>
    <p:extLst>
      <p:ext uri="{BB962C8B-B14F-4D97-AF65-F5344CB8AC3E}">
        <p14:creationId xmlns:p14="http://schemas.microsoft.com/office/powerpoint/2010/main" val="1462547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normAutofit/>
          </a:bodyPr>
          <a:lstStyle/>
          <a:p>
            <a:r>
              <a:rPr lang="fi-FI" dirty="0"/>
              <a:t>Oppimisen osa-alueita</a:t>
            </a:r>
          </a:p>
        </p:txBody>
      </p:sp>
      <p:pic>
        <p:nvPicPr>
          <p:cNvPr id="5124" name="Picture 4" descr="Ilmainen kuvapankkikuva tunnisteilla asu, kädet, lapsi">
            <a:extLst>
              <a:ext uri="{FF2B5EF4-FFF2-40B4-BE49-F238E27FC236}">
                <a16:creationId xmlns:a16="http://schemas.microsoft.com/office/drawing/2014/main" id="{4D56DA11-4016-1447-8E99-3BFA4CA3E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0" r="-2" b="19722"/>
          <a:stretch/>
        </p:blipFill>
        <p:spPr bwMode="auto">
          <a:xfrm>
            <a:off x="1024128" y="2386051"/>
            <a:ext cx="3149870" cy="34488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39733" y="2286000"/>
            <a:ext cx="6104467" cy="4023360"/>
          </a:xfrm>
        </p:spPr>
        <p:txBody>
          <a:bodyPr>
            <a:normAutofit fontScale="85000" lnSpcReduction="20000"/>
          </a:bodyPr>
          <a:lstStyle/>
          <a:p>
            <a:pPr>
              <a:buFont typeface="Arial" panose="020B0604020202020204" pitchFamily="34" charset="0"/>
              <a:buChar char="•"/>
            </a:pPr>
            <a:r>
              <a:rPr lang="fi-FI" b="1" dirty="0"/>
              <a:t>Kognitiivinen kehitys (tiedonkäsittely):</a:t>
            </a:r>
          </a:p>
          <a:p>
            <a:pPr lvl="1">
              <a:buFont typeface="Arial" panose="020B0604020202020204" pitchFamily="34" charset="0"/>
              <a:buChar char="•"/>
            </a:pPr>
            <a:r>
              <a:rPr lang="fi-FI" dirty="0"/>
              <a:t>kyky ymmärtää syitä, seurauksia tai ilmiöitä</a:t>
            </a:r>
          </a:p>
          <a:p>
            <a:pPr>
              <a:buFont typeface="Arial" panose="020B0604020202020204" pitchFamily="34" charset="0"/>
              <a:buChar char="•"/>
            </a:pPr>
            <a:r>
              <a:rPr lang="fi-FI" b="1" dirty="0"/>
              <a:t>Kieli:</a:t>
            </a:r>
          </a:p>
          <a:p>
            <a:pPr lvl="1"/>
            <a:r>
              <a:rPr lang="fi-FI" dirty="0"/>
              <a:t>kielellinen ymmärtäminen: kyky ymmärtää sanoja tai ohjeita</a:t>
            </a:r>
          </a:p>
          <a:p>
            <a:pPr lvl="1"/>
            <a:r>
              <a:rPr lang="fi-FI" dirty="0"/>
              <a:t>kielellinen tuottaminen: kyky käyttää sanoja tai muita ilmaisuja</a:t>
            </a:r>
          </a:p>
          <a:p>
            <a:pPr>
              <a:buFont typeface="Arial" panose="020B0604020202020204" pitchFamily="34" charset="0"/>
              <a:buChar char="•"/>
            </a:pPr>
            <a:r>
              <a:rPr lang="fi-FI" b="1" dirty="0"/>
              <a:t>Motoriikka:</a:t>
            </a:r>
          </a:p>
          <a:p>
            <a:pPr lvl="1"/>
            <a:r>
              <a:rPr lang="fi-FI" dirty="0"/>
              <a:t>karkeamotoriikka: kehon suuret liikkeet, esim. konttaaminen</a:t>
            </a:r>
          </a:p>
          <a:p>
            <a:pPr lvl="1"/>
            <a:r>
              <a:rPr lang="fi-FI" dirty="0"/>
              <a:t>hienomotoriikka: kehon pienet liikkeet, esim. saksien käyttö</a:t>
            </a:r>
          </a:p>
          <a:p>
            <a:pPr>
              <a:buFont typeface="Arial" panose="020B0604020202020204" pitchFamily="34" charset="0"/>
              <a:buChar char="•"/>
            </a:pPr>
            <a:r>
              <a:rPr lang="fi-FI" b="1" dirty="0"/>
              <a:t>Sosioemotionaalinen kehitys </a:t>
            </a:r>
            <a:r>
              <a:rPr lang="fi-FI" dirty="0"/>
              <a:t>(tunnesäätely ja vuorovaikutus)</a:t>
            </a:r>
          </a:p>
        </p:txBody>
      </p:sp>
      <p:sp>
        <p:nvSpPr>
          <p:cNvPr id="4" name="Alatunnisteen paikkamerkki 3">
            <a:extLst>
              <a:ext uri="{FF2B5EF4-FFF2-40B4-BE49-F238E27FC236}">
                <a16:creationId xmlns:a16="http://schemas.microsoft.com/office/drawing/2014/main" id="{4DF4158A-7947-4713-A93B-86B9218CA8E5}"/>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dirty="0"/>
              <a:t>© Sanoma Pro, Tekijät ● Mieli 2 Kehittyvä ihminen, kuva: </a:t>
            </a:r>
            <a:r>
              <a:rPr lang="fi-FI" dirty="0" err="1"/>
              <a:t>pexels</a:t>
            </a:r>
            <a:endParaRPr lang="fi-FI" dirty="0"/>
          </a:p>
        </p:txBody>
      </p:sp>
    </p:spTree>
    <p:extLst>
      <p:ext uri="{BB962C8B-B14F-4D97-AF65-F5344CB8AC3E}">
        <p14:creationId xmlns:p14="http://schemas.microsoft.com/office/powerpoint/2010/main" val="1302575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5902061" cy="1499616"/>
          </a:xfrm>
        </p:spPr>
        <p:txBody>
          <a:bodyPr>
            <a:normAutofit/>
          </a:bodyPr>
          <a:lstStyle/>
          <a:p>
            <a:r>
              <a:rPr lang="fi-FI" dirty="0" err="1"/>
              <a:t>Sosioemotionaalinen</a:t>
            </a:r>
            <a:r>
              <a:rPr lang="fi-FI" dirty="0"/>
              <a:t> kehitys</a:t>
            </a:r>
          </a:p>
        </p:txBody>
      </p:sp>
      <p:sp>
        <p:nvSpPr>
          <p:cNvPr id="3" name="Content Placeholder 2"/>
          <p:cNvSpPr>
            <a:spLocks noGrp="1"/>
          </p:cNvSpPr>
          <p:nvPr>
            <p:ph idx="1"/>
          </p:nvPr>
        </p:nvSpPr>
        <p:spPr>
          <a:xfrm>
            <a:off x="1024128" y="2184400"/>
            <a:ext cx="5902061" cy="3931920"/>
          </a:xfrm>
        </p:spPr>
        <p:txBody>
          <a:bodyPr>
            <a:normAutofit fontScale="92500"/>
          </a:bodyPr>
          <a:lstStyle/>
          <a:p>
            <a:pPr>
              <a:buFont typeface="Arial" panose="020B0604020202020204" pitchFamily="34" charset="0"/>
              <a:buChar char="•"/>
            </a:pPr>
            <a:r>
              <a:rPr lang="fi-FI" sz="1800" b="1" dirty="0" err="1"/>
              <a:t>Sosioemotionaalinen</a:t>
            </a:r>
            <a:r>
              <a:rPr lang="fi-FI" sz="1800" b="1" dirty="0"/>
              <a:t> kehitys</a:t>
            </a:r>
            <a:r>
              <a:rPr lang="fi-FI" sz="1800" dirty="0"/>
              <a:t>:</a:t>
            </a:r>
          </a:p>
          <a:p>
            <a:pPr lvl="1">
              <a:buFont typeface="Arial" panose="020B0604020202020204" pitchFamily="34" charset="0"/>
              <a:buChar char="•"/>
            </a:pPr>
            <a:r>
              <a:rPr lang="fi-FI" dirty="0"/>
              <a:t>kyky vuorovaikutukseen muiden kanssa</a:t>
            </a:r>
          </a:p>
          <a:p>
            <a:pPr lvl="1">
              <a:buFont typeface="Arial" panose="020B0604020202020204" pitchFamily="34" charset="0"/>
              <a:buChar char="•"/>
            </a:pPr>
            <a:r>
              <a:rPr lang="fi-FI" dirty="0"/>
              <a:t>kykyä tunnistaa omia ja muiden tunnetiloja tai haluja / toiveita</a:t>
            </a:r>
          </a:p>
          <a:p>
            <a:endParaRPr lang="fi-FI" sz="1400" dirty="0"/>
          </a:p>
          <a:p>
            <a:pPr>
              <a:buFont typeface="Arial" panose="020B0604020202020204" pitchFamily="34" charset="0"/>
              <a:buChar char="•"/>
            </a:pPr>
            <a:r>
              <a:rPr lang="fi-FI" sz="1800" b="1" dirty="0"/>
              <a:t>Lapsi oppii vanhempien reaktioista</a:t>
            </a:r>
            <a:r>
              <a:rPr lang="fi-FI" sz="1800" dirty="0"/>
              <a:t>, miten hänen pitäisi kokea tai tuntea</a:t>
            </a:r>
          </a:p>
          <a:p>
            <a:pPr lvl="1">
              <a:buFont typeface="Arial" panose="020B0604020202020204" pitchFamily="34" charset="0"/>
              <a:buChar char="•"/>
            </a:pPr>
            <a:r>
              <a:rPr lang="fi-FI" sz="1600" dirty="0"/>
              <a:t>esim. jos vanhempi säikähtää, lapsikin luultavasti säikähtää</a:t>
            </a:r>
          </a:p>
          <a:p>
            <a:pPr lvl="1">
              <a:buFont typeface="Arial" panose="020B0604020202020204" pitchFamily="34" charset="0"/>
              <a:buChar char="•"/>
            </a:pPr>
            <a:endParaRPr lang="fi-FI" sz="1600" dirty="0"/>
          </a:p>
          <a:p>
            <a:pPr>
              <a:buFont typeface="Arial" panose="020B0604020202020204" pitchFamily="34" charset="0"/>
              <a:buChar char="•"/>
            </a:pPr>
            <a:r>
              <a:rPr lang="fi-FI" sz="1800" b="1" dirty="0" err="1"/>
              <a:t>Sosioemotionaaliseen</a:t>
            </a:r>
            <a:r>
              <a:rPr lang="fi-FI" sz="1800" b="1" dirty="0"/>
              <a:t> kehitykseen liittyviä kehityksen ilmiöitä vauvaiässä:</a:t>
            </a:r>
          </a:p>
          <a:p>
            <a:pPr lvl="1"/>
            <a:r>
              <a:rPr lang="fi-FI" sz="1600" dirty="0"/>
              <a:t>sosiaalinen hymy 1</a:t>
            </a:r>
            <a:r>
              <a:rPr lang="fi-FI" sz="1600" dirty="0">
                <a:latin typeface="Arial" panose="020B0604020202020204" pitchFamily="34" charset="0"/>
                <a:cs typeface="Arial" panose="020B0604020202020204" pitchFamily="34" charset="0"/>
              </a:rPr>
              <a:t>−2</a:t>
            </a:r>
            <a:r>
              <a:rPr lang="fi-FI" sz="1600" dirty="0"/>
              <a:t> kk iässä</a:t>
            </a:r>
          </a:p>
          <a:p>
            <a:pPr lvl="1"/>
            <a:r>
              <a:rPr lang="fi-FI" sz="1600" dirty="0"/>
              <a:t>vierastaminen, alkaa usein 6</a:t>
            </a:r>
            <a:r>
              <a:rPr lang="fi-FI" sz="1600" dirty="0">
                <a:latin typeface="Arial" panose="020B0604020202020204" pitchFamily="34" charset="0"/>
                <a:cs typeface="Arial" panose="020B0604020202020204" pitchFamily="34" charset="0"/>
              </a:rPr>
              <a:t>−</a:t>
            </a:r>
            <a:r>
              <a:rPr lang="fi-FI" sz="1600" dirty="0"/>
              <a:t>8 kk iässä</a:t>
            </a:r>
          </a:p>
          <a:p>
            <a:pPr>
              <a:buFont typeface="Arial" panose="020B0604020202020204" pitchFamily="34" charset="0"/>
              <a:buChar char="•"/>
            </a:pPr>
            <a:endParaRPr lang="fi-FI" sz="2000" dirty="0"/>
          </a:p>
        </p:txBody>
      </p:sp>
      <p:pic>
        <p:nvPicPr>
          <p:cNvPr id="4098" name="Picture 2" descr="Ilmainen kuvapankkikuva tunnisteilla hymyily, kantaminen, nuori">
            <a:extLst>
              <a:ext uri="{FF2B5EF4-FFF2-40B4-BE49-F238E27FC236}">
                <a16:creationId xmlns:a16="http://schemas.microsoft.com/office/drawing/2014/main" id="{B31452DC-3ADE-7C47-83A7-9F62FC33D0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12"/>
          <a:stretch/>
        </p:blipFill>
        <p:spPr bwMode="auto">
          <a:xfrm>
            <a:off x="7552267" y="640080"/>
            <a:ext cx="3999654" cy="5577840"/>
          </a:xfrm>
          <a:prstGeom prst="rect">
            <a:avLst/>
          </a:pr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F15A9AB5-44E2-4D69-A1EE-77B5A39057E1}"/>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dirty="0"/>
              <a:t>© Sanoma Pro, Tekijät ● Mieli 2 Kehittyvä ihminen, kuva: </a:t>
            </a:r>
            <a:r>
              <a:rPr lang="fi-FI" dirty="0" err="1"/>
              <a:t>pexels</a:t>
            </a:r>
            <a:endParaRPr lang="fi-FI" dirty="0"/>
          </a:p>
        </p:txBody>
      </p:sp>
    </p:spTree>
    <p:extLst>
      <p:ext uri="{BB962C8B-B14F-4D97-AF65-F5344CB8AC3E}">
        <p14:creationId xmlns:p14="http://schemas.microsoft.com/office/powerpoint/2010/main" val="543612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5902061" cy="1499616"/>
          </a:xfrm>
        </p:spPr>
        <p:txBody>
          <a:bodyPr>
            <a:normAutofit/>
          </a:bodyPr>
          <a:lstStyle/>
          <a:p>
            <a:r>
              <a:rPr lang="fi-FI" dirty="0"/>
              <a:t>Herkkyyskausi</a:t>
            </a:r>
          </a:p>
        </p:txBody>
      </p:sp>
      <p:sp>
        <p:nvSpPr>
          <p:cNvPr id="3" name="Content Placeholder 2"/>
          <p:cNvSpPr>
            <a:spLocks noGrp="1"/>
          </p:cNvSpPr>
          <p:nvPr>
            <p:ph idx="1"/>
          </p:nvPr>
        </p:nvSpPr>
        <p:spPr>
          <a:xfrm>
            <a:off x="1024128" y="2286000"/>
            <a:ext cx="5902061" cy="3931920"/>
          </a:xfrm>
        </p:spPr>
        <p:txBody>
          <a:bodyPr>
            <a:normAutofit/>
          </a:bodyPr>
          <a:lstStyle/>
          <a:p>
            <a:pPr>
              <a:buFont typeface="Arial" panose="020B0604020202020204" pitchFamily="34" charset="0"/>
              <a:buChar char="•"/>
            </a:pPr>
            <a:r>
              <a:rPr lang="fi-FI" dirty="0"/>
              <a:t>Ikäkausi, jolloin tietty taito on helpompaa oppia kuin muulloin</a:t>
            </a:r>
          </a:p>
          <a:p>
            <a:pPr>
              <a:buFont typeface="Arial" panose="020B0604020202020204" pitchFamily="34" charset="0"/>
              <a:buChar char="•"/>
            </a:pPr>
            <a:r>
              <a:rPr lang="fi-FI" dirty="0"/>
              <a:t>Kyseisen taidon tai kyvyn kannalta tärkeät aivoalueet ovat herkkyyskauden aikana helposti muokkautuvia</a:t>
            </a:r>
          </a:p>
          <a:p>
            <a:pPr>
              <a:buFont typeface="Arial" panose="020B0604020202020204" pitchFamily="34" charset="0"/>
              <a:buChar char="•"/>
            </a:pPr>
            <a:r>
              <a:rPr lang="fi-FI" dirty="0"/>
              <a:t>Ei tarkkarajainen; taitoja voi oppia myöhemminkin</a:t>
            </a:r>
          </a:p>
        </p:txBody>
      </p:sp>
      <p:pic>
        <p:nvPicPr>
          <p:cNvPr id="6" name="Kuva 6" descr="Kuva, joka sisältää kohteen henkilö, musiikki, kitara&#10;&#10;Kuvaus luotu automaattisesti">
            <a:extLst>
              <a:ext uri="{FF2B5EF4-FFF2-40B4-BE49-F238E27FC236}">
                <a16:creationId xmlns:a16="http://schemas.microsoft.com/office/drawing/2014/main" id="{47CFA1FA-9709-4A96-BAB5-8FC582A8CE44}"/>
              </a:ext>
            </a:extLst>
          </p:cNvPr>
          <p:cNvPicPr>
            <a:picLocks noChangeAspect="1"/>
          </p:cNvPicPr>
          <p:nvPr/>
        </p:nvPicPr>
        <p:blipFill>
          <a:blip r:embed="rId3"/>
          <a:stretch>
            <a:fillRect/>
          </a:stretch>
        </p:blipFill>
        <p:spPr>
          <a:xfrm>
            <a:off x="7690490" y="640080"/>
            <a:ext cx="3723208" cy="5577840"/>
          </a:xfrm>
          <a:prstGeom prst="rect">
            <a:avLst/>
          </a:prstGeom>
        </p:spPr>
      </p:pic>
      <p:sp>
        <p:nvSpPr>
          <p:cNvPr id="4" name="Alatunnisteen paikkamerkki 3">
            <a:extLst>
              <a:ext uri="{FF2B5EF4-FFF2-40B4-BE49-F238E27FC236}">
                <a16:creationId xmlns:a16="http://schemas.microsoft.com/office/drawing/2014/main" id="{B70AEFCD-C685-43C5-8454-B46E8AEE2338}"/>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dirty="0"/>
              <a:t>© Sanoma Pro, Tekijät ● Mieli 2 Kehittyvä ihminen, kuva: </a:t>
            </a:r>
            <a:r>
              <a:rPr lang="fi-FI" dirty="0" err="1"/>
              <a:t>pexels</a:t>
            </a:r>
          </a:p>
        </p:txBody>
      </p:sp>
    </p:spTree>
    <p:extLst>
      <p:ext uri="{BB962C8B-B14F-4D97-AF65-F5344CB8AC3E}">
        <p14:creationId xmlns:p14="http://schemas.microsoft.com/office/powerpoint/2010/main" val="669034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4497D8-1B88-97E3-53E9-88E10BB0CF02}"/>
              </a:ext>
            </a:extLst>
          </p:cNvPr>
          <p:cNvSpPr>
            <a:spLocks noGrp="1"/>
          </p:cNvSpPr>
          <p:nvPr>
            <p:ph type="title"/>
          </p:nvPr>
        </p:nvSpPr>
        <p:spPr>
          <a:xfrm>
            <a:off x="1024319" y="214826"/>
            <a:ext cx="9720072" cy="763899"/>
          </a:xfrm>
        </p:spPr>
        <p:txBody>
          <a:bodyPr/>
          <a:lstStyle/>
          <a:p>
            <a:r>
              <a:rPr lang="fi-FI" dirty="0"/>
              <a:t>Kulttuuri vaikuttaa</a:t>
            </a:r>
          </a:p>
        </p:txBody>
      </p:sp>
      <p:sp>
        <p:nvSpPr>
          <p:cNvPr id="4" name="Alatunnisteen paikkamerkki 3">
            <a:extLst>
              <a:ext uri="{FF2B5EF4-FFF2-40B4-BE49-F238E27FC236}">
                <a16:creationId xmlns:a16="http://schemas.microsoft.com/office/drawing/2014/main" id="{D155B7B7-EEEE-B614-4BE4-D9C76494FC37}"/>
              </a:ext>
            </a:extLst>
          </p:cNvPr>
          <p:cNvSpPr>
            <a:spLocks noGrp="1"/>
          </p:cNvSpPr>
          <p:nvPr>
            <p:ph type="ftr" sz="quarter" idx="11"/>
          </p:nvPr>
        </p:nvSpPr>
        <p:spPr/>
        <p:txBody>
          <a:bodyPr/>
          <a:lstStyle/>
          <a:p>
            <a:r>
              <a:rPr lang="fi-FI"/>
              <a:t>© Sanoma Pro, Tekijät ● Mieli 2 Kehittyvä ihminen</a:t>
            </a:r>
          </a:p>
        </p:txBody>
      </p:sp>
      <p:pic>
        <p:nvPicPr>
          <p:cNvPr id="2052" name="Picture 4">
            <a:extLst>
              <a:ext uri="{FF2B5EF4-FFF2-40B4-BE49-F238E27FC236}">
                <a16:creationId xmlns:a16="http://schemas.microsoft.com/office/drawing/2014/main" id="{6DE00697-2D51-EFFE-C6F3-797AC9F61A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81170" y="1106251"/>
            <a:ext cx="9006370" cy="548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869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5902061" cy="742841"/>
          </a:xfrm>
        </p:spPr>
        <p:txBody>
          <a:bodyPr>
            <a:normAutofit/>
          </a:bodyPr>
          <a:lstStyle/>
          <a:p>
            <a:r>
              <a:rPr lang="fi-FI" dirty="0"/>
              <a:t>Temperamentti</a:t>
            </a:r>
          </a:p>
        </p:txBody>
      </p:sp>
      <p:sp>
        <p:nvSpPr>
          <p:cNvPr id="3" name="Content Placeholder 2"/>
          <p:cNvSpPr>
            <a:spLocks noGrp="1"/>
          </p:cNvSpPr>
          <p:nvPr>
            <p:ph idx="1"/>
          </p:nvPr>
        </p:nvSpPr>
        <p:spPr>
          <a:xfrm>
            <a:off x="764306" y="1279051"/>
            <a:ext cx="6571214" cy="5465973"/>
          </a:xfrm>
        </p:spPr>
        <p:txBody>
          <a:bodyPr vert="horz" lIns="45720" tIns="45720" rIns="45720" bIns="45720" rtlCol="0" anchor="t">
            <a:noAutofit/>
          </a:bodyPr>
          <a:lstStyle/>
          <a:p>
            <a:pPr>
              <a:buFont typeface="Arial" panose="020B0602020104020603" pitchFamily="34" charset="0"/>
              <a:buChar char="•"/>
            </a:pPr>
            <a:r>
              <a:rPr lang="fi-FI" sz="1800" b="1" dirty="0"/>
              <a:t>Ihmisen synnynnäinen ja yksilöllinen toimintatyyli, ajattelu- ja reagointitapa</a:t>
            </a:r>
          </a:p>
          <a:p>
            <a:pPr marL="264795" lvl="1">
              <a:buFont typeface="Arial" panose="020B0604020202020204" pitchFamily="34" charset="0"/>
              <a:buChar char="•"/>
            </a:pPr>
            <a:r>
              <a:rPr lang="fi-FI" sz="1600" dirty="0"/>
              <a:t>osin perinnöllinen</a:t>
            </a:r>
          </a:p>
          <a:p>
            <a:pPr marL="264795" lvl="1">
              <a:buFont typeface="Arial" panose="020B0604020202020204" pitchFamily="34" charset="0"/>
              <a:buChar char="•"/>
            </a:pPr>
            <a:r>
              <a:rPr lang="fi-FI" sz="1600" dirty="0"/>
              <a:t>perusta, jonka päälle aikuismainen persoonallisuus rakentuu</a:t>
            </a:r>
          </a:p>
          <a:p>
            <a:pPr marL="264795" lvl="1"/>
            <a:r>
              <a:rPr lang="fi-FI" sz="1600" dirty="0"/>
              <a:t>temperamentti ei kuitenkaan koskaan katoa</a:t>
            </a:r>
          </a:p>
          <a:p>
            <a:pPr marL="264795" lvl="1"/>
            <a:r>
              <a:rPr lang="fi-FI" sz="1600" dirty="0"/>
              <a:t>Temperamentti luo perustan, jota muokkaavat ympäristötekijät kuten kasvatus, kulttuurinormit, lapseen kohdistetut odotukset ja muut tekijät</a:t>
            </a:r>
            <a:endParaRPr lang="fi-FI" dirty="0"/>
          </a:p>
          <a:p>
            <a:pPr>
              <a:buFont typeface="Arial" panose="020B0604020202020204" pitchFamily="34" charset="0"/>
              <a:buChar char="•"/>
            </a:pPr>
            <a:r>
              <a:rPr lang="fi-FI" sz="1800" b="1" dirty="0" err="1"/>
              <a:t>Rothbartin</a:t>
            </a:r>
            <a:r>
              <a:rPr lang="fi-FI" sz="1800" b="1" dirty="0"/>
              <a:t> mukaan temperamentit eroavat itsesäätelyn ja reaktiivisuuden suhteen. </a:t>
            </a:r>
          </a:p>
          <a:p>
            <a:pPr>
              <a:buFont typeface="Arial" panose="020B0604020202020204" pitchFamily="34" charset="0"/>
              <a:buChar char="•"/>
            </a:pPr>
            <a:r>
              <a:rPr lang="fi-FI" sz="1800" dirty="0"/>
              <a:t>Temperamenttimallin kolme osatekijää:</a:t>
            </a:r>
          </a:p>
          <a:p>
            <a:pPr marL="264795" lvl="1"/>
            <a:r>
              <a:rPr lang="fi-FI" b="1" dirty="0"/>
              <a:t>Reaktiivisuus </a:t>
            </a:r>
            <a:r>
              <a:rPr lang="fi-FI" dirty="0"/>
              <a:t>(automaattiset reaktiot erilaisiin tapahtumiin), jossa kaksi osaa: </a:t>
            </a:r>
          </a:p>
          <a:p>
            <a:pPr marL="264795" lvl="1"/>
            <a:r>
              <a:rPr lang="fi-FI" b="1" dirty="0"/>
              <a:t>1) taipumus kokea myönteisiä tunteita </a:t>
            </a:r>
          </a:p>
          <a:p>
            <a:pPr marL="264795" lvl="1"/>
            <a:r>
              <a:rPr lang="fi-FI" b="1" dirty="0"/>
              <a:t>2)</a:t>
            </a:r>
            <a:r>
              <a:rPr lang="fi-FI" dirty="0"/>
              <a:t> </a:t>
            </a:r>
            <a:r>
              <a:rPr lang="fi-FI" b="1" dirty="0"/>
              <a:t>taipumus kokea kielteisiä tunteita</a:t>
            </a:r>
            <a:endParaRPr lang="fi-FI" dirty="0"/>
          </a:p>
          <a:p>
            <a:pPr marL="264795" lvl="1"/>
            <a:r>
              <a:rPr lang="fi-FI" b="1" dirty="0"/>
              <a:t>3) itsesäätely</a:t>
            </a:r>
            <a:endParaRPr lang="fi-FI" dirty="0"/>
          </a:p>
          <a:p>
            <a:pPr>
              <a:buFont typeface="Arial" panose="020B0604020202020204" pitchFamily="34" charset="0"/>
              <a:buChar char="•"/>
            </a:pPr>
            <a:r>
              <a:rPr lang="fi-FI" sz="1800" dirty="0"/>
              <a:t>Temperamentti vaikuttaa siihen, millaiseen ympäristöön lapsi hakeutuu</a:t>
            </a:r>
          </a:p>
        </p:txBody>
      </p:sp>
      <p:pic>
        <p:nvPicPr>
          <p:cNvPr id="5" name="Picture 2" descr="Ilmainen kuvapankkikuva tunnisteilla asu, hattu, hauska">
            <a:extLst>
              <a:ext uri="{FF2B5EF4-FFF2-40B4-BE49-F238E27FC236}">
                <a16:creationId xmlns:a16="http://schemas.microsoft.com/office/drawing/2014/main" id="{6FE0E59D-588C-0748-AC94-AE467D65EE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82" r="-2" b="16330"/>
          <a:stretch/>
        </p:blipFill>
        <p:spPr bwMode="auto">
          <a:xfrm>
            <a:off x="7793661" y="1678122"/>
            <a:ext cx="3999654" cy="4379340"/>
          </a:xfrm>
          <a:prstGeom prst="rect">
            <a:avLst/>
          </a:pr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B2268E75-734A-4F43-A9B6-F37FB2E4C807}"/>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dirty="0"/>
              <a:t>© Sanoma Pro, Tekijät ● Mieli 2 Kehittyvä ihminen, kuva: </a:t>
            </a:r>
            <a:r>
              <a:rPr lang="fi-FI" dirty="0" err="1"/>
              <a:t>pexels</a:t>
            </a:r>
            <a:endParaRPr lang="fi-FI" dirty="0"/>
          </a:p>
        </p:txBody>
      </p:sp>
    </p:spTree>
    <p:extLst>
      <p:ext uri="{BB962C8B-B14F-4D97-AF65-F5344CB8AC3E}">
        <p14:creationId xmlns:p14="http://schemas.microsoft.com/office/powerpoint/2010/main" val="950105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C4BD-F119-4226-BDAE-45E536F5796E}"/>
              </a:ext>
            </a:extLst>
          </p:cNvPr>
          <p:cNvSpPr>
            <a:spLocks noGrp="1"/>
          </p:cNvSpPr>
          <p:nvPr>
            <p:ph type="title"/>
          </p:nvPr>
        </p:nvSpPr>
        <p:spPr>
          <a:xfrm>
            <a:off x="1024128" y="585216"/>
            <a:ext cx="5902061" cy="1499616"/>
          </a:xfrm>
        </p:spPr>
        <p:txBody>
          <a:bodyPr>
            <a:normAutofit/>
          </a:bodyPr>
          <a:lstStyle/>
          <a:p>
            <a:r>
              <a:rPr lang="en-US">
                <a:cs typeface="Calibri Light"/>
              </a:rPr>
              <a:t>Varhainen vuorovaikutus</a:t>
            </a:r>
          </a:p>
        </p:txBody>
      </p:sp>
      <p:sp>
        <p:nvSpPr>
          <p:cNvPr id="3" name="Content Placeholder 2">
            <a:extLst>
              <a:ext uri="{FF2B5EF4-FFF2-40B4-BE49-F238E27FC236}">
                <a16:creationId xmlns:a16="http://schemas.microsoft.com/office/drawing/2014/main" id="{FFC925FE-EBDC-47CF-BDE0-3E7DDE2D7743}"/>
              </a:ext>
            </a:extLst>
          </p:cNvPr>
          <p:cNvSpPr>
            <a:spLocks noGrp="1"/>
          </p:cNvSpPr>
          <p:nvPr>
            <p:ph idx="1"/>
          </p:nvPr>
        </p:nvSpPr>
        <p:spPr>
          <a:xfrm>
            <a:off x="1024128" y="2286000"/>
            <a:ext cx="5902061" cy="3931920"/>
          </a:xfrm>
        </p:spPr>
        <p:txBody>
          <a:bodyPr vert="horz" lIns="91440" tIns="45720" rIns="91440" bIns="45720" rtlCol="0">
            <a:normAutofit fontScale="92500" lnSpcReduction="10000"/>
          </a:bodyPr>
          <a:lstStyle/>
          <a:p>
            <a:pPr>
              <a:buFont typeface="Arial" panose="020B0604020202020204" pitchFamily="34" charset="0"/>
              <a:buChar char="•"/>
            </a:pPr>
            <a:r>
              <a:rPr lang="en-US" sz="2800" b="1" dirty="0" err="1">
                <a:cs typeface="Calibri"/>
              </a:rPr>
              <a:t>Varhainen</a:t>
            </a:r>
            <a:r>
              <a:rPr lang="en-US" sz="2800" b="1" dirty="0">
                <a:cs typeface="Calibri"/>
              </a:rPr>
              <a:t> </a:t>
            </a:r>
            <a:r>
              <a:rPr lang="en-US" sz="2800" b="1" dirty="0" err="1">
                <a:cs typeface="Calibri"/>
              </a:rPr>
              <a:t>vuorovaikutus</a:t>
            </a:r>
            <a:r>
              <a:rPr lang="en-US" sz="2800" b="1" dirty="0">
                <a:cs typeface="Calibri"/>
              </a:rPr>
              <a:t> </a:t>
            </a:r>
            <a:r>
              <a:rPr lang="en-US" sz="2800" dirty="0">
                <a:cs typeface="Calibri"/>
              </a:rPr>
              <a:t>= </a:t>
            </a:r>
            <a:r>
              <a:rPr lang="en-US" sz="2800" dirty="0" err="1">
                <a:cs typeface="Calibri"/>
              </a:rPr>
              <a:t>syntymästä</a:t>
            </a:r>
            <a:r>
              <a:rPr lang="en-US" sz="2800" dirty="0">
                <a:cs typeface="Calibri"/>
              </a:rPr>
              <a:t> 1-2 </a:t>
            </a:r>
            <a:r>
              <a:rPr lang="en-US" sz="2800" dirty="0" err="1">
                <a:cs typeface="Calibri"/>
              </a:rPr>
              <a:t>vuoden</a:t>
            </a:r>
            <a:r>
              <a:rPr lang="en-US" sz="2800" dirty="0">
                <a:cs typeface="Calibri"/>
              </a:rPr>
              <a:t> </a:t>
            </a:r>
            <a:r>
              <a:rPr lang="en-US" sz="2800" dirty="0" err="1">
                <a:cs typeface="Calibri"/>
              </a:rPr>
              <a:t>ikään</a:t>
            </a:r>
            <a:r>
              <a:rPr lang="en-US" sz="2800" dirty="0">
                <a:cs typeface="Calibri"/>
              </a:rPr>
              <a:t> </a:t>
            </a:r>
            <a:r>
              <a:rPr lang="en-US" sz="2800" dirty="0" err="1">
                <a:cs typeface="Calibri"/>
              </a:rPr>
              <a:t>tapahtuvaa</a:t>
            </a:r>
            <a:r>
              <a:rPr lang="en-US" sz="2800" dirty="0">
                <a:cs typeface="Calibri"/>
              </a:rPr>
              <a:t> </a:t>
            </a:r>
            <a:r>
              <a:rPr lang="en-US" sz="2800" dirty="0" err="1">
                <a:cs typeface="Calibri"/>
              </a:rPr>
              <a:t>vauvan</a:t>
            </a:r>
            <a:r>
              <a:rPr lang="en-US" sz="2800" dirty="0">
                <a:cs typeface="Calibri"/>
              </a:rPr>
              <a:t> ja </a:t>
            </a:r>
            <a:r>
              <a:rPr lang="en-US" sz="2800" dirty="0" err="1">
                <a:cs typeface="Calibri"/>
              </a:rPr>
              <a:t>hoivaajan</a:t>
            </a:r>
            <a:r>
              <a:rPr lang="en-US" sz="2800" dirty="0">
                <a:cs typeface="Calibri"/>
              </a:rPr>
              <a:t> </a:t>
            </a:r>
            <a:r>
              <a:rPr lang="en-US" sz="2800" dirty="0" err="1">
                <a:cs typeface="Calibri"/>
              </a:rPr>
              <a:t>välistä</a:t>
            </a:r>
            <a:r>
              <a:rPr lang="en-US" sz="2800" dirty="0">
                <a:cs typeface="Calibri"/>
              </a:rPr>
              <a:t> </a:t>
            </a:r>
            <a:r>
              <a:rPr lang="en-US" sz="2800" dirty="0" err="1">
                <a:cs typeface="Calibri"/>
              </a:rPr>
              <a:t>vastavuoroista</a:t>
            </a:r>
            <a:r>
              <a:rPr lang="en-US" sz="2800" dirty="0">
                <a:cs typeface="Calibri"/>
              </a:rPr>
              <a:t> </a:t>
            </a:r>
            <a:r>
              <a:rPr lang="en-US" sz="2800" dirty="0" err="1">
                <a:cs typeface="Calibri"/>
              </a:rPr>
              <a:t>kommunikaatiota</a:t>
            </a:r>
            <a:r>
              <a:rPr lang="en-US" sz="2800" dirty="0">
                <a:cs typeface="Calibri"/>
              </a:rPr>
              <a:t> ja </a:t>
            </a:r>
            <a:r>
              <a:rPr lang="en-US" sz="2800" dirty="0" err="1">
                <a:cs typeface="Calibri"/>
              </a:rPr>
              <a:t>tunnetilojen</a:t>
            </a:r>
            <a:r>
              <a:rPr lang="en-US" sz="2800" dirty="0">
                <a:cs typeface="Calibri"/>
              </a:rPr>
              <a:t> </a:t>
            </a:r>
            <a:r>
              <a:rPr lang="en-US" sz="2800" dirty="0" err="1">
                <a:cs typeface="Calibri"/>
              </a:rPr>
              <a:t>jakamista</a:t>
            </a:r>
            <a:endParaRPr lang="en-US" sz="2800" dirty="0">
              <a:cs typeface="Calibri"/>
            </a:endParaRPr>
          </a:p>
          <a:p>
            <a:pPr lvl="1">
              <a:buFont typeface="Arial" panose="020B0604020202020204" pitchFamily="34" charset="0"/>
              <a:buChar char="•"/>
            </a:pPr>
            <a:r>
              <a:rPr lang="en-US" sz="2400" dirty="0" err="1">
                <a:ea typeface="+mn-lt"/>
                <a:cs typeface="+mn-lt"/>
              </a:rPr>
              <a:t>t</a:t>
            </a:r>
            <a:r>
              <a:rPr lang="en-US" sz="2400" dirty="0" err="1">
                <a:cs typeface="Calibri"/>
              </a:rPr>
              <a:t>apahtuu</a:t>
            </a:r>
            <a:r>
              <a:rPr lang="en-US" sz="2400" dirty="0">
                <a:cs typeface="Calibri"/>
              </a:rPr>
              <a:t> </a:t>
            </a:r>
            <a:r>
              <a:rPr lang="en-US" sz="2400" dirty="0" err="1">
                <a:cs typeface="Calibri"/>
              </a:rPr>
              <a:t>katsein</a:t>
            </a:r>
            <a:r>
              <a:rPr lang="en-US" sz="2400" dirty="0">
                <a:cs typeface="Calibri"/>
              </a:rPr>
              <a:t>, </a:t>
            </a:r>
            <a:r>
              <a:rPr lang="en-US" sz="2400" dirty="0" err="1">
                <a:cs typeface="Calibri"/>
              </a:rPr>
              <a:t>ilmein</a:t>
            </a:r>
            <a:r>
              <a:rPr lang="en-US" sz="2400" dirty="0">
                <a:cs typeface="Calibri"/>
              </a:rPr>
              <a:t>, </a:t>
            </a:r>
            <a:r>
              <a:rPr lang="en-US" sz="2400" dirty="0" err="1">
                <a:cs typeface="Calibri"/>
              </a:rPr>
              <a:t>elein</a:t>
            </a:r>
            <a:r>
              <a:rPr lang="en-US" sz="2400" dirty="0">
                <a:cs typeface="Calibri"/>
              </a:rPr>
              <a:t>, </a:t>
            </a:r>
            <a:r>
              <a:rPr lang="en-US" sz="2400" dirty="0" err="1">
                <a:cs typeface="Calibri"/>
              </a:rPr>
              <a:t>liikkein</a:t>
            </a:r>
            <a:r>
              <a:rPr lang="en-US" sz="2400" dirty="0">
                <a:cs typeface="Calibri"/>
              </a:rPr>
              <a:t>, </a:t>
            </a:r>
            <a:r>
              <a:rPr lang="en-US" sz="2400" dirty="0" err="1">
                <a:cs typeface="Calibri"/>
              </a:rPr>
              <a:t>kosketuksin</a:t>
            </a:r>
            <a:r>
              <a:rPr lang="en-US" sz="2400" dirty="0">
                <a:cs typeface="Calibri"/>
              </a:rPr>
              <a:t> </a:t>
            </a:r>
            <a:r>
              <a:rPr lang="en-US" sz="2400" dirty="0" err="1">
                <a:cs typeface="Calibri"/>
              </a:rPr>
              <a:t>sekä</a:t>
            </a:r>
            <a:r>
              <a:rPr lang="en-US" sz="2400" dirty="0">
                <a:cs typeface="Calibri"/>
              </a:rPr>
              <a:t> </a:t>
            </a:r>
            <a:r>
              <a:rPr lang="en-US" sz="2400" dirty="0" err="1">
                <a:cs typeface="Calibri"/>
              </a:rPr>
              <a:t>ääntelyn</a:t>
            </a:r>
            <a:r>
              <a:rPr lang="en-US" sz="2400" dirty="0">
                <a:cs typeface="Calibri"/>
              </a:rPr>
              <a:t> ja </a:t>
            </a:r>
            <a:r>
              <a:rPr lang="en-US" sz="2400" dirty="0" err="1">
                <a:cs typeface="Calibri"/>
              </a:rPr>
              <a:t>puheen</a:t>
            </a:r>
            <a:r>
              <a:rPr lang="en-US" sz="2400" dirty="0">
                <a:cs typeface="Calibri"/>
              </a:rPr>
              <a:t> </a:t>
            </a:r>
            <a:r>
              <a:rPr lang="en-US" sz="2400" dirty="0" err="1">
                <a:cs typeface="Calibri"/>
              </a:rPr>
              <a:t>avulla</a:t>
            </a:r>
            <a:endParaRPr lang="en-US" sz="2400" dirty="0">
              <a:cs typeface="Calibri"/>
            </a:endParaRPr>
          </a:p>
          <a:p>
            <a:pPr>
              <a:buFont typeface="Arial" panose="020B0604020202020204" pitchFamily="34" charset="0"/>
              <a:buChar char="•"/>
            </a:pPr>
            <a:r>
              <a:rPr lang="en-US" sz="2800" dirty="0" err="1">
                <a:cs typeface="Calibri"/>
              </a:rPr>
              <a:t>Vuorovaikutus</a:t>
            </a:r>
            <a:r>
              <a:rPr lang="en-US" sz="2800" dirty="0">
                <a:cs typeface="Calibri"/>
              </a:rPr>
              <a:t> </a:t>
            </a:r>
            <a:r>
              <a:rPr lang="en-US" sz="2800" dirty="0" err="1">
                <a:cs typeface="Calibri"/>
              </a:rPr>
              <a:t>toisen</a:t>
            </a:r>
            <a:r>
              <a:rPr lang="en-US" sz="2800" dirty="0">
                <a:cs typeface="Calibri"/>
              </a:rPr>
              <a:t> </a:t>
            </a:r>
            <a:r>
              <a:rPr lang="en-US" sz="2800" dirty="0" err="1">
                <a:cs typeface="Calibri"/>
              </a:rPr>
              <a:t>ihmisen</a:t>
            </a:r>
            <a:r>
              <a:rPr lang="en-US" sz="2800" dirty="0">
                <a:cs typeface="Calibri"/>
              </a:rPr>
              <a:t> </a:t>
            </a:r>
            <a:r>
              <a:rPr lang="en-US" sz="2800" dirty="0" err="1">
                <a:cs typeface="Calibri"/>
              </a:rPr>
              <a:t>kanssa</a:t>
            </a:r>
            <a:r>
              <a:rPr lang="en-US" sz="2800" dirty="0">
                <a:cs typeface="Calibri"/>
              </a:rPr>
              <a:t> </a:t>
            </a:r>
            <a:r>
              <a:rPr lang="en-US" sz="2800" dirty="0" err="1">
                <a:cs typeface="Calibri"/>
              </a:rPr>
              <a:t>erittäin</a:t>
            </a:r>
            <a:r>
              <a:rPr lang="en-US" sz="2800" dirty="0">
                <a:cs typeface="Calibri"/>
              </a:rPr>
              <a:t> </a:t>
            </a:r>
            <a:r>
              <a:rPr lang="en-US" sz="2800" dirty="0" err="1">
                <a:cs typeface="Calibri"/>
              </a:rPr>
              <a:t>tärkeää</a:t>
            </a:r>
            <a:r>
              <a:rPr lang="en-US" sz="2800" dirty="0">
                <a:cs typeface="Calibri"/>
              </a:rPr>
              <a:t> </a:t>
            </a:r>
            <a:r>
              <a:rPr lang="en-US" sz="2800" dirty="0" err="1">
                <a:cs typeface="Calibri"/>
              </a:rPr>
              <a:t>vauvan</a:t>
            </a:r>
            <a:r>
              <a:rPr lang="en-US" sz="2800" dirty="0">
                <a:cs typeface="Calibri"/>
              </a:rPr>
              <a:t> </a:t>
            </a:r>
            <a:r>
              <a:rPr lang="en-US" sz="2800" dirty="0" err="1">
                <a:cs typeface="Calibri"/>
              </a:rPr>
              <a:t>kehitykselle</a:t>
            </a:r>
            <a:endParaRPr lang="en-US" sz="2800" dirty="0">
              <a:cs typeface="Calibri"/>
            </a:endParaRPr>
          </a:p>
          <a:p>
            <a:pPr>
              <a:buFont typeface="Arial" panose="020B0604020202020204" pitchFamily="34" charset="0"/>
              <a:buChar char="•"/>
            </a:pPr>
            <a:r>
              <a:rPr lang="en-US" sz="2800" dirty="0" err="1">
                <a:cs typeface="Calibri"/>
              </a:rPr>
              <a:t>Dynaamista</a:t>
            </a:r>
            <a:r>
              <a:rPr lang="en-US" sz="2800" dirty="0">
                <a:cs typeface="Calibri"/>
              </a:rPr>
              <a:t>, </a:t>
            </a:r>
            <a:r>
              <a:rPr lang="en-US" sz="2800" dirty="0" err="1">
                <a:cs typeface="Calibri"/>
              </a:rPr>
              <a:t>jatkuvasti</a:t>
            </a:r>
            <a:r>
              <a:rPr lang="en-US" sz="2800" dirty="0">
                <a:cs typeface="Calibri"/>
              </a:rPr>
              <a:t> </a:t>
            </a:r>
            <a:r>
              <a:rPr lang="en-US" sz="2800" dirty="0" err="1">
                <a:cs typeface="Calibri"/>
              </a:rPr>
              <a:t>muuttuvaa</a:t>
            </a:r>
            <a:endParaRPr lang="en-US" sz="2800" dirty="0">
              <a:cs typeface="Calibri"/>
            </a:endParaRPr>
          </a:p>
          <a:p>
            <a:pPr>
              <a:buFont typeface="Arial" panose="020B0604020202020204" pitchFamily="34" charset="0"/>
              <a:buChar char="•"/>
            </a:pPr>
            <a:endParaRPr lang="en-US" sz="2800" dirty="0">
              <a:ea typeface="+mn-lt"/>
              <a:cs typeface="+mn-lt"/>
            </a:endParaRPr>
          </a:p>
          <a:p>
            <a:endParaRPr lang="en-US" dirty="0">
              <a:cs typeface="Calibri"/>
            </a:endParaRPr>
          </a:p>
        </p:txBody>
      </p:sp>
      <p:pic>
        <p:nvPicPr>
          <p:cNvPr id="5" name="Picture 8" descr="A baby in a crib&#10;&#10;Description automatically generated">
            <a:extLst>
              <a:ext uri="{FF2B5EF4-FFF2-40B4-BE49-F238E27FC236}">
                <a16:creationId xmlns:a16="http://schemas.microsoft.com/office/drawing/2014/main" id="{64B49271-EFCF-4C45-AC1F-6D2CB2BE890D}"/>
              </a:ext>
            </a:extLst>
          </p:cNvPr>
          <p:cNvPicPr>
            <a:picLocks noChangeAspect="1"/>
          </p:cNvPicPr>
          <p:nvPr/>
        </p:nvPicPr>
        <p:blipFill rotWithShape="1">
          <a:blip r:embed="rId3"/>
          <a:srcRect l="28636" r="23679" b="-2"/>
          <a:stretch/>
        </p:blipFill>
        <p:spPr>
          <a:xfrm>
            <a:off x="7552267" y="640080"/>
            <a:ext cx="3999654" cy="5577840"/>
          </a:xfrm>
          <a:prstGeom prst="rect">
            <a:avLst/>
          </a:prstGeom>
        </p:spPr>
      </p:pic>
      <p:sp>
        <p:nvSpPr>
          <p:cNvPr id="4" name="Alatunnisteen paikkamerkki 3">
            <a:extLst>
              <a:ext uri="{FF2B5EF4-FFF2-40B4-BE49-F238E27FC236}">
                <a16:creationId xmlns:a16="http://schemas.microsoft.com/office/drawing/2014/main" id="{4CA05010-19CC-4FDE-B9A5-02D08C820A87}"/>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dirty="0"/>
              <a:t>© Sanoma Pro, Tekijät ● Mieli 2 Kehittyvä ihminen, Kuva: </a:t>
            </a:r>
            <a:r>
              <a:rPr lang="fi-FI" dirty="0" err="1"/>
              <a:t>Pexels</a:t>
            </a:r>
            <a:endParaRPr lang="en-US" dirty="0"/>
          </a:p>
        </p:txBody>
      </p:sp>
    </p:spTree>
    <p:extLst>
      <p:ext uri="{BB962C8B-B14F-4D97-AF65-F5344CB8AC3E}">
        <p14:creationId xmlns:p14="http://schemas.microsoft.com/office/powerpoint/2010/main" val="1535373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4E5D56-48BB-4A44-8BED-E0FE27DE4000}"/>
              </a:ext>
            </a:extLst>
          </p:cNvPr>
          <p:cNvSpPr>
            <a:spLocks noGrp="1"/>
          </p:cNvSpPr>
          <p:nvPr>
            <p:ph type="title"/>
          </p:nvPr>
        </p:nvSpPr>
        <p:spPr>
          <a:xfrm>
            <a:off x="1024128" y="585216"/>
            <a:ext cx="6066818" cy="1499616"/>
          </a:xfrm>
        </p:spPr>
        <p:txBody>
          <a:bodyPr>
            <a:normAutofit/>
          </a:bodyPr>
          <a:lstStyle/>
          <a:p>
            <a:r>
              <a:rPr lang="fi-FI" dirty="0"/>
              <a:t>Valmius vuorovaikutukseen</a:t>
            </a:r>
          </a:p>
        </p:txBody>
      </p:sp>
      <p:sp>
        <p:nvSpPr>
          <p:cNvPr id="3" name="Sisällön paikkamerkki 2">
            <a:extLst>
              <a:ext uri="{FF2B5EF4-FFF2-40B4-BE49-F238E27FC236}">
                <a16:creationId xmlns:a16="http://schemas.microsoft.com/office/drawing/2014/main" id="{262CD58E-7BBB-474A-BC10-F5E3A2108C23}"/>
              </a:ext>
            </a:extLst>
          </p:cNvPr>
          <p:cNvSpPr>
            <a:spLocks noGrp="1"/>
          </p:cNvSpPr>
          <p:nvPr>
            <p:ph idx="1"/>
          </p:nvPr>
        </p:nvSpPr>
        <p:spPr>
          <a:xfrm>
            <a:off x="1024128" y="2286000"/>
            <a:ext cx="6066818" cy="4023360"/>
          </a:xfrm>
        </p:spPr>
        <p:txBody>
          <a:bodyPr>
            <a:normAutofit fontScale="92500" lnSpcReduction="20000"/>
          </a:bodyPr>
          <a:lstStyle/>
          <a:p>
            <a:pPr>
              <a:buFont typeface="Arial" panose="020B0604020202020204" pitchFamily="34" charset="0"/>
              <a:buChar char="•"/>
            </a:pPr>
            <a:r>
              <a:rPr lang="en-US" sz="2800" dirty="0" err="1">
                <a:ea typeface="+mn-lt"/>
                <a:cs typeface="+mn-lt"/>
              </a:rPr>
              <a:t>Vauvalla</a:t>
            </a:r>
            <a:r>
              <a:rPr lang="en-US" sz="2800" dirty="0">
                <a:ea typeface="+mn-lt"/>
                <a:cs typeface="+mn-lt"/>
              </a:rPr>
              <a:t> </a:t>
            </a:r>
            <a:r>
              <a:rPr lang="en-US" sz="2800" dirty="0" err="1">
                <a:ea typeface="+mn-lt"/>
                <a:cs typeface="+mn-lt"/>
              </a:rPr>
              <a:t>valmius</a:t>
            </a:r>
            <a:r>
              <a:rPr lang="en-US" sz="2800" dirty="0">
                <a:ea typeface="+mn-lt"/>
                <a:cs typeface="+mn-lt"/>
              </a:rPr>
              <a:t> </a:t>
            </a:r>
            <a:r>
              <a:rPr lang="en-US" sz="2800" dirty="0" err="1">
                <a:ea typeface="+mn-lt"/>
                <a:cs typeface="+mn-lt"/>
              </a:rPr>
              <a:t>vuorovaikutukseen</a:t>
            </a:r>
            <a:r>
              <a:rPr lang="en-US" sz="2800" dirty="0">
                <a:ea typeface="+mn-lt"/>
                <a:cs typeface="+mn-lt"/>
              </a:rPr>
              <a:t> </a:t>
            </a:r>
            <a:r>
              <a:rPr lang="en-US" sz="2800" dirty="0" err="1">
                <a:ea typeface="+mn-lt"/>
                <a:cs typeface="+mn-lt"/>
              </a:rPr>
              <a:t>syntymästä</a:t>
            </a:r>
            <a:r>
              <a:rPr lang="en-US" sz="2800" dirty="0">
                <a:ea typeface="+mn-lt"/>
                <a:cs typeface="+mn-lt"/>
              </a:rPr>
              <a:t> </a:t>
            </a:r>
            <a:r>
              <a:rPr lang="en-US" sz="2800" dirty="0" err="1">
                <a:ea typeface="+mn-lt"/>
                <a:cs typeface="+mn-lt"/>
              </a:rPr>
              <a:t>lähtien</a:t>
            </a:r>
            <a:endParaRPr lang="en-US" sz="2800" dirty="0">
              <a:ea typeface="+mn-lt"/>
              <a:cs typeface="+mn-lt"/>
            </a:endParaRPr>
          </a:p>
          <a:p>
            <a:pPr>
              <a:buFont typeface="Arial" panose="020B0604020202020204" pitchFamily="34" charset="0"/>
              <a:buChar char="•"/>
            </a:pPr>
            <a:r>
              <a:rPr lang="en-US" sz="2800" dirty="0" err="1">
                <a:ea typeface="+mn-lt"/>
                <a:cs typeface="+mn-lt"/>
              </a:rPr>
              <a:t>Vuorovaikutuksen</a:t>
            </a:r>
            <a:r>
              <a:rPr lang="en-US" sz="2800" dirty="0">
                <a:ea typeface="+mn-lt"/>
                <a:cs typeface="+mn-lt"/>
              </a:rPr>
              <a:t> </a:t>
            </a:r>
            <a:r>
              <a:rPr lang="en-US" sz="2800" dirty="0" err="1">
                <a:ea typeface="+mn-lt"/>
                <a:cs typeface="+mn-lt"/>
              </a:rPr>
              <a:t>keinoja</a:t>
            </a:r>
            <a:r>
              <a:rPr lang="en-US" sz="2800" dirty="0">
                <a:ea typeface="+mn-lt"/>
                <a:cs typeface="+mn-lt"/>
              </a:rPr>
              <a:t> mm. </a:t>
            </a:r>
            <a:r>
              <a:rPr lang="en-US" sz="2800" dirty="0" err="1">
                <a:ea typeface="+mn-lt"/>
                <a:cs typeface="+mn-lt"/>
              </a:rPr>
              <a:t>itku</a:t>
            </a:r>
            <a:r>
              <a:rPr lang="en-US" sz="2800" dirty="0">
                <a:ea typeface="+mn-lt"/>
                <a:cs typeface="+mn-lt"/>
              </a:rPr>
              <a:t>, </a:t>
            </a:r>
            <a:r>
              <a:rPr lang="en-US" sz="2800" dirty="0" err="1">
                <a:ea typeface="+mn-lt"/>
                <a:cs typeface="+mn-lt"/>
              </a:rPr>
              <a:t>hymy</a:t>
            </a:r>
            <a:r>
              <a:rPr lang="en-US" sz="2800" dirty="0">
                <a:ea typeface="+mn-lt"/>
                <a:cs typeface="+mn-lt"/>
              </a:rPr>
              <a:t>, </a:t>
            </a:r>
            <a:r>
              <a:rPr lang="en-US" sz="2800" dirty="0" err="1">
                <a:ea typeface="+mn-lt"/>
                <a:cs typeface="+mn-lt"/>
              </a:rPr>
              <a:t>katsekontakti</a:t>
            </a:r>
            <a:r>
              <a:rPr lang="en-US" sz="2800" dirty="0">
                <a:ea typeface="+mn-lt"/>
                <a:cs typeface="+mn-lt"/>
              </a:rPr>
              <a:t>, </a:t>
            </a:r>
            <a:r>
              <a:rPr lang="en-US" sz="2800" dirty="0" err="1">
                <a:ea typeface="+mn-lt"/>
                <a:cs typeface="+mn-lt"/>
              </a:rPr>
              <a:t>ääntely</a:t>
            </a:r>
            <a:r>
              <a:rPr lang="en-US" sz="2800" dirty="0">
                <a:ea typeface="+mn-lt"/>
                <a:cs typeface="+mn-lt"/>
              </a:rPr>
              <a:t>, </a:t>
            </a:r>
            <a:r>
              <a:rPr lang="en-US" sz="2800" dirty="0" err="1">
                <a:ea typeface="+mn-lt"/>
                <a:cs typeface="+mn-lt"/>
              </a:rPr>
              <a:t>liikehdintä</a:t>
            </a:r>
            <a:r>
              <a:rPr lang="en-US" sz="2800" dirty="0">
                <a:ea typeface="+mn-lt"/>
                <a:cs typeface="+mn-lt"/>
              </a:rPr>
              <a:t>, </a:t>
            </a:r>
            <a:r>
              <a:rPr lang="en-US" sz="2800" dirty="0" err="1">
                <a:ea typeface="+mn-lt"/>
                <a:cs typeface="+mn-lt"/>
              </a:rPr>
              <a:t>tunteet</a:t>
            </a:r>
            <a:r>
              <a:rPr lang="en-US" sz="2800" dirty="0">
                <a:ea typeface="+mn-lt"/>
                <a:cs typeface="+mn-lt"/>
              </a:rPr>
              <a:t> </a:t>
            </a:r>
          </a:p>
          <a:p>
            <a:pPr>
              <a:buFont typeface="Arial" panose="020B0604020202020204" pitchFamily="34" charset="0"/>
              <a:buChar char="•"/>
            </a:pPr>
            <a:r>
              <a:rPr lang="en-US" sz="2800" dirty="0" err="1">
                <a:ea typeface="+mn-lt"/>
                <a:cs typeface="+mn-lt"/>
              </a:rPr>
              <a:t>Aluksi</a:t>
            </a:r>
            <a:r>
              <a:rPr lang="en-US" sz="2800" dirty="0">
                <a:ea typeface="+mn-lt"/>
                <a:cs typeface="+mn-lt"/>
              </a:rPr>
              <a:t> </a:t>
            </a:r>
            <a:r>
              <a:rPr lang="en-US" sz="2800" dirty="0" err="1">
                <a:ea typeface="+mn-lt"/>
                <a:cs typeface="+mn-lt"/>
              </a:rPr>
              <a:t>vuorovaikutusta</a:t>
            </a:r>
            <a:r>
              <a:rPr lang="en-US" sz="2800" dirty="0">
                <a:ea typeface="+mn-lt"/>
                <a:cs typeface="+mn-lt"/>
              </a:rPr>
              <a:t> </a:t>
            </a:r>
            <a:r>
              <a:rPr lang="en-US" sz="2800" dirty="0" err="1">
                <a:ea typeface="+mn-lt"/>
                <a:cs typeface="+mn-lt"/>
              </a:rPr>
              <a:t>ohjaavat</a:t>
            </a:r>
            <a:r>
              <a:rPr lang="en-US" sz="2800" dirty="0">
                <a:ea typeface="+mn-lt"/>
                <a:cs typeface="+mn-lt"/>
              </a:rPr>
              <a:t> </a:t>
            </a:r>
            <a:r>
              <a:rPr lang="en-US" sz="2800" b="1" dirty="0" err="1">
                <a:ea typeface="+mn-lt"/>
                <a:cs typeface="+mn-lt"/>
              </a:rPr>
              <a:t>biologiset</a:t>
            </a:r>
            <a:r>
              <a:rPr lang="en-US" sz="2800" b="1" dirty="0">
                <a:ea typeface="+mn-lt"/>
                <a:cs typeface="+mn-lt"/>
              </a:rPr>
              <a:t> </a:t>
            </a:r>
            <a:r>
              <a:rPr lang="en-US" sz="2800" b="1" dirty="0" err="1">
                <a:ea typeface="+mn-lt"/>
                <a:cs typeface="+mn-lt"/>
              </a:rPr>
              <a:t>tarpeet</a:t>
            </a:r>
            <a:endParaRPr lang="en-US" sz="2800" b="1" dirty="0">
              <a:ea typeface="+mn-lt"/>
              <a:cs typeface="+mn-lt"/>
            </a:endParaRPr>
          </a:p>
          <a:p>
            <a:pPr lvl="1">
              <a:buFont typeface="Arial" panose="020B0604020202020204" pitchFamily="34" charset="0"/>
              <a:buChar char="•"/>
            </a:pPr>
            <a:r>
              <a:rPr lang="en-US" sz="2400" dirty="0" err="1">
                <a:ea typeface="+mn-lt"/>
                <a:cs typeface="+mn-lt"/>
              </a:rPr>
              <a:t>Esim</a:t>
            </a:r>
            <a:r>
              <a:rPr lang="en-US" sz="2400" dirty="0">
                <a:ea typeface="+mn-lt"/>
                <a:cs typeface="+mn-lt"/>
              </a:rPr>
              <a:t>. </a:t>
            </a:r>
            <a:r>
              <a:rPr lang="en-US" sz="2400" dirty="0" err="1">
                <a:ea typeface="+mn-lt"/>
                <a:cs typeface="+mn-lt"/>
              </a:rPr>
              <a:t>Nälkä</a:t>
            </a:r>
            <a:r>
              <a:rPr lang="en-US" sz="2400" dirty="0">
                <a:ea typeface="+mn-lt"/>
                <a:cs typeface="+mn-lt"/>
              </a:rPr>
              <a:t> </a:t>
            </a:r>
            <a:r>
              <a:rPr lang="en-US" sz="2400" dirty="0" err="1">
                <a:ea typeface="+mn-lt"/>
                <a:cs typeface="+mn-lt"/>
              </a:rPr>
              <a:t>aiheuttaa</a:t>
            </a:r>
            <a:r>
              <a:rPr lang="en-US" sz="2400" dirty="0">
                <a:ea typeface="+mn-lt"/>
                <a:cs typeface="+mn-lt"/>
              </a:rPr>
              <a:t> </a:t>
            </a:r>
            <a:r>
              <a:rPr lang="en-US" sz="2400" dirty="0" err="1">
                <a:ea typeface="+mn-lt"/>
                <a:cs typeface="+mn-lt"/>
              </a:rPr>
              <a:t>vauvalle</a:t>
            </a:r>
            <a:r>
              <a:rPr lang="en-US" sz="2400" dirty="0">
                <a:ea typeface="+mn-lt"/>
                <a:cs typeface="+mn-lt"/>
              </a:rPr>
              <a:t> </a:t>
            </a:r>
            <a:r>
              <a:rPr lang="en-US" sz="2400" dirty="0" err="1">
                <a:ea typeface="+mn-lt"/>
                <a:cs typeface="+mn-lt"/>
              </a:rPr>
              <a:t>pahan</a:t>
            </a:r>
            <a:r>
              <a:rPr lang="en-US" sz="2400" dirty="0">
                <a:ea typeface="+mn-lt"/>
                <a:cs typeface="+mn-lt"/>
              </a:rPr>
              <a:t> </a:t>
            </a:r>
            <a:r>
              <a:rPr lang="en-US" sz="2400" dirty="0" err="1">
                <a:ea typeface="+mn-lt"/>
                <a:cs typeface="+mn-lt"/>
              </a:rPr>
              <a:t>olon</a:t>
            </a:r>
            <a:r>
              <a:rPr lang="en-US" sz="2400" dirty="0">
                <a:ea typeface="+mn-lt"/>
                <a:cs typeface="+mn-lt"/>
              </a:rPr>
              <a:t>, </a:t>
            </a:r>
            <a:r>
              <a:rPr lang="en-US" sz="2400" dirty="0" err="1">
                <a:ea typeface="+mn-lt"/>
                <a:cs typeface="+mn-lt"/>
              </a:rPr>
              <a:t>joka</a:t>
            </a:r>
            <a:r>
              <a:rPr lang="en-US" sz="2400" dirty="0">
                <a:ea typeface="+mn-lt"/>
                <a:cs typeface="+mn-lt"/>
              </a:rPr>
              <a:t> </a:t>
            </a:r>
            <a:r>
              <a:rPr lang="en-US" sz="2400" dirty="0" err="1">
                <a:ea typeface="+mn-lt"/>
                <a:cs typeface="+mn-lt"/>
              </a:rPr>
              <a:t>saa</a:t>
            </a:r>
            <a:r>
              <a:rPr lang="en-US" sz="2400" dirty="0">
                <a:ea typeface="+mn-lt"/>
                <a:cs typeface="+mn-lt"/>
              </a:rPr>
              <a:t> </a:t>
            </a:r>
            <a:r>
              <a:rPr lang="en-US" sz="2400" dirty="0" err="1">
                <a:ea typeface="+mn-lt"/>
                <a:cs typeface="+mn-lt"/>
              </a:rPr>
              <a:t>vauvan</a:t>
            </a:r>
            <a:r>
              <a:rPr lang="en-US" sz="2400" dirty="0">
                <a:ea typeface="+mn-lt"/>
                <a:cs typeface="+mn-lt"/>
              </a:rPr>
              <a:t> </a:t>
            </a:r>
            <a:r>
              <a:rPr lang="en-US" sz="2400" dirty="0" err="1">
                <a:ea typeface="+mn-lt"/>
                <a:cs typeface="+mn-lt"/>
              </a:rPr>
              <a:t>itkemään</a:t>
            </a:r>
            <a:r>
              <a:rPr lang="en-US" sz="2400" dirty="0">
                <a:ea typeface="+mn-lt"/>
                <a:cs typeface="+mn-lt"/>
              </a:rPr>
              <a:t>. </a:t>
            </a:r>
            <a:r>
              <a:rPr lang="en-US" sz="2400" dirty="0" err="1">
                <a:ea typeface="+mn-lt"/>
                <a:cs typeface="+mn-lt"/>
              </a:rPr>
              <a:t>Vanhempi</a:t>
            </a:r>
            <a:r>
              <a:rPr lang="en-US" sz="2400" dirty="0">
                <a:ea typeface="+mn-lt"/>
                <a:cs typeface="+mn-lt"/>
              </a:rPr>
              <a:t> </a:t>
            </a:r>
            <a:r>
              <a:rPr lang="en-US" sz="2400" dirty="0" err="1">
                <a:ea typeface="+mn-lt"/>
                <a:cs typeface="+mn-lt"/>
              </a:rPr>
              <a:t>vastaa</a:t>
            </a:r>
            <a:r>
              <a:rPr lang="en-US" sz="2400" dirty="0">
                <a:ea typeface="+mn-lt"/>
                <a:cs typeface="+mn-lt"/>
              </a:rPr>
              <a:t> </a:t>
            </a:r>
            <a:r>
              <a:rPr lang="en-US" sz="2400" dirty="0" err="1">
                <a:ea typeface="+mn-lt"/>
                <a:cs typeface="+mn-lt"/>
              </a:rPr>
              <a:t>itkuun</a:t>
            </a:r>
            <a:r>
              <a:rPr lang="en-US" sz="2400" dirty="0">
                <a:ea typeface="+mn-lt"/>
                <a:cs typeface="+mn-lt"/>
              </a:rPr>
              <a:t> </a:t>
            </a:r>
            <a:r>
              <a:rPr lang="en-US" sz="2400" dirty="0" err="1">
                <a:ea typeface="+mn-lt"/>
                <a:cs typeface="+mn-lt"/>
              </a:rPr>
              <a:t>syöttämällä</a:t>
            </a:r>
            <a:r>
              <a:rPr lang="en-US" sz="2400" dirty="0">
                <a:ea typeface="+mn-lt"/>
                <a:cs typeface="+mn-lt"/>
              </a:rPr>
              <a:t> </a:t>
            </a:r>
            <a:r>
              <a:rPr lang="en-US" sz="2400" dirty="0" err="1">
                <a:ea typeface="+mn-lt"/>
                <a:cs typeface="+mn-lt"/>
              </a:rPr>
              <a:t>vauvan</a:t>
            </a:r>
            <a:r>
              <a:rPr lang="en-US" sz="2400" dirty="0">
                <a:ea typeface="+mn-lt"/>
                <a:cs typeface="+mn-lt"/>
              </a:rPr>
              <a:t> ja </a:t>
            </a:r>
            <a:r>
              <a:rPr lang="en-US" sz="2400" dirty="0" err="1">
                <a:ea typeface="+mn-lt"/>
                <a:cs typeface="+mn-lt"/>
              </a:rPr>
              <a:t>saa</a:t>
            </a:r>
            <a:r>
              <a:rPr lang="en-US" sz="2400" dirty="0">
                <a:ea typeface="+mn-lt"/>
                <a:cs typeface="+mn-lt"/>
              </a:rPr>
              <a:t> </a:t>
            </a:r>
            <a:r>
              <a:rPr lang="en-US" sz="2400" dirty="0" err="1">
                <a:ea typeface="+mn-lt"/>
                <a:cs typeface="+mn-lt"/>
              </a:rPr>
              <a:t>näin</a:t>
            </a:r>
            <a:r>
              <a:rPr lang="en-US" sz="2400" dirty="0">
                <a:ea typeface="+mn-lt"/>
                <a:cs typeface="+mn-lt"/>
              </a:rPr>
              <a:t> </a:t>
            </a:r>
            <a:r>
              <a:rPr lang="en-US" sz="2400" dirty="0" err="1">
                <a:ea typeface="+mn-lt"/>
                <a:cs typeface="+mn-lt"/>
              </a:rPr>
              <a:t>aikaan</a:t>
            </a:r>
            <a:r>
              <a:rPr lang="en-US" sz="2400" dirty="0">
                <a:ea typeface="+mn-lt"/>
                <a:cs typeface="+mn-lt"/>
              </a:rPr>
              <a:t> </a:t>
            </a:r>
            <a:r>
              <a:rPr lang="en-US" sz="2400" dirty="0" err="1">
                <a:ea typeface="+mn-lt"/>
                <a:cs typeface="+mn-lt"/>
              </a:rPr>
              <a:t>vauvalle</a:t>
            </a:r>
            <a:r>
              <a:rPr lang="en-US" sz="2400" dirty="0">
                <a:ea typeface="+mn-lt"/>
                <a:cs typeface="+mn-lt"/>
              </a:rPr>
              <a:t> </a:t>
            </a:r>
            <a:r>
              <a:rPr lang="en-US" sz="2400" dirty="0" err="1">
                <a:ea typeface="+mn-lt"/>
                <a:cs typeface="+mn-lt"/>
              </a:rPr>
              <a:t>hyvän</a:t>
            </a:r>
            <a:r>
              <a:rPr lang="en-US" sz="2400" dirty="0">
                <a:ea typeface="+mn-lt"/>
                <a:cs typeface="+mn-lt"/>
              </a:rPr>
              <a:t> </a:t>
            </a:r>
            <a:r>
              <a:rPr lang="en-US" sz="2400" dirty="0" err="1">
                <a:ea typeface="+mn-lt"/>
                <a:cs typeface="+mn-lt"/>
              </a:rPr>
              <a:t>olon</a:t>
            </a:r>
            <a:r>
              <a:rPr lang="en-US" sz="2400" dirty="0">
                <a:ea typeface="+mn-lt"/>
                <a:cs typeface="+mn-lt"/>
              </a:rPr>
              <a:t>.</a:t>
            </a:r>
          </a:p>
          <a:p>
            <a:pPr lvl="1">
              <a:buFont typeface="Arial" panose="020B0604020202020204" pitchFamily="34" charset="0"/>
              <a:buChar char="•"/>
            </a:pPr>
            <a:r>
              <a:rPr lang="en-US" sz="2400" b="1" dirty="0" err="1">
                <a:ea typeface="+mn-lt"/>
                <a:cs typeface="+mn-lt"/>
              </a:rPr>
              <a:t>Protokeskustelu</a:t>
            </a:r>
            <a:endParaRPr lang="en-US" sz="2400" b="1" dirty="0">
              <a:ea typeface="+mn-lt"/>
              <a:cs typeface="+mn-lt"/>
            </a:endParaRPr>
          </a:p>
          <a:p>
            <a:endParaRPr lang="fi-FI" dirty="0"/>
          </a:p>
        </p:txBody>
      </p:sp>
      <p:sp>
        <p:nvSpPr>
          <p:cNvPr id="4" name="Alatunnisteen paikkamerkki 3">
            <a:extLst>
              <a:ext uri="{FF2B5EF4-FFF2-40B4-BE49-F238E27FC236}">
                <a16:creationId xmlns:a16="http://schemas.microsoft.com/office/drawing/2014/main" id="{AAB73A1A-ADDB-43F6-95FA-8507F3C1809E}"/>
              </a:ext>
            </a:extLst>
          </p:cNvPr>
          <p:cNvSpPr>
            <a:spLocks noGrp="1"/>
          </p:cNvSpPr>
          <p:nvPr>
            <p:ph type="ftr" sz="quarter" idx="11"/>
          </p:nvPr>
        </p:nvSpPr>
        <p:spPr>
          <a:xfrm>
            <a:off x="3215148" y="6470704"/>
            <a:ext cx="3875798" cy="274320"/>
          </a:xfrm>
        </p:spPr>
        <p:txBody>
          <a:bodyPr>
            <a:normAutofit fontScale="85000" lnSpcReduction="10000"/>
          </a:bodyPr>
          <a:lstStyle/>
          <a:p>
            <a:pPr>
              <a:spcAft>
                <a:spcPts val="600"/>
              </a:spcAft>
            </a:pPr>
            <a:r>
              <a:rPr lang="fi-FI" dirty="0"/>
              <a:t>© Sanoma Pro, Tekijät ● Mieli 2 Kehittyvä ihminen, kuva: </a:t>
            </a:r>
            <a:r>
              <a:rPr lang="fi-FI" dirty="0" err="1"/>
              <a:t>pexels</a:t>
            </a:r>
            <a:endParaRPr lang="en-US"/>
          </a:p>
        </p:txBody>
      </p:sp>
      <p:pic>
        <p:nvPicPr>
          <p:cNvPr id="1030" name="Picture 6" descr="Ilmainen kuvapankkikuva tunnisteilla äiti, äitiys, anonyymi">
            <a:extLst>
              <a:ext uri="{FF2B5EF4-FFF2-40B4-BE49-F238E27FC236}">
                <a16:creationId xmlns:a16="http://schemas.microsoft.com/office/drawing/2014/main" id="{893AF178-DF4E-184B-9686-184FAA0C5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96" r="25544" b="-1"/>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195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E6DB-6DCA-42C3-940B-EA15D47A155B}"/>
              </a:ext>
            </a:extLst>
          </p:cNvPr>
          <p:cNvSpPr>
            <a:spLocks noGrp="1"/>
          </p:cNvSpPr>
          <p:nvPr>
            <p:ph type="title"/>
          </p:nvPr>
        </p:nvSpPr>
        <p:spPr>
          <a:xfrm>
            <a:off x="327443" y="310896"/>
            <a:ext cx="10771632" cy="786384"/>
          </a:xfrm>
        </p:spPr>
        <p:txBody>
          <a:bodyPr>
            <a:normAutofit/>
          </a:bodyPr>
          <a:lstStyle/>
          <a:p>
            <a:r>
              <a:rPr lang="en-US" sz="4600" dirty="0" err="1">
                <a:cs typeface="Calibri Light"/>
              </a:rPr>
              <a:t>Varhaisen</a:t>
            </a:r>
            <a:r>
              <a:rPr lang="en-US" sz="4600" dirty="0">
                <a:cs typeface="Calibri Light"/>
              </a:rPr>
              <a:t> </a:t>
            </a:r>
            <a:r>
              <a:rPr lang="en-US" sz="4600" dirty="0" err="1">
                <a:cs typeface="Calibri Light"/>
              </a:rPr>
              <a:t>vuorovaikutuksen</a:t>
            </a:r>
            <a:r>
              <a:rPr lang="en-US" sz="4600" dirty="0">
                <a:cs typeface="Calibri Light"/>
              </a:rPr>
              <a:t> </a:t>
            </a:r>
            <a:r>
              <a:rPr lang="en-US" sz="4600" dirty="0" err="1">
                <a:cs typeface="Calibri Light"/>
              </a:rPr>
              <a:t>piirteitä</a:t>
            </a:r>
            <a:endParaRPr lang="en-US" sz="4600" dirty="0">
              <a:cs typeface="Calibri Light"/>
            </a:endParaRPr>
          </a:p>
        </p:txBody>
      </p:sp>
      <p:sp>
        <p:nvSpPr>
          <p:cNvPr id="4" name="Alatunnisteen paikkamerkki 3">
            <a:extLst>
              <a:ext uri="{FF2B5EF4-FFF2-40B4-BE49-F238E27FC236}">
                <a16:creationId xmlns:a16="http://schemas.microsoft.com/office/drawing/2014/main" id="{F8A07D89-46C9-474D-A07D-14ED1AEC676C}"/>
              </a:ext>
            </a:extLst>
          </p:cNvPr>
          <p:cNvSpPr>
            <a:spLocks noGrp="1"/>
          </p:cNvSpPr>
          <p:nvPr>
            <p:ph type="ftr" sz="quarter" idx="11"/>
          </p:nvPr>
        </p:nvSpPr>
        <p:spPr>
          <a:xfrm>
            <a:off x="7919962" y="6583680"/>
            <a:ext cx="3875798" cy="274320"/>
          </a:xfrm>
        </p:spPr>
        <p:txBody>
          <a:bodyPr>
            <a:normAutofit fontScale="85000" lnSpcReduction="10000"/>
          </a:bodyPr>
          <a:lstStyle/>
          <a:p>
            <a:pPr>
              <a:spcAft>
                <a:spcPts val="600"/>
              </a:spcAft>
            </a:pPr>
            <a:r>
              <a:rPr lang="fi-FI" dirty="0"/>
              <a:t>© Sanoma Pro, Tekijät ● Mieli 2 Kehittyvä ihminen, kuva: </a:t>
            </a:r>
            <a:r>
              <a:rPr lang="fi-FI" dirty="0" err="1"/>
              <a:t>pexels</a:t>
            </a:r>
            <a:endParaRPr lang="en-US" dirty="0"/>
          </a:p>
        </p:txBody>
      </p:sp>
      <p:pic>
        <p:nvPicPr>
          <p:cNvPr id="5122" name="Picture 2" descr="Ilmainen kuvapankkikuva tunnisteilla hymyily, onnellinen, söpö">
            <a:extLst>
              <a:ext uri="{FF2B5EF4-FFF2-40B4-BE49-F238E27FC236}">
                <a16:creationId xmlns:a16="http://schemas.microsoft.com/office/drawing/2014/main" id="{1BD02F5D-B3F7-CE4C-AB52-7347D7B13F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33" r="18607" b="-1"/>
          <a:stretch/>
        </p:blipFill>
        <p:spPr bwMode="auto">
          <a:xfrm>
            <a:off x="8836637" y="1981201"/>
            <a:ext cx="2959123" cy="43738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2">
            <a:extLst>
              <a:ext uri="{FF2B5EF4-FFF2-40B4-BE49-F238E27FC236}">
                <a16:creationId xmlns:a16="http://schemas.microsoft.com/office/drawing/2014/main" id="{C2154209-24BF-45CD-A71C-E43199618AFA}"/>
              </a:ext>
            </a:extLst>
          </p:cNvPr>
          <p:cNvGraphicFramePr>
            <a:graphicFrameLocks noGrp="1"/>
          </p:cNvGraphicFramePr>
          <p:nvPr>
            <p:ph idx="1"/>
          </p:nvPr>
        </p:nvGraphicFramePr>
        <p:xfrm>
          <a:off x="555171" y="1325879"/>
          <a:ext cx="8281466" cy="51511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50041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1F56-5FB8-40D5-BF08-9195EFF9929C}"/>
              </a:ext>
            </a:extLst>
          </p:cNvPr>
          <p:cNvSpPr>
            <a:spLocks noGrp="1"/>
          </p:cNvSpPr>
          <p:nvPr>
            <p:ph type="title"/>
          </p:nvPr>
        </p:nvSpPr>
        <p:spPr>
          <a:xfrm>
            <a:off x="1024128" y="585216"/>
            <a:ext cx="9720072" cy="1499616"/>
          </a:xfrm>
        </p:spPr>
        <p:txBody>
          <a:bodyPr>
            <a:normAutofit/>
          </a:bodyPr>
          <a:lstStyle/>
          <a:p>
            <a:r>
              <a:rPr lang="en-US" err="1">
                <a:cs typeface="Calibri Light"/>
              </a:rPr>
              <a:t>Sensitiivisyys</a:t>
            </a:r>
            <a:r>
              <a:rPr lang="en-US">
                <a:cs typeface="Calibri Light"/>
              </a:rPr>
              <a:t> </a:t>
            </a:r>
            <a:r>
              <a:rPr lang="en-US" err="1">
                <a:cs typeface="Calibri Light"/>
              </a:rPr>
              <a:t>vuorovaikutuksessa</a:t>
            </a:r>
            <a:r>
              <a:rPr lang="en-US">
                <a:cs typeface="Calibri Light"/>
              </a:rPr>
              <a:t> </a:t>
            </a:r>
            <a:endParaRPr lang="en-US" err="1"/>
          </a:p>
        </p:txBody>
      </p:sp>
      <p:pic>
        <p:nvPicPr>
          <p:cNvPr id="2050" name="Picture 2" descr="Ilmainen kuvapankkikuva tunnisteilla arvokas, hauska, ihmiset">
            <a:extLst>
              <a:ext uri="{FF2B5EF4-FFF2-40B4-BE49-F238E27FC236}">
                <a16:creationId xmlns:a16="http://schemas.microsoft.com/office/drawing/2014/main" id="{9F751866-0087-FD4F-9BCB-183534A03E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93" r="23644"/>
          <a:stretch/>
        </p:blipFill>
        <p:spPr bwMode="auto">
          <a:xfrm>
            <a:off x="1024128" y="2386051"/>
            <a:ext cx="3149870" cy="34488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38952B5-404A-43AC-885D-6F62FDDF8B9E}"/>
              </a:ext>
            </a:extLst>
          </p:cNvPr>
          <p:cNvSpPr>
            <a:spLocks noGrp="1"/>
          </p:cNvSpPr>
          <p:nvPr>
            <p:ph idx="1"/>
          </p:nvPr>
        </p:nvSpPr>
        <p:spPr>
          <a:xfrm>
            <a:off x="4639733" y="2286000"/>
            <a:ext cx="6104467" cy="4023360"/>
          </a:xfrm>
        </p:spPr>
        <p:txBody>
          <a:bodyPr vert="horz" lIns="91440" tIns="45720" rIns="91440" bIns="45720" rtlCol="0">
            <a:normAutofit/>
          </a:bodyPr>
          <a:lstStyle/>
          <a:p>
            <a:pPr>
              <a:buFont typeface="Arial" panose="020B0604020202020204" pitchFamily="34" charset="0"/>
              <a:buChar char="•"/>
            </a:pPr>
            <a:r>
              <a:rPr lang="en-US" sz="2000" b="1" dirty="0" err="1">
                <a:cs typeface="Calibri"/>
              </a:rPr>
              <a:t>Sensitiivisyys</a:t>
            </a:r>
            <a:r>
              <a:rPr lang="en-US" sz="2000" dirty="0">
                <a:cs typeface="Calibri"/>
              </a:rPr>
              <a:t> = </a:t>
            </a:r>
            <a:r>
              <a:rPr lang="en-US" sz="2000" dirty="0" err="1">
                <a:cs typeface="Calibri"/>
              </a:rPr>
              <a:t>hoivaajan</a:t>
            </a:r>
            <a:r>
              <a:rPr lang="en-US" sz="2000" dirty="0">
                <a:cs typeface="Calibri"/>
              </a:rPr>
              <a:t> </a:t>
            </a:r>
            <a:r>
              <a:rPr lang="en-US" sz="2000" dirty="0" err="1">
                <a:cs typeface="Calibri"/>
              </a:rPr>
              <a:t>herkkyys</a:t>
            </a:r>
            <a:r>
              <a:rPr lang="en-US" sz="2000" dirty="0">
                <a:cs typeface="Calibri"/>
              </a:rPr>
              <a:t> </a:t>
            </a:r>
            <a:r>
              <a:rPr lang="en-US" sz="2000" dirty="0" err="1">
                <a:cs typeface="Calibri"/>
              </a:rPr>
              <a:t>reagoida</a:t>
            </a:r>
            <a:r>
              <a:rPr lang="en-US" sz="2000" dirty="0">
                <a:cs typeface="Calibri"/>
              </a:rPr>
              <a:t> </a:t>
            </a:r>
            <a:r>
              <a:rPr lang="en-US" sz="2000" dirty="0" err="1">
                <a:cs typeface="Calibri"/>
              </a:rPr>
              <a:t>käyttäytymisen</a:t>
            </a:r>
            <a:r>
              <a:rPr lang="en-US" sz="2000" dirty="0">
                <a:cs typeface="Calibri"/>
              </a:rPr>
              <a:t> ja </a:t>
            </a:r>
            <a:r>
              <a:rPr lang="en-US" sz="2000" dirty="0" err="1">
                <a:cs typeface="Calibri"/>
              </a:rPr>
              <a:t>tunteiden</a:t>
            </a:r>
            <a:r>
              <a:rPr lang="en-US" sz="2000" dirty="0">
                <a:cs typeface="Calibri"/>
              </a:rPr>
              <a:t> </a:t>
            </a:r>
            <a:r>
              <a:rPr lang="en-US" sz="2000" dirty="0" err="1">
                <a:cs typeface="Calibri"/>
              </a:rPr>
              <a:t>tasolla</a:t>
            </a:r>
            <a:r>
              <a:rPr lang="en-US" sz="2000" dirty="0">
                <a:cs typeface="Calibri"/>
              </a:rPr>
              <a:t> </a:t>
            </a:r>
            <a:r>
              <a:rPr lang="en-US" sz="2000" dirty="0" err="1">
                <a:cs typeface="Calibri"/>
              </a:rPr>
              <a:t>lapseen</a:t>
            </a:r>
            <a:r>
              <a:rPr lang="en-US" sz="2000" dirty="0">
                <a:cs typeface="Calibri"/>
              </a:rPr>
              <a:t> </a:t>
            </a:r>
            <a:r>
              <a:rPr lang="en-US" sz="2000" dirty="0" err="1">
                <a:cs typeface="Calibri"/>
              </a:rPr>
              <a:t>osuvasti</a:t>
            </a:r>
            <a:r>
              <a:rPr lang="en-US" sz="2000" dirty="0">
                <a:cs typeface="Calibri"/>
              </a:rPr>
              <a:t> ja </a:t>
            </a:r>
            <a:r>
              <a:rPr lang="en-US" sz="2000" dirty="0" err="1">
                <a:cs typeface="Calibri"/>
              </a:rPr>
              <a:t>johdonmukaisesti</a:t>
            </a:r>
            <a:endParaRPr lang="en-US" sz="2000" dirty="0">
              <a:cs typeface="Calibri"/>
            </a:endParaRPr>
          </a:p>
          <a:p>
            <a:pPr lvl="1">
              <a:buFont typeface="Arial" panose="020B0604020202020204" pitchFamily="34" charset="0"/>
              <a:buChar char="•"/>
            </a:pPr>
            <a:r>
              <a:rPr lang="en-US" sz="1600" dirty="0" err="1">
                <a:cs typeface="Calibri"/>
              </a:rPr>
              <a:t>keskeistä</a:t>
            </a:r>
            <a:r>
              <a:rPr lang="en-US" sz="1600" dirty="0">
                <a:cs typeface="Calibri"/>
              </a:rPr>
              <a:t> </a:t>
            </a:r>
            <a:r>
              <a:rPr lang="en-US" sz="1600" dirty="0" err="1">
                <a:cs typeface="Calibri"/>
              </a:rPr>
              <a:t>varhaislapsuuden</a:t>
            </a:r>
            <a:r>
              <a:rPr lang="en-US" sz="1600" dirty="0">
                <a:cs typeface="Calibri"/>
              </a:rPr>
              <a:t> </a:t>
            </a:r>
            <a:r>
              <a:rPr lang="en-US" sz="1600" dirty="0" err="1">
                <a:cs typeface="Calibri"/>
              </a:rPr>
              <a:t>suotuisan</a:t>
            </a:r>
            <a:r>
              <a:rPr lang="en-US" sz="1600" dirty="0">
                <a:cs typeface="Calibri"/>
              </a:rPr>
              <a:t> </a:t>
            </a:r>
            <a:r>
              <a:rPr lang="en-US" sz="1600" dirty="0" err="1">
                <a:cs typeface="Calibri"/>
              </a:rPr>
              <a:t>kehityksen</a:t>
            </a:r>
            <a:r>
              <a:rPr lang="en-US" sz="1600" dirty="0">
                <a:cs typeface="Calibri"/>
              </a:rPr>
              <a:t> ja </a:t>
            </a:r>
            <a:r>
              <a:rPr lang="en-US" sz="1600" dirty="0" err="1">
                <a:cs typeface="Calibri"/>
              </a:rPr>
              <a:t>lapsen</a:t>
            </a:r>
            <a:r>
              <a:rPr lang="en-US" sz="1600" dirty="0">
                <a:cs typeface="Calibri"/>
              </a:rPr>
              <a:t> </a:t>
            </a:r>
            <a:r>
              <a:rPr lang="en-US" sz="1600" dirty="0" err="1">
                <a:cs typeface="Calibri"/>
              </a:rPr>
              <a:t>hyvinvoinnin</a:t>
            </a:r>
            <a:r>
              <a:rPr lang="en-US" sz="1600" dirty="0">
                <a:cs typeface="Calibri"/>
              </a:rPr>
              <a:t> </a:t>
            </a:r>
            <a:r>
              <a:rPr lang="en-US" sz="1600" dirty="0" err="1">
                <a:cs typeface="Calibri"/>
              </a:rPr>
              <a:t>kannalta</a:t>
            </a:r>
            <a:endParaRPr lang="en-US" sz="1600" dirty="0">
              <a:cs typeface="Calibri"/>
            </a:endParaRPr>
          </a:p>
          <a:p>
            <a:pPr>
              <a:buFont typeface="Arial" panose="020B0604020202020204" pitchFamily="34" charset="0"/>
              <a:buChar char="•"/>
            </a:pPr>
            <a:r>
              <a:rPr lang="en-US" sz="2000" dirty="0" err="1">
                <a:cs typeface="Calibri"/>
              </a:rPr>
              <a:t>Sensitiivinen</a:t>
            </a:r>
            <a:r>
              <a:rPr lang="en-US" sz="2000" dirty="0">
                <a:cs typeface="Calibri"/>
              </a:rPr>
              <a:t> </a:t>
            </a:r>
            <a:r>
              <a:rPr lang="en-US" sz="2000" dirty="0" err="1">
                <a:cs typeface="Calibri"/>
              </a:rPr>
              <a:t>hoito</a:t>
            </a:r>
            <a:r>
              <a:rPr lang="en-US" sz="2000" dirty="0">
                <a:cs typeface="Calibri"/>
              </a:rPr>
              <a:t> </a:t>
            </a:r>
          </a:p>
          <a:p>
            <a:pPr lvl="1">
              <a:buFont typeface="Arial" panose="020B0604020202020204" pitchFamily="34" charset="0"/>
              <a:buChar char="•"/>
            </a:pPr>
            <a:r>
              <a:rPr lang="en-US" sz="1600" dirty="0" err="1">
                <a:cs typeface="Calibri"/>
              </a:rPr>
              <a:t>luo</a:t>
            </a:r>
            <a:r>
              <a:rPr lang="en-US" sz="1600" dirty="0">
                <a:cs typeface="Calibri"/>
              </a:rPr>
              <a:t> </a:t>
            </a:r>
            <a:r>
              <a:rPr lang="en-US" sz="1600" dirty="0" err="1">
                <a:cs typeface="Calibri"/>
              </a:rPr>
              <a:t>vauvalle</a:t>
            </a:r>
            <a:r>
              <a:rPr lang="en-US" sz="1600" dirty="0">
                <a:cs typeface="Calibri"/>
              </a:rPr>
              <a:t> </a:t>
            </a:r>
            <a:r>
              <a:rPr lang="en-US" sz="1600" dirty="0" err="1">
                <a:cs typeface="Calibri"/>
              </a:rPr>
              <a:t>turvallisuuden</a:t>
            </a:r>
            <a:r>
              <a:rPr lang="en-US" sz="1600" dirty="0">
                <a:cs typeface="Calibri"/>
              </a:rPr>
              <a:t> </a:t>
            </a:r>
            <a:r>
              <a:rPr lang="en-US" sz="1600" dirty="0" err="1">
                <a:cs typeface="Calibri"/>
              </a:rPr>
              <a:t>tunteen</a:t>
            </a:r>
            <a:r>
              <a:rPr lang="en-US" sz="1600" dirty="0">
                <a:cs typeface="Calibri"/>
              </a:rPr>
              <a:t> </a:t>
            </a:r>
          </a:p>
          <a:p>
            <a:pPr lvl="1">
              <a:buFont typeface="Arial" panose="020B0604020202020204" pitchFamily="34" charset="0"/>
              <a:buChar char="•"/>
            </a:pPr>
            <a:r>
              <a:rPr lang="en-US" sz="1600" dirty="0" err="1">
                <a:cs typeface="Calibri"/>
              </a:rPr>
              <a:t>muovaa</a:t>
            </a:r>
            <a:r>
              <a:rPr lang="en-US" sz="1600" dirty="0">
                <a:cs typeface="Calibri"/>
              </a:rPr>
              <a:t> </a:t>
            </a:r>
            <a:r>
              <a:rPr lang="en-US" sz="1600" dirty="0" err="1">
                <a:cs typeface="Calibri"/>
              </a:rPr>
              <a:t>aivoja</a:t>
            </a:r>
            <a:r>
              <a:rPr lang="en-US" sz="1600" dirty="0">
                <a:cs typeface="Calibri"/>
              </a:rPr>
              <a:t> </a:t>
            </a:r>
            <a:r>
              <a:rPr lang="en-US" sz="1600" dirty="0" err="1">
                <a:cs typeface="Calibri"/>
              </a:rPr>
              <a:t>vastaanottavaisiksi</a:t>
            </a:r>
            <a:r>
              <a:rPr lang="en-US" sz="1600" dirty="0">
                <a:cs typeface="Calibri"/>
              </a:rPr>
              <a:t> </a:t>
            </a:r>
            <a:r>
              <a:rPr lang="en-US" sz="1600" dirty="0" err="1">
                <a:cs typeface="Calibri"/>
              </a:rPr>
              <a:t>sosiaaliselle</a:t>
            </a:r>
            <a:r>
              <a:rPr lang="en-US" sz="1600" dirty="0">
                <a:cs typeface="Calibri"/>
              </a:rPr>
              <a:t> </a:t>
            </a:r>
            <a:r>
              <a:rPr lang="en-US" sz="1600" dirty="0" err="1">
                <a:cs typeface="Calibri"/>
              </a:rPr>
              <a:t>vuorovaikutukselle</a:t>
            </a:r>
            <a:endParaRPr lang="en-US" sz="1600" dirty="0">
              <a:cs typeface="Calibri"/>
            </a:endParaRPr>
          </a:p>
          <a:p>
            <a:pPr>
              <a:buFont typeface="Arial" panose="020B0604020202020204" pitchFamily="34" charset="0"/>
              <a:buChar char="•"/>
            </a:pPr>
            <a:r>
              <a:rPr lang="en-US" sz="2000" dirty="0" err="1">
                <a:ea typeface="+mn-lt"/>
                <a:cs typeface="+mn-lt"/>
              </a:rPr>
              <a:t>Vanhemman</a:t>
            </a:r>
            <a:r>
              <a:rPr lang="en-US" sz="2000" dirty="0">
                <a:ea typeface="+mn-lt"/>
                <a:cs typeface="+mn-lt"/>
              </a:rPr>
              <a:t> </a:t>
            </a:r>
            <a:r>
              <a:rPr lang="en-US" sz="2000" dirty="0" err="1">
                <a:ea typeface="+mn-lt"/>
                <a:cs typeface="+mn-lt"/>
              </a:rPr>
              <a:t>sensitiivisyys</a:t>
            </a:r>
            <a:r>
              <a:rPr lang="en-US" sz="2000" dirty="0">
                <a:ea typeface="+mn-lt"/>
                <a:cs typeface="+mn-lt"/>
              </a:rPr>
              <a:t> ja </a:t>
            </a:r>
            <a:r>
              <a:rPr lang="en-US" sz="2000" dirty="0" err="1">
                <a:ea typeface="+mn-lt"/>
                <a:cs typeface="+mn-lt"/>
              </a:rPr>
              <a:t>lämpö</a:t>
            </a:r>
            <a:r>
              <a:rPr lang="en-US" sz="2000" dirty="0">
                <a:ea typeface="+mn-lt"/>
                <a:cs typeface="+mn-lt"/>
              </a:rPr>
              <a:t> </a:t>
            </a:r>
            <a:r>
              <a:rPr lang="en-US" sz="2000" dirty="0" err="1">
                <a:ea typeface="+mn-lt"/>
                <a:cs typeface="+mn-lt"/>
              </a:rPr>
              <a:t>ennustavat</a:t>
            </a:r>
            <a:r>
              <a:rPr lang="en-US" sz="2000" dirty="0">
                <a:ea typeface="+mn-lt"/>
                <a:cs typeface="+mn-lt"/>
              </a:rPr>
              <a:t> </a:t>
            </a:r>
            <a:r>
              <a:rPr lang="en-US" sz="2000" dirty="0" err="1">
                <a:ea typeface="+mn-lt"/>
                <a:cs typeface="+mn-lt"/>
              </a:rPr>
              <a:t>voimakkaasti</a:t>
            </a:r>
            <a:r>
              <a:rPr lang="en-US" sz="2000" dirty="0">
                <a:ea typeface="+mn-lt"/>
                <a:cs typeface="+mn-lt"/>
              </a:rPr>
              <a:t> </a:t>
            </a:r>
            <a:r>
              <a:rPr lang="en-US" sz="2000" dirty="0" err="1">
                <a:ea typeface="+mn-lt"/>
                <a:cs typeface="+mn-lt"/>
              </a:rPr>
              <a:t>esim</a:t>
            </a:r>
            <a:r>
              <a:rPr lang="en-US" sz="2000" dirty="0">
                <a:ea typeface="+mn-lt"/>
                <a:cs typeface="+mn-lt"/>
              </a:rPr>
              <a:t>. </a:t>
            </a:r>
            <a:r>
              <a:rPr lang="en-US" sz="2000" dirty="0" err="1">
                <a:ea typeface="+mn-lt"/>
                <a:cs typeface="+mn-lt"/>
              </a:rPr>
              <a:t>lapsen</a:t>
            </a:r>
            <a:r>
              <a:rPr lang="en-US" sz="2000" dirty="0">
                <a:ea typeface="+mn-lt"/>
                <a:cs typeface="+mn-lt"/>
              </a:rPr>
              <a:t> </a:t>
            </a:r>
            <a:r>
              <a:rPr lang="en-US" sz="2000" dirty="0" err="1">
                <a:ea typeface="+mn-lt"/>
                <a:cs typeface="+mn-lt"/>
              </a:rPr>
              <a:t>kognitiivista</a:t>
            </a:r>
            <a:r>
              <a:rPr lang="en-US" sz="2000" dirty="0">
                <a:ea typeface="+mn-lt"/>
                <a:cs typeface="+mn-lt"/>
              </a:rPr>
              <a:t> </a:t>
            </a:r>
            <a:r>
              <a:rPr lang="en-US" sz="2000" dirty="0" err="1">
                <a:ea typeface="+mn-lt"/>
                <a:cs typeface="+mn-lt"/>
              </a:rPr>
              <a:t>kehitystä</a:t>
            </a:r>
            <a:r>
              <a:rPr lang="en-US" sz="2000" dirty="0">
                <a:ea typeface="+mn-lt"/>
                <a:cs typeface="+mn-lt"/>
              </a:rPr>
              <a:t> </a:t>
            </a:r>
            <a:r>
              <a:rPr lang="en-US" sz="2000" dirty="0" err="1">
                <a:ea typeface="+mn-lt"/>
                <a:cs typeface="+mn-lt"/>
              </a:rPr>
              <a:t>leikki-iässä</a:t>
            </a:r>
            <a:endParaRPr lang="en-US" sz="2000" dirty="0">
              <a:ea typeface="+mn-lt"/>
              <a:cs typeface="+mn-lt"/>
            </a:endParaRPr>
          </a:p>
        </p:txBody>
      </p:sp>
      <p:sp>
        <p:nvSpPr>
          <p:cNvPr id="4" name="Alatunnisteen paikkamerkki 3">
            <a:extLst>
              <a:ext uri="{FF2B5EF4-FFF2-40B4-BE49-F238E27FC236}">
                <a16:creationId xmlns:a16="http://schemas.microsoft.com/office/drawing/2014/main" id="{A011D829-87E2-4B58-B5FD-5FA8397B8AD7}"/>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dirty="0"/>
              <a:t>© Sanoma Pro, Tekijät ● Mieli 2 Kehittyvä ihminen, kuva: </a:t>
            </a:r>
            <a:r>
              <a:rPr lang="fi-FI" dirty="0" err="1"/>
              <a:t>pexels</a:t>
            </a:r>
            <a:endParaRPr lang="en-US" dirty="0"/>
          </a:p>
        </p:txBody>
      </p:sp>
    </p:spTree>
    <p:extLst>
      <p:ext uri="{BB962C8B-B14F-4D97-AF65-F5344CB8AC3E}">
        <p14:creationId xmlns:p14="http://schemas.microsoft.com/office/powerpoint/2010/main" val="3584921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0893-3817-47EF-906F-BCCE69C4EE82}"/>
              </a:ext>
            </a:extLst>
          </p:cNvPr>
          <p:cNvSpPr>
            <a:spLocks noGrp="1"/>
          </p:cNvSpPr>
          <p:nvPr>
            <p:ph type="title"/>
          </p:nvPr>
        </p:nvSpPr>
        <p:spPr>
          <a:xfrm>
            <a:off x="1024128" y="585216"/>
            <a:ext cx="5902061" cy="1499616"/>
          </a:xfrm>
        </p:spPr>
        <p:txBody>
          <a:bodyPr>
            <a:normAutofit/>
          </a:bodyPr>
          <a:lstStyle/>
          <a:p>
            <a:pPr>
              <a:spcBef>
                <a:spcPts val="1000"/>
              </a:spcBef>
            </a:pPr>
            <a:r>
              <a:rPr lang="en-US">
                <a:ea typeface="+mj-lt"/>
                <a:cs typeface="+mj-lt"/>
              </a:rPr>
              <a:t>Millainen on sensitiivinen vanhempi?</a:t>
            </a:r>
          </a:p>
        </p:txBody>
      </p:sp>
      <p:sp>
        <p:nvSpPr>
          <p:cNvPr id="3" name="Content Placeholder 2">
            <a:extLst>
              <a:ext uri="{FF2B5EF4-FFF2-40B4-BE49-F238E27FC236}">
                <a16:creationId xmlns:a16="http://schemas.microsoft.com/office/drawing/2014/main" id="{E3EFDFDC-CF99-4818-B3AF-5DACF8DD8833}"/>
              </a:ext>
            </a:extLst>
          </p:cNvPr>
          <p:cNvSpPr>
            <a:spLocks noGrp="1"/>
          </p:cNvSpPr>
          <p:nvPr>
            <p:ph idx="1"/>
          </p:nvPr>
        </p:nvSpPr>
        <p:spPr>
          <a:xfrm>
            <a:off x="1024128" y="2286000"/>
            <a:ext cx="5902061" cy="3931920"/>
          </a:xfrm>
        </p:spPr>
        <p:txBody>
          <a:bodyPr vert="horz" lIns="91440" tIns="45720" rIns="91440" bIns="45720" rtlCol="0">
            <a:normAutofit fontScale="70000" lnSpcReduction="20000"/>
          </a:bodyPr>
          <a:lstStyle/>
          <a:p>
            <a:pPr>
              <a:buFont typeface="Arial" panose="020B0604020202020204" pitchFamily="34" charset="0"/>
              <a:buChar char="•"/>
            </a:pPr>
            <a:r>
              <a:rPr lang="en-US" err="1">
                <a:ea typeface="+mn-lt"/>
                <a:cs typeface="+mn-lt"/>
              </a:rPr>
              <a:t>Pyrkii</a:t>
            </a:r>
            <a:r>
              <a:rPr lang="en-US">
                <a:ea typeface="+mn-lt"/>
                <a:cs typeface="+mn-lt"/>
              </a:rPr>
              <a:t> </a:t>
            </a:r>
            <a:r>
              <a:rPr lang="en-US" err="1">
                <a:ea typeface="+mn-lt"/>
                <a:cs typeface="+mn-lt"/>
              </a:rPr>
              <a:t>ymmärtämään</a:t>
            </a:r>
            <a:r>
              <a:rPr lang="en-US">
                <a:ea typeface="+mn-lt"/>
                <a:cs typeface="+mn-lt"/>
              </a:rPr>
              <a:t> </a:t>
            </a:r>
            <a:r>
              <a:rPr lang="en-US" err="1">
                <a:ea typeface="+mn-lt"/>
                <a:cs typeface="+mn-lt"/>
              </a:rPr>
              <a:t>vauvan</a:t>
            </a:r>
            <a:r>
              <a:rPr lang="en-US">
                <a:ea typeface="+mn-lt"/>
                <a:cs typeface="+mn-lt"/>
              </a:rPr>
              <a:t> </a:t>
            </a:r>
            <a:r>
              <a:rPr lang="en-US" err="1">
                <a:ea typeface="+mn-lt"/>
                <a:cs typeface="+mn-lt"/>
              </a:rPr>
              <a:t>mielialaa</a:t>
            </a:r>
            <a:r>
              <a:rPr lang="en-US">
                <a:ea typeface="+mn-lt"/>
                <a:cs typeface="+mn-lt"/>
              </a:rPr>
              <a:t> ja </a:t>
            </a:r>
            <a:r>
              <a:rPr lang="en-US" err="1">
                <a:ea typeface="+mn-lt"/>
                <a:cs typeface="+mn-lt"/>
              </a:rPr>
              <a:t>viestejä</a:t>
            </a:r>
            <a:endParaRPr lang="en-US">
              <a:ea typeface="+mn-lt"/>
              <a:cs typeface="+mn-lt"/>
            </a:endParaRPr>
          </a:p>
          <a:p>
            <a:pPr lvl="1">
              <a:buFont typeface="Arial" panose="020B0604020202020204" pitchFamily="34" charset="0"/>
              <a:buChar char="•"/>
            </a:pPr>
            <a:r>
              <a:rPr lang="en-US" err="1">
                <a:ea typeface="+mn-lt"/>
                <a:cs typeface="+mn-lt"/>
              </a:rPr>
              <a:t>vaatii</a:t>
            </a:r>
            <a:r>
              <a:rPr lang="en-US">
                <a:ea typeface="+mn-lt"/>
                <a:cs typeface="+mn-lt"/>
              </a:rPr>
              <a:t> </a:t>
            </a:r>
            <a:r>
              <a:rPr lang="en-US" err="1">
                <a:ea typeface="+mn-lt"/>
                <a:cs typeface="+mn-lt"/>
              </a:rPr>
              <a:t>vanhemmalta</a:t>
            </a:r>
            <a:r>
              <a:rPr lang="en-US">
                <a:ea typeface="+mn-lt"/>
                <a:cs typeface="+mn-lt"/>
              </a:rPr>
              <a:t> </a:t>
            </a:r>
            <a:r>
              <a:rPr lang="en-US" err="1">
                <a:ea typeface="+mn-lt"/>
                <a:cs typeface="+mn-lt"/>
              </a:rPr>
              <a:t>opettelua</a:t>
            </a:r>
            <a:r>
              <a:rPr lang="en-US">
                <a:ea typeface="+mn-lt"/>
                <a:cs typeface="+mn-lt"/>
              </a:rPr>
              <a:t> ja </a:t>
            </a:r>
            <a:r>
              <a:rPr lang="en-US" err="1">
                <a:ea typeface="+mn-lt"/>
                <a:cs typeface="+mn-lt"/>
              </a:rPr>
              <a:t>lapseen</a:t>
            </a:r>
            <a:r>
              <a:rPr lang="en-US">
                <a:ea typeface="+mn-lt"/>
                <a:cs typeface="+mn-lt"/>
              </a:rPr>
              <a:t> </a:t>
            </a:r>
            <a:r>
              <a:rPr lang="en-US" err="1">
                <a:ea typeface="+mn-lt"/>
                <a:cs typeface="+mn-lt"/>
              </a:rPr>
              <a:t>tutustumista</a:t>
            </a:r>
            <a:endParaRPr lang="en-US">
              <a:ea typeface="+mn-lt"/>
              <a:cs typeface="+mn-lt"/>
            </a:endParaRPr>
          </a:p>
          <a:p>
            <a:pPr>
              <a:buFont typeface="Arial" panose="020B0604020202020204" pitchFamily="34" charset="0"/>
              <a:buChar char="•"/>
            </a:pPr>
            <a:r>
              <a:rPr lang="en-US" err="1">
                <a:ea typeface="+mn-lt"/>
                <a:cs typeface="+mn-lt"/>
              </a:rPr>
              <a:t>Tukee</a:t>
            </a:r>
            <a:r>
              <a:rPr lang="en-US">
                <a:ea typeface="+mn-lt"/>
                <a:cs typeface="+mn-lt"/>
              </a:rPr>
              <a:t> </a:t>
            </a:r>
            <a:r>
              <a:rPr lang="en-US" err="1">
                <a:ea typeface="+mn-lt"/>
                <a:cs typeface="+mn-lt"/>
              </a:rPr>
              <a:t>vauvan</a:t>
            </a:r>
            <a:r>
              <a:rPr lang="en-US">
                <a:ea typeface="+mn-lt"/>
                <a:cs typeface="+mn-lt"/>
              </a:rPr>
              <a:t> </a:t>
            </a:r>
            <a:r>
              <a:rPr lang="en-US" err="1">
                <a:ea typeface="+mn-lt"/>
                <a:cs typeface="+mn-lt"/>
              </a:rPr>
              <a:t>tunteiden</a:t>
            </a:r>
            <a:r>
              <a:rPr lang="en-US">
                <a:ea typeface="+mn-lt"/>
                <a:cs typeface="+mn-lt"/>
              </a:rPr>
              <a:t> </a:t>
            </a:r>
            <a:r>
              <a:rPr lang="en-US" err="1">
                <a:ea typeface="+mn-lt"/>
                <a:cs typeface="+mn-lt"/>
              </a:rPr>
              <a:t>säätelyä</a:t>
            </a:r>
            <a:r>
              <a:rPr lang="en-US">
                <a:ea typeface="+mn-lt"/>
                <a:cs typeface="+mn-lt"/>
              </a:rPr>
              <a:t> ja </a:t>
            </a:r>
            <a:r>
              <a:rPr lang="en-US" err="1">
                <a:ea typeface="+mn-lt"/>
                <a:cs typeface="+mn-lt"/>
              </a:rPr>
              <a:t>säätelee</a:t>
            </a:r>
            <a:r>
              <a:rPr lang="en-US">
                <a:ea typeface="+mn-lt"/>
                <a:cs typeface="+mn-lt"/>
              </a:rPr>
              <a:t> </a:t>
            </a:r>
            <a:r>
              <a:rPr lang="en-US" err="1">
                <a:ea typeface="+mn-lt"/>
                <a:cs typeface="+mn-lt"/>
              </a:rPr>
              <a:t>omia</a:t>
            </a:r>
            <a:r>
              <a:rPr lang="en-US">
                <a:ea typeface="+mn-lt"/>
                <a:cs typeface="+mn-lt"/>
              </a:rPr>
              <a:t> </a:t>
            </a:r>
            <a:r>
              <a:rPr lang="en-US" err="1">
                <a:ea typeface="+mn-lt"/>
                <a:cs typeface="+mn-lt"/>
              </a:rPr>
              <a:t>tunteitaan</a:t>
            </a:r>
            <a:endParaRPr lang="en-US">
              <a:ea typeface="+mn-lt"/>
              <a:cs typeface="+mn-lt"/>
            </a:endParaRPr>
          </a:p>
          <a:p>
            <a:pPr lvl="1">
              <a:buFont typeface="Arial" panose="020B0604020202020204" pitchFamily="34" charset="0"/>
              <a:buChar char="•"/>
            </a:pPr>
            <a:r>
              <a:rPr lang="en-US" err="1">
                <a:ea typeface="+mn-lt"/>
                <a:cs typeface="+mn-lt"/>
              </a:rPr>
              <a:t>vanhempi</a:t>
            </a:r>
            <a:r>
              <a:rPr lang="en-US">
                <a:ea typeface="+mn-lt"/>
                <a:cs typeface="+mn-lt"/>
              </a:rPr>
              <a:t> </a:t>
            </a:r>
            <a:r>
              <a:rPr lang="en-US" err="1">
                <a:ea typeface="+mn-lt"/>
                <a:cs typeface="+mn-lt"/>
              </a:rPr>
              <a:t>ei</a:t>
            </a:r>
            <a:r>
              <a:rPr lang="en-US">
                <a:ea typeface="+mn-lt"/>
                <a:cs typeface="+mn-lt"/>
              </a:rPr>
              <a:t> </a:t>
            </a:r>
            <a:r>
              <a:rPr lang="en-US" err="1">
                <a:ea typeface="+mn-lt"/>
                <a:cs typeface="+mn-lt"/>
              </a:rPr>
              <a:t>kohdista</a:t>
            </a:r>
            <a:r>
              <a:rPr lang="en-US">
                <a:ea typeface="+mn-lt"/>
                <a:cs typeface="+mn-lt"/>
              </a:rPr>
              <a:t> </a:t>
            </a:r>
            <a:r>
              <a:rPr lang="en-US" err="1">
                <a:ea typeface="+mn-lt"/>
                <a:cs typeface="+mn-lt"/>
              </a:rPr>
              <a:t>lapseen</a:t>
            </a:r>
            <a:r>
              <a:rPr lang="en-US">
                <a:ea typeface="+mn-lt"/>
                <a:cs typeface="+mn-lt"/>
              </a:rPr>
              <a:t> </a:t>
            </a:r>
            <a:r>
              <a:rPr lang="en-US" err="1">
                <a:ea typeface="+mn-lt"/>
                <a:cs typeface="+mn-lt"/>
              </a:rPr>
              <a:t>omia</a:t>
            </a:r>
            <a:r>
              <a:rPr lang="en-US">
                <a:ea typeface="+mn-lt"/>
                <a:cs typeface="+mn-lt"/>
              </a:rPr>
              <a:t> </a:t>
            </a:r>
            <a:r>
              <a:rPr lang="en-US" err="1">
                <a:ea typeface="+mn-lt"/>
                <a:cs typeface="+mn-lt"/>
              </a:rPr>
              <a:t>kielteisiä</a:t>
            </a:r>
            <a:r>
              <a:rPr lang="en-US">
                <a:ea typeface="+mn-lt"/>
                <a:cs typeface="+mn-lt"/>
              </a:rPr>
              <a:t> </a:t>
            </a:r>
            <a:r>
              <a:rPr lang="en-US" err="1">
                <a:ea typeface="+mn-lt"/>
                <a:cs typeface="+mn-lt"/>
              </a:rPr>
              <a:t>tunteitaan</a:t>
            </a:r>
            <a:endParaRPr lang="en-US">
              <a:ea typeface="+mn-lt"/>
              <a:cs typeface="+mn-lt"/>
            </a:endParaRPr>
          </a:p>
          <a:p>
            <a:pPr>
              <a:buFont typeface="Arial" panose="020B0604020202020204" pitchFamily="34" charset="0"/>
              <a:buChar char="•"/>
            </a:pPr>
            <a:r>
              <a:rPr lang="en-US">
                <a:ea typeface="+mn-lt"/>
                <a:cs typeface="+mn-lt"/>
              </a:rPr>
              <a:t>On </a:t>
            </a:r>
            <a:r>
              <a:rPr lang="en-US" err="1">
                <a:ea typeface="+mn-lt"/>
                <a:cs typeface="+mn-lt"/>
              </a:rPr>
              <a:t>johdonmukainen</a:t>
            </a:r>
            <a:endParaRPr lang="en-US">
              <a:ea typeface="+mn-lt"/>
              <a:cs typeface="+mn-lt"/>
            </a:endParaRPr>
          </a:p>
          <a:p>
            <a:pPr lvl="1">
              <a:buFont typeface="Arial" panose="020B0604020202020204" pitchFamily="34" charset="0"/>
              <a:buChar char="•"/>
            </a:pPr>
            <a:r>
              <a:rPr lang="en-US" err="1">
                <a:ea typeface="+mn-lt"/>
                <a:cs typeface="+mn-lt"/>
              </a:rPr>
              <a:t>vanhempi</a:t>
            </a:r>
            <a:r>
              <a:rPr lang="en-US">
                <a:ea typeface="+mn-lt"/>
                <a:cs typeface="+mn-lt"/>
              </a:rPr>
              <a:t> </a:t>
            </a:r>
            <a:r>
              <a:rPr lang="en-US" err="1">
                <a:ea typeface="+mn-lt"/>
                <a:cs typeface="+mn-lt"/>
              </a:rPr>
              <a:t>vastaa</a:t>
            </a:r>
            <a:r>
              <a:rPr lang="en-US">
                <a:ea typeface="+mn-lt"/>
                <a:cs typeface="+mn-lt"/>
              </a:rPr>
              <a:t> </a:t>
            </a:r>
            <a:r>
              <a:rPr lang="en-US" err="1">
                <a:ea typeface="+mn-lt"/>
                <a:cs typeface="+mn-lt"/>
              </a:rPr>
              <a:t>lapsen</a:t>
            </a:r>
            <a:r>
              <a:rPr lang="en-US">
                <a:ea typeface="+mn-lt"/>
                <a:cs typeface="+mn-lt"/>
              </a:rPr>
              <a:t> </a:t>
            </a:r>
            <a:r>
              <a:rPr lang="en-US" err="1">
                <a:ea typeface="+mn-lt"/>
                <a:cs typeface="+mn-lt"/>
              </a:rPr>
              <a:t>tarpeisiin</a:t>
            </a:r>
            <a:r>
              <a:rPr lang="en-US">
                <a:ea typeface="+mn-lt"/>
                <a:cs typeface="+mn-lt"/>
              </a:rPr>
              <a:t> </a:t>
            </a:r>
            <a:r>
              <a:rPr lang="en-US" err="1">
                <a:ea typeface="+mn-lt"/>
                <a:cs typeface="+mn-lt"/>
              </a:rPr>
              <a:t>toistuvasti</a:t>
            </a:r>
            <a:r>
              <a:rPr lang="en-US">
                <a:ea typeface="+mn-lt"/>
                <a:cs typeface="+mn-lt"/>
              </a:rPr>
              <a:t> </a:t>
            </a:r>
            <a:r>
              <a:rPr lang="en-US" err="1">
                <a:ea typeface="+mn-lt"/>
                <a:cs typeface="+mn-lt"/>
              </a:rPr>
              <a:t>oikea-aikaisesti</a:t>
            </a:r>
            <a:r>
              <a:rPr lang="en-US">
                <a:ea typeface="+mn-lt"/>
                <a:cs typeface="+mn-lt"/>
              </a:rPr>
              <a:t> ja </a:t>
            </a:r>
            <a:r>
              <a:rPr lang="en-US" err="1">
                <a:ea typeface="+mn-lt"/>
                <a:cs typeface="+mn-lt"/>
              </a:rPr>
              <a:t>oikealla</a:t>
            </a:r>
            <a:r>
              <a:rPr lang="en-US">
                <a:ea typeface="+mn-lt"/>
                <a:cs typeface="+mn-lt"/>
              </a:rPr>
              <a:t> </a:t>
            </a:r>
            <a:r>
              <a:rPr lang="en-US" err="1">
                <a:ea typeface="+mn-lt"/>
                <a:cs typeface="+mn-lt"/>
              </a:rPr>
              <a:t>hoivalla</a:t>
            </a:r>
            <a:endParaRPr lang="en-US">
              <a:ea typeface="+mn-lt"/>
              <a:cs typeface="+mn-lt"/>
            </a:endParaRPr>
          </a:p>
          <a:p>
            <a:pPr>
              <a:buFont typeface="Arial" panose="020B0604020202020204" pitchFamily="34" charset="0"/>
              <a:buChar char="•"/>
            </a:pPr>
            <a:r>
              <a:rPr lang="en-US" err="1">
                <a:ea typeface="+mn-lt"/>
                <a:cs typeface="+mn-lt"/>
              </a:rPr>
              <a:t>Toimii</a:t>
            </a:r>
            <a:r>
              <a:rPr lang="en-US">
                <a:ea typeface="+mn-lt"/>
                <a:cs typeface="+mn-lt"/>
              </a:rPr>
              <a:t> </a:t>
            </a:r>
            <a:r>
              <a:rPr lang="en-US" err="1">
                <a:ea typeface="+mn-lt"/>
                <a:cs typeface="+mn-lt"/>
              </a:rPr>
              <a:t>ennustettavasti</a:t>
            </a:r>
            <a:endParaRPr lang="en-US">
              <a:ea typeface="+mn-lt"/>
              <a:cs typeface="+mn-lt"/>
            </a:endParaRPr>
          </a:p>
          <a:p>
            <a:pPr lvl="1">
              <a:buFont typeface="Arial" panose="020B0604020202020204" pitchFamily="34" charset="0"/>
              <a:buChar char="•"/>
            </a:pPr>
            <a:r>
              <a:rPr lang="en-US" err="1">
                <a:ea typeface="+mn-lt"/>
                <a:cs typeface="+mn-lt"/>
              </a:rPr>
              <a:t>vauva</a:t>
            </a:r>
            <a:r>
              <a:rPr lang="en-US">
                <a:ea typeface="+mn-lt"/>
                <a:cs typeface="+mn-lt"/>
              </a:rPr>
              <a:t> </a:t>
            </a:r>
            <a:r>
              <a:rPr lang="en-US" err="1">
                <a:ea typeface="+mn-lt"/>
                <a:cs typeface="+mn-lt"/>
              </a:rPr>
              <a:t>voi</a:t>
            </a:r>
            <a:r>
              <a:rPr lang="en-US">
                <a:ea typeface="+mn-lt"/>
                <a:cs typeface="+mn-lt"/>
              </a:rPr>
              <a:t> </a:t>
            </a:r>
            <a:r>
              <a:rPr lang="en-US" err="1">
                <a:ea typeface="+mn-lt"/>
                <a:cs typeface="+mn-lt"/>
              </a:rPr>
              <a:t>luottaa</a:t>
            </a:r>
            <a:r>
              <a:rPr lang="en-US">
                <a:ea typeface="+mn-lt"/>
                <a:cs typeface="+mn-lt"/>
              </a:rPr>
              <a:t> </a:t>
            </a:r>
            <a:r>
              <a:rPr lang="en-US" err="1">
                <a:ea typeface="+mn-lt"/>
                <a:cs typeface="+mn-lt"/>
              </a:rPr>
              <a:t>aiempiin</a:t>
            </a:r>
            <a:r>
              <a:rPr lang="en-US">
                <a:ea typeface="+mn-lt"/>
                <a:cs typeface="+mn-lt"/>
              </a:rPr>
              <a:t> </a:t>
            </a:r>
            <a:r>
              <a:rPr lang="en-US" err="1">
                <a:ea typeface="+mn-lt"/>
                <a:cs typeface="+mn-lt"/>
              </a:rPr>
              <a:t>kokemuksiinsa</a:t>
            </a:r>
            <a:r>
              <a:rPr lang="en-US">
                <a:ea typeface="+mn-lt"/>
                <a:cs typeface="+mn-lt"/>
              </a:rPr>
              <a:t> </a:t>
            </a:r>
            <a:r>
              <a:rPr lang="en-US" err="1">
                <a:ea typeface="+mn-lt"/>
                <a:cs typeface="+mn-lt"/>
              </a:rPr>
              <a:t>siitä</a:t>
            </a:r>
            <a:r>
              <a:rPr lang="en-US">
                <a:ea typeface="+mn-lt"/>
                <a:cs typeface="+mn-lt"/>
              </a:rPr>
              <a:t>, </a:t>
            </a:r>
            <a:r>
              <a:rPr lang="en-US" err="1">
                <a:ea typeface="+mn-lt"/>
                <a:cs typeface="+mn-lt"/>
              </a:rPr>
              <a:t>miten</a:t>
            </a:r>
            <a:r>
              <a:rPr lang="en-US">
                <a:ea typeface="+mn-lt"/>
                <a:cs typeface="+mn-lt"/>
              </a:rPr>
              <a:t> </a:t>
            </a:r>
            <a:r>
              <a:rPr lang="en-US" err="1">
                <a:ea typeface="+mn-lt"/>
                <a:cs typeface="+mn-lt"/>
              </a:rPr>
              <a:t>vanhempi</a:t>
            </a:r>
            <a:r>
              <a:rPr lang="en-US">
                <a:ea typeface="+mn-lt"/>
                <a:cs typeface="+mn-lt"/>
              </a:rPr>
              <a:t> </a:t>
            </a:r>
            <a:r>
              <a:rPr lang="en-US" err="1">
                <a:ea typeface="+mn-lt"/>
                <a:cs typeface="+mn-lt"/>
              </a:rPr>
              <a:t>tulee</a:t>
            </a:r>
            <a:r>
              <a:rPr lang="en-US">
                <a:ea typeface="+mn-lt"/>
                <a:cs typeface="+mn-lt"/>
              </a:rPr>
              <a:t> </a:t>
            </a:r>
            <a:r>
              <a:rPr lang="en-US" err="1">
                <a:ea typeface="+mn-lt"/>
                <a:cs typeface="+mn-lt"/>
              </a:rPr>
              <a:t>toimimaan</a:t>
            </a:r>
            <a:r>
              <a:rPr lang="en-US">
                <a:ea typeface="+mn-lt"/>
                <a:cs typeface="+mn-lt"/>
              </a:rPr>
              <a:t> </a:t>
            </a:r>
            <a:r>
              <a:rPr lang="en-US" err="1">
                <a:ea typeface="+mn-lt"/>
                <a:cs typeface="+mn-lt"/>
              </a:rPr>
              <a:t>missäkin</a:t>
            </a:r>
            <a:r>
              <a:rPr lang="en-US">
                <a:ea typeface="+mn-lt"/>
                <a:cs typeface="+mn-lt"/>
              </a:rPr>
              <a:t> </a:t>
            </a:r>
            <a:r>
              <a:rPr lang="en-US" err="1">
                <a:ea typeface="+mn-lt"/>
                <a:cs typeface="+mn-lt"/>
              </a:rPr>
              <a:t>tilanteessa</a:t>
            </a:r>
            <a:endParaRPr lang="en-US">
              <a:cs typeface="Calibri"/>
            </a:endParaRPr>
          </a:p>
        </p:txBody>
      </p:sp>
      <p:pic>
        <p:nvPicPr>
          <p:cNvPr id="3074" name="Picture 2" descr="Ilmainen kuvapankkikuva tunnisteilla aikuinen, äiti, äitien päivä">
            <a:extLst>
              <a:ext uri="{FF2B5EF4-FFF2-40B4-BE49-F238E27FC236}">
                <a16:creationId xmlns:a16="http://schemas.microsoft.com/office/drawing/2014/main" id="{4EFF174F-7F0C-0F47-A7D2-799D29E3E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826" r="8310" b="1"/>
          <a:stretch/>
        </p:blipFill>
        <p:spPr bwMode="auto">
          <a:xfrm>
            <a:off x="7552267" y="640080"/>
            <a:ext cx="3999654" cy="5577840"/>
          </a:xfrm>
          <a:prstGeom prst="rect">
            <a:avLst/>
          </a:pr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6676EDB9-011A-4185-B7D3-4E4066D3A9EB}"/>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a:t>© Sanoma Pro, Tekijät ● Mieli 2 Kehittyvä ihminen, kuva: </a:t>
            </a:r>
            <a:r>
              <a:rPr lang="fi-FI" err="1"/>
              <a:t>pexels</a:t>
            </a:r>
            <a:endParaRPr lang="en-US"/>
          </a:p>
        </p:txBody>
      </p:sp>
    </p:spTree>
    <p:extLst>
      <p:ext uri="{BB962C8B-B14F-4D97-AF65-F5344CB8AC3E}">
        <p14:creationId xmlns:p14="http://schemas.microsoft.com/office/powerpoint/2010/main" val="1444698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585216"/>
            <a:ext cx="5902061" cy="1499616"/>
          </a:xfrm>
        </p:spPr>
        <p:txBody>
          <a:bodyPr>
            <a:normAutofit/>
          </a:bodyPr>
          <a:lstStyle/>
          <a:p>
            <a:r>
              <a:rPr lang="fi-FI"/>
              <a:t>Kiintymyssuhde</a:t>
            </a:r>
          </a:p>
        </p:txBody>
      </p:sp>
      <p:sp>
        <p:nvSpPr>
          <p:cNvPr id="3" name="Sisällön paikkamerkki 2"/>
          <p:cNvSpPr>
            <a:spLocks noGrp="1"/>
          </p:cNvSpPr>
          <p:nvPr>
            <p:ph idx="1"/>
          </p:nvPr>
        </p:nvSpPr>
        <p:spPr>
          <a:xfrm>
            <a:off x="845998" y="1743740"/>
            <a:ext cx="6080191" cy="4273012"/>
          </a:xfrm>
        </p:spPr>
        <p:txBody>
          <a:bodyPr vert="horz" lIns="91440" tIns="45720" rIns="91440" bIns="45720" rtlCol="0">
            <a:normAutofit fontScale="77500" lnSpcReduction="20000"/>
          </a:bodyPr>
          <a:lstStyle/>
          <a:p>
            <a:pPr>
              <a:buFont typeface="Arial" panose="020B0604020202020204" pitchFamily="34" charset="0"/>
              <a:buChar char="•"/>
            </a:pPr>
            <a:r>
              <a:rPr lang="fi-FI" sz="2600" dirty="0"/>
              <a:t>Vauva kiinnittyy hoivaajaansa elämän ensihetkistä alkaen </a:t>
            </a:r>
            <a:endParaRPr lang="fi-FI" sz="2600" dirty="0">
              <a:cs typeface="Calibri"/>
            </a:endParaRPr>
          </a:p>
          <a:p>
            <a:pPr lvl="1">
              <a:buFont typeface="Arial" panose="020B0604020202020204" pitchFamily="34" charset="0"/>
              <a:buChar char="•"/>
            </a:pPr>
            <a:r>
              <a:rPr lang="fi-FI" sz="2600" dirty="0"/>
              <a:t>perustuu läheisyyden ja turvallisuuden tarpeeseen</a:t>
            </a:r>
          </a:p>
          <a:p>
            <a:pPr lvl="1">
              <a:buFont typeface="Arial" panose="020B0604020202020204" pitchFamily="34" charset="0"/>
              <a:buChar char="•"/>
            </a:pPr>
            <a:r>
              <a:rPr lang="fi-FI" sz="2600" dirty="0" err="1"/>
              <a:t>hengissäsäilymisen</a:t>
            </a:r>
            <a:r>
              <a:rPr lang="fi-FI" sz="2600" dirty="0"/>
              <a:t> edellytys</a:t>
            </a:r>
            <a:endParaRPr lang="fi-FI" sz="2600" dirty="0">
              <a:cs typeface="Calibri"/>
            </a:endParaRPr>
          </a:p>
          <a:p>
            <a:pPr>
              <a:buFont typeface="Arial" panose="020B0604020202020204" pitchFamily="34" charset="0"/>
              <a:buChar char="•"/>
            </a:pPr>
            <a:r>
              <a:rPr lang="fi-FI" sz="2600" b="1" dirty="0">
                <a:ea typeface="+mn-lt"/>
                <a:cs typeface="+mn-lt"/>
              </a:rPr>
              <a:t>Kiintymyssuhde:</a:t>
            </a:r>
            <a:r>
              <a:rPr lang="fi-FI" sz="2600" dirty="0">
                <a:ea typeface="+mn-lt"/>
                <a:cs typeface="+mn-lt"/>
              </a:rPr>
              <a:t> lapsen ja hoivaajan emotionaalisesti merkittävä vuorovaikutussuhde </a:t>
            </a:r>
            <a:endParaRPr lang="fi-FI" sz="2600" dirty="0">
              <a:ea typeface="+mn-lt"/>
              <a:cs typeface="Calibri"/>
            </a:endParaRPr>
          </a:p>
          <a:p>
            <a:pPr lvl="1">
              <a:buFont typeface="Arial" panose="020B0604020202020204" pitchFamily="34" charset="0"/>
              <a:buChar char="•"/>
            </a:pPr>
            <a:r>
              <a:rPr lang="fi-FI" sz="2600" dirty="0">
                <a:cs typeface="Calibri"/>
              </a:rPr>
              <a:t>muodostuu varhaisessa vuorovaikutuksessa vauvan ja hoivaajan välille</a:t>
            </a:r>
          </a:p>
          <a:p>
            <a:pPr>
              <a:buFont typeface="Arial" panose="020B0604020202020204" pitchFamily="34" charset="0"/>
              <a:buChar char="•"/>
            </a:pPr>
            <a:r>
              <a:rPr lang="fi-FI" sz="2600" dirty="0">
                <a:cs typeface="Calibri"/>
              </a:rPr>
              <a:t>Lapsen kehityksen kannalta tärkeää </a:t>
            </a:r>
            <a:r>
              <a:rPr lang="fi-FI" sz="2600" b="1" dirty="0">
                <a:cs typeface="Calibri"/>
              </a:rPr>
              <a:t>pysyvä, johdonmukainen ja ennakoitava kiintymyssuhde vähintään yhteen hoivaajaan</a:t>
            </a:r>
          </a:p>
          <a:p>
            <a:pPr lvl="1">
              <a:buFont typeface="Arial" panose="020B0604020202020204" pitchFamily="34" charset="0"/>
              <a:buChar char="•"/>
            </a:pPr>
            <a:r>
              <a:rPr lang="fi-FI" sz="2600" dirty="0"/>
              <a:t>keskeistä hoivaajan </a:t>
            </a:r>
            <a:r>
              <a:rPr lang="fi-FI" sz="2600" b="1" dirty="0"/>
              <a:t>sensitiivisyys </a:t>
            </a:r>
            <a:endParaRPr lang="fi-FI" sz="2600" b="1" dirty="0">
              <a:cs typeface="Calibri"/>
            </a:endParaRPr>
          </a:p>
          <a:p>
            <a:pPr>
              <a:buFont typeface="Arial" panose="020B0604020202020204" pitchFamily="34" charset="0"/>
              <a:buChar char="•"/>
            </a:pPr>
            <a:r>
              <a:rPr lang="fi-FI" sz="2600" b="1" dirty="0"/>
              <a:t>Kiintymyssuhteita muodostetaan läheisiin ihmisiin läpi elämän </a:t>
            </a:r>
            <a:endParaRPr lang="fi-FI" sz="1800" b="1" dirty="0">
              <a:cs typeface="Calibri" panose="020F0502020204030204"/>
            </a:endParaRPr>
          </a:p>
        </p:txBody>
      </p:sp>
      <p:pic>
        <p:nvPicPr>
          <p:cNvPr id="1030" name="Picture 6" descr="Ilmainen kuvapankkikuva tunnisteilla hauska, huoleton, ihmiset">
            <a:extLst>
              <a:ext uri="{FF2B5EF4-FFF2-40B4-BE49-F238E27FC236}">
                <a16:creationId xmlns:a16="http://schemas.microsoft.com/office/drawing/2014/main" id="{2E165BEE-5BA3-A941-AE4D-D8DBAB5C89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21" r="24615" b="1"/>
          <a:stretch/>
        </p:blipFill>
        <p:spPr bwMode="auto">
          <a:xfrm>
            <a:off x="7552267" y="640080"/>
            <a:ext cx="3999654" cy="5577840"/>
          </a:xfrm>
          <a:prstGeom prst="rect">
            <a:avLst/>
          </a:pr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4E5B1EAB-20A7-4D7A-AE1B-671E54F3C031}"/>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dirty="0"/>
              <a:t>© Sanoma Pro, Tekijät ● Mieli 2 Kehittyvä ihminen, kuva: </a:t>
            </a:r>
            <a:r>
              <a:rPr lang="fi-FI" dirty="0" err="1"/>
              <a:t>pexels</a:t>
            </a:r>
            <a:endParaRPr lang="en-US" dirty="0"/>
          </a:p>
        </p:txBody>
      </p:sp>
    </p:spTree>
    <p:extLst>
      <p:ext uri="{BB962C8B-B14F-4D97-AF65-F5344CB8AC3E}">
        <p14:creationId xmlns:p14="http://schemas.microsoft.com/office/powerpoint/2010/main" val="445269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97569" y="136525"/>
            <a:ext cx="10515600" cy="850064"/>
          </a:xfrm>
        </p:spPr>
        <p:txBody>
          <a:bodyPr/>
          <a:lstStyle/>
          <a:p>
            <a:r>
              <a:rPr lang="fi-FI" dirty="0"/>
              <a:t>Kiintymyssuhdeteoria</a:t>
            </a:r>
          </a:p>
        </p:txBody>
      </p:sp>
      <p:sp>
        <p:nvSpPr>
          <p:cNvPr id="3" name="Sisällön paikkamerkki 2"/>
          <p:cNvSpPr>
            <a:spLocks noGrp="1"/>
          </p:cNvSpPr>
          <p:nvPr>
            <p:ph idx="1"/>
          </p:nvPr>
        </p:nvSpPr>
        <p:spPr>
          <a:xfrm>
            <a:off x="597569" y="1143001"/>
            <a:ext cx="10853695" cy="5602024"/>
          </a:xfrm>
        </p:spPr>
        <p:txBody>
          <a:bodyPr vert="horz" lIns="91440" tIns="45720" rIns="91440" bIns="45720" rtlCol="0" anchor="t">
            <a:noAutofit/>
          </a:bodyPr>
          <a:lstStyle/>
          <a:p>
            <a:pPr>
              <a:buFont typeface="Arial" panose="020B0604020202020204" pitchFamily="34" charset="0"/>
              <a:buChar char="•"/>
            </a:pPr>
            <a:r>
              <a:rPr lang="fi-FI" sz="2400" dirty="0"/>
              <a:t>Kiintymyssuhdeteorian kehitti </a:t>
            </a:r>
            <a:r>
              <a:rPr lang="fi-FI" sz="2400" b="1" dirty="0"/>
              <a:t>John </a:t>
            </a:r>
            <a:r>
              <a:rPr lang="fi-FI" sz="2400" b="1" dirty="0" err="1"/>
              <a:t>Bowlby</a:t>
            </a:r>
            <a:r>
              <a:rPr lang="fi-FI" sz="2400" b="1" dirty="0"/>
              <a:t> 1950-luvulla </a:t>
            </a:r>
            <a:r>
              <a:rPr lang="fi-FI" sz="2400" dirty="0"/>
              <a:t>→ teoriaa muokattu ja laajennettu (ei pelkästään lapsen ja äidin välillä)</a:t>
            </a:r>
            <a:endParaRPr lang="en-US" sz="2400" dirty="0">
              <a:cs typeface="Calibri"/>
            </a:endParaRPr>
          </a:p>
          <a:p>
            <a:pPr>
              <a:buFont typeface="Arial" panose="020B0604020202020204" pitchFamily="34" charset="0"/>
              <a:buChar char="•"/>
            </a:pPr>
            <a:r>
              <a:rPr lang="fi-FI" sz="2400" dirty="0"/>
              <a:t>Kiintymyssuhteiden kokeellisen tutkimuksen aloitti </a:t>
            </a:r>
            <a:r>
              <a:rPr lang="fi-FI" sz="2400" b="1" dirty="0">
                <a:ea typeface="+mn-lt"/>
                <a:cs typeface="+mn-lt"/>
              </a:rPr>
              <a:t>Mary </a:t>
            </a:r>
            <a:r>
              <a:rPr lang="fi-FI" sz="2400" b="1" dirty="0" err="1">
                <a:ea typeface="+mn-lt"/>
                <a:cs typeface="+mn-lt"/>
              </a:rPr>
              <a:t>Ainsworth</a:t>
            </a:r>
            <a:r>
              <a:rPr lang="fi-FI" sz="2400" b="1" dirty="0">
                <a:ea typeface="+mn-lt"/>
                <a:cs typeface="+mn-lt"/>
              </a:rPr>
              <a:t> 1960-luvulla</a:t>
            </a:r>
            <a:endParaRPr lang="fi-FI" sz="2400" b="1" dirty="0">
              <a:ea typeface="+mn-lt"/>
              <a:cs typeface="Calibri" panose="020F0502020204030204"/>
            </a:endParaRPr>
          </a:p>
          <a:p>
            <a:pPr lvl="1">
              <a:buFont typeface="Arial" panose="020B0604020202020204" pitchFamily="34" charset="0"/>
              <a:buChar char="•"/>
            </a:pPr>
            <a:r>
              <a:rPr lang="fi-FI" sz="2200" b="1" dirty="0">
                <a:cs typeface="Calibri" panose="020F0502020204030204"/>
              </a:rPr>
              <a:t>vierastilannemenetelmä</a:t>
            </a:r>
          </a:p>
          <a:p>
            <a:pPr>
              <a:buFont typeface="Arial" panose="020B0604020202020204" pitchFamily="34" charset="0"/>
              <a:buChar char="•"/>
            </a:pPr>
            <a:r>
              <a:rPr lang="fi-FI" sz="2400" dirty="0">
                <a:cs typeface="Calibri" panose="020F0502020204030204"/>
              </a:rPr>
              <a:t>Teorian mukaan lapselle </a:t>
            </a:r>
            <a:r>
              <a:rPr lang="fi-FI" sz="2400" dirty="0">
                <a:ea typeface="+mn-lt"/>
                <a:cs typeface="+mn-lt"/>
              </a:rPr>
              <a:t>muodostuu </a:t>
            </a:r>
            <a:r>
              <a:rPr lang="fi-FI" sz="2400" dirty="0">
                <a:cs typeface="Calibri"/>
              </a:rPr>
              <a:t>saamiensa hoivakokemusten perusteella </a:t>
            </a:r>
            <a:r>
              <a:rPr lang="fi-FI" sz="2400" b="1" dirty="0">
                <a:cs typeface="Calibri"/>
              </a:rPr>
              <a:t>turvallinen tai turvaton </a:t>
            </a:r>
            <a:r>
              <a:rPr lang="fi-FI" sz="2400" dirty="0">
                <a:cs typeface="Calibri"/>
              </a:rPr>
              <a:t>kiintymyssuhdetyyli</a:t>
            </a:r>
          </a:p>
          <a:p>
            <a:pPr>
              <a:buFont typeface="Arial" panose="020B0604020202020204" pitchFamily="34" charset="0"/>
              <a:buChar char="•"/>
            </a:pPr>
            <a:r>
              <a:rPr lang="fi-FI" sz="2400" b="1" dirty="0"/>
              <a:t>Kiintymyssuhdetyyli (kiintymyssuhdemalli):</a:t>
            </a:r>
            <a:r>
              <a:rPr lang="fi-FI" sz="2400" dirty="0"/>
              <a:t> lapsen näkökulmasta mielekkäin tapa reagoida ja toimia, jotta saisi hoivaajalta huomiota aina sitä tarvitessaan</a:t>
            </a:r>
            <a:endParaRPr lang="fi-FI" sz="2400" dirty="0">
              <a:cs typeface="Calibri"/>
            </a:endParaRPr>
          </a:p>
          <a:p>
            <a:pPr lvl="1">
              <a:buFont typeface="Arial" panose="020B0604020202020204" pitchFamily="34" charset="0"/>
              <a:buChar char="•"/>
            </a:pPr>
            <a:r>
              <a:rPr lang="fi-FI" sz="2200" b="1" dirty="0">
                <a:cs typeface="Calibri"/>
              </a:rPr>
              <a:t>turvallinen kiintymyssuhde</a:t>
            </a:r>
          </a:p>
          <a:p>
            <a:pPr lvl="1">
              <a:buFont typeface="Arial" panose="020B0604020202020204" pitchFamily="34" charset="0"/>
              <a:buChar char="•"/>
            </a:pPr>
            <a:r>
              <a:rPr lang="fi-FI" sz="2200" b="1" dirty="0">
                <a:cs typeface="Calibri"/>
              </a:rPr>
              <a:t>turvattomat kiintymyssuhteet</a:t>
            </a:r>
            <a:r>
              <a:rPr lang="fi-FI" sz="2200" dirty="0">
                <a:cs typeface="Calibri"/>
              </a:rPr>
              <a:t>: välttelevä, ristiriitainen, jäsentymätön</a:t>
            </a:r>
          </a:p>
          <a:p>
            <a:pPr>
              <a:buFont typeface="Arial" panose="020B0604020202020204" pitchFamily="34" charset="0"/>
              <a:buChar char="•"/>
            </a:pPr>
            <a:r>
              <a:rPr lang="fi-FI" sz="2400" b="1" dirty="0">
                <a:cs typeface="Calibri"/>
              </a:rPr>
              <a:t>Kiintymyssuhdehäiriö: </a:t>
            </a:r>
            <a:r>
              <a:rPr lang="fi-FI" sz="2400" dirty="0">
                <a:cs typeface="Calibri"/>
              </a:rPr>
              <a:t>pysyvien</a:t>
            </a:r>
            <a:r>
              <a:rPr lang="fi-FI" sz="2400" b="1" dirty="0">
                <a:cs typeface="Calibri"/>
              </a:rPr>
              <a:t> </a:t>
            </a:r>
            <a:r>
              <a:rPr lang="fi-FI" sz="2400" dirty="0">
                <a:cs typeface="Calibri"/>
              </a:rPr>
              <a:t>kiintymyksen kohteiden puuttumisen vuoksi lapselle ei ole syntynyt kiintymyssuhdetta</a:t>
            </a:r>
          </a:p>
        </p:txBody>
      </p:sp>
      <p:sp>
        <p:nvSpPr>
          <p:cNvPr id="4" name="Alatunnisteen paikkamerkki 3">
            <a:extLst>
              <a:ext uri="{FF2B5EF4-FFF2-40B4-BE49-F238E27FC236}">
                <a16:creationId xmlns:a16="http://schemas.microsoft.com/office/drawing/2014/main" id="{A0E5838F-4B4C-47A1-AD77-A53BDB8A8AA7}"/>
              </a:ext>
            </a:extLst>
          </p:cNvPr>
          <p:cNvSpPr>
            <a:spLocks noGrp="1"/>
          </p:cNvSpPr>
          <p:nvPr>
            <p:ph type="ftr" sz="quarter" idx="11"/>
          </p:nvPr>
        </p:nvSpPr>
        <p:spPr/>
        <p:txBody>
          <a:bodyPr/>
          <a:lstStyle/>
          <a:p>
            <a:r>
              <a:rPr lang="fi-FI"/>
              <a:t>© Sanoma Pro, Tekijät ● Mieli 2 Kehittyvä ihminen</a:t>
            </a:r>
            <a:endParaRPr lang="en-US"/>
          </a:p>
        </p:txBody>
      </p:sp>
    </p:spTree>
    <p:extLst>
      <p:ext uri="{BB962C8B-B14F-4D97-AF65-F5344CB8AC3E}">
        <p14:creationId xmlns:p14="http://schemas.microsoft.com/office/powerpoint/2010/main" val="631155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11DD1E45-17B7-4092-B942-BEFCCA4BBE77}"/>
              </a:ext>
            </a:extLst>
          </p:cNvPr>
          <p:cNvSpPr>
            <a:spLocks noGrp="1"/>
          </p:cNvSpPr>
          <p:nvPr>
            <p:ph type="ftr" sz="quarter" idx="11"/>
          </p:nvPr>
        </p:nvSpPr>
        <p:spPr/>
        <p:txBody>
          <a:bodyPr/>
          <a:lstStyle/>
          <a:p>
            <a:r>
              <a:rPr lang="fi-FI"/>
              <a:t>© Sanoma Pro, Tekijät ● Mieli 2 Kehittyvä ihminen</a:t>
            </a:r>
            <a:endParaRPr lang="en-US"/>
          </a:p>
        </p:txBody>
      </p:sp>
      <p:pic>
        <p:nvPicPr>
          <p:cNvPr id="8" name="Sisällön paikkamerkki 7">
            <a:extLst>
              <a:ext uri="{FF2B5EF4-FFF2-40B4-BE49-F238E27FC236}">
                <a16:creationId xmlns:a16="http://schemas.microsoft.com/office/drawing/2014/main" id="{D919DC91-FBD7-4278-983C-45649B1D218E}"/>
              </a:ext>
            </a:extLst>
          </p:cNvPr>
          <p:cNvPicPr>
            <a:picLocks noGrp="1" noChangeAspect="1"/>
          </p:cNvPicPr>
          <p:nvPr>
            <p:ph idx="1"/>
          </p:nvPr>
        </p:nvPicPr>
        <p:blipFill>
          <a:blip r:embed="rId2"/>
          <a:stretch>
            <a:fillRect/>
          </a:stretch>
        </p:blipFill>
        <p:spPr>
          <a:xfrm>
            <a:off x="1207038" y="1209716"/>
            <a:ext cx="9777924" cy="4438567"/>
          </a:xfrm>
          <a:prstGeom prst="rect">
            <a:avLst/>
          </a:prstGeom>
        </p:spPr>
      </p:pic>
    </p:spTree>
    <p:extLst>
      <p:ext uri="{BB962C8B-B14F-4D97-AF65-F5344CB8AC3E}">
        <p14:creationId xmlns:p14="http://schemas.microsoft.com/office/powerpoint/2010/main" val="2361414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B376-277E-42B7-9C57-A5A256E07984}"/>
              </a:ext>
            </a:extLst>
          </p:cNvPr>
          <p:cNvSpPr>
            <a:spLocks noGrp="1"/>
          </p:cNvSpPr>
          <p:nvPr>
            <p:ph type="title"/>
          </p:nvPr>
        </p:nvSpPr>
        <p:spPr>
          <a:xfrm>
            <a:off x="1024128" y="585216"/>
            <a:ext cx="6066818" cy="1499616"/>
          </a:xfrm>
        </p:spPr>
        <p:txBody>
          <a:bodyPr>
            <a:normAutofit/>
          </a:bodyPr>
          <a:lstStyle/>
          <a:p>
            <a:pPr>
              <a:spcBef>
                <a:spcPts val="1000"/>
              </a:spcBef>
            </a:pPr>
            <a:r>
              <a:rPr lang="fi-FI" dirty="0">
                <a:ea typeface="+mj-lt"/>
                <a:cs typeface="+mj-lt"/>
              </a:rPr>
              <a:t>Turvallinen kiintymyssuhde</a:t>
            </a:r>
            <a:endParaRPr lang="en-US" dirty="0">
              <a:cs typeface="Calibri Light"/>
            </a:endParaRPr>
          </a:p>
        </p:txBody>
      </p:sp>
      <p:sp>
        <p:nvSpPr>
          <p:cNvPr id="3" name="Content Placeholder 2">
            <a:extLst>
              <a:ext uri="{FF2B5EF4-FFF2-40B4-BE49-F238E27FC236}">
                <a16:creationId xmlns:a16="http://schemas.microsoft.com/office/drawing/2014/main" id="{366628D0-5787-4981-B78E-5B0A8EFC533F}"/>
              </a:ext>
            </a:extLst>
          </p:cNvPr>
          <p:cNvSpPr>
            <a:spLocks noGrp="1"/>
          </p:cNvSpPr>
          <p:nvPr>
            <p:ph idx="1"/>
          </p:nvPr>
        </p:nvSpPr>
        <p:spPr>
          <a:xfrm>
            <a:off x="914400" y="1918010"/>
            <a:ext cx="6176546" cy="4391350"/>
          </a:xfrm>
        </p:spPr>
        <p:txBody>
          <a:bodyPr vert="horz" lIns="91440" tIns="45720" rIns="91440" bIns="45720" rtlCol="0">
            <a:normAutofit/>
          </a:bodyPr>
          <a:lstStyle/>
          <a:p>
            <a:pPr>
              <a:buFont typeface="Arial" panose="020B0604020202020204" pitchFamily="34" charset="0"/>
              <a:buChar char="•"/>
            </a:pPr>
            <a:r>
              <a:rPr lang="fi-FI" sz="2800" dirty="0">
                <a:ea typeface="+mn-lt"/>
                <a:cs typeface="+mn-lt"/>
              </a:rPr>
              <a:t>Hoivaaja reagoi lapsen tarpeisiin sensitiivisesti ja lämpimästi </a:t>
            </a:r>
            <a:endParaRPr lang="en-US" sz="2800" dirty="0"/>
          </a:p>
          <a:p>
            <a:pPr>
              <a:buFont typeface="Arial" panose="020B0604020202020204" pitchFamily="34" charset="0"/>
              <a:buChar char="•"/>
            </a:pPr>
            <a:r>
              <a:rPr lang="fi-FI" sz="2800" dirty="0">
                <a:ea typeface="+mn-lt"/>
                <a:cs typeface="+mn-lt"/>
              </a:rPr>
              <a:t>Lapsi pystyy luottamaan siihen, että hoivaaja on saatavilla</a:t>
            </a:r>
            <a:endParaRPr lang="fi-FI" sz="2800" dirty="0"/>
          </a:p>
          <a:p>
            <a:endParaRPr lang="fi-FI" sz="2800" dirty="0">
              <a:ea typeface="+mn-lt"/>
              <a:cs typeface="+mn-lt"/>
            </a:endParaRPr>
          </a:p>
        </p:txBody>
      </p:sp>
      <p:sp>
        <p:nvSpPr>
          <p:cNvPr id="4" name="Alatunnisteen paikkamerkki 3">
            <a:extLst>
              <a:ext uri="{FF2B5EF4-FFF2-40B4-BE49-F238E27FC236}">
                <a16:creationId xmlns:a16="http://schemas.microsoft.com/office/drawing/2014/main" id="{550E798D-9014-4940-95A5-9DE458B21025}"/>
              </a:ext>
            </a:extLst>
          </p:cNvPr>
          <p:cNvSpPr>
            <a:spLocks noGrp="1"/>
          </p:cNvSpPr>
          <p:nvPr>
            <p:ph type="ftr" sz="quarter" idx="11"/>
          </p:nvPr>
        </p:nvSpPr>
        <p:spPr>
          <a:xfrm>
            <a:off x="3215148" y="6470704"/>
            <a:ext cx="3875798" cy="274320"/>
          </a:xfrm>
        </p:spPr>
        <p:txBody>
          <a:bodyPr>
            <a:normAutofit fontScale="85000" lnSpcReduction="10000"/>
          </a:bodyPr>
          <a:lstStyle/>
          <a:p>
            <a:pPr>
              <a:spcAft>
                <a:spcPts val="600"/>
              </a:spcAft>
            </a:pPr>
            <a:r>
              <a:rPr lang="fi-FI" dirty="0"/>
              <a:t>© Sanoma Pro, Tekijät ● Mieli 2 Kehittyvä ihminen, Kuva: </a:t>
            </a:r>
            <a:r>
              <a:rPr lang="fi-FI" dirty="0" err="1"/>
              <a:t>pexels</a:t>
            </a:r>
            <a:endParaRPr lang="en-US" dirty="0"/>
          </a:p>
        </p:txBody>
      </p:sp>
      <p:pic>
        <p:nvPicPr>
          <p:cNvPr id="5" name="Picture 5">
            <a:extLst>
              <a:ext uri="{FF2B5EF4-FFF2-40B4-BE49-F238E27FC236}">
                <a16:creationId xmlns:a16="http://schemas.microsoft.com/office/drawing/2014/main" id="{3FF2C5D8-1D4C-4768-B9E7-921311F10BFB}"/>
              </a:ext>
            </a:extLst>
          </p:cNvPr>
          <p:cNvPicPr>
            <a:picLocks noChangeAspect="1"/>
          </p:cNvPicPr>
          <p:nvPr/>
        </p:nvPicPr>
        <p:blipFill rotWithShape="1">
          <a:blip r:embed="rId3"/>
          <a:srcRect t="1337" r="-2" b="-2"/>
          <a:stretch/>
        </p:blipFill>
        <p:spPr>
          <a:xfrm>
            <a:off x="7552266" y="10"/>
            <a:ext cx="4639733" cy="6857990"/>
          </a:xfrm>
          <a:prstGeom prst="rect">
            <a:avLst/>
          </a:prstGeom>
        </p:spPr>
      </p:pic>
    </p:spTree>
    <p:extLst>
      <p:ext uri="{BB962C8B-B14F-4D97-AF65-F5344CB8AC3E}">
        <p14:creationId xmlns:p14="http://schemas.microsoft.com/office/powerpoint/2010/main" val="847196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C88E27-F28D-4012-99DA-93ED640839BC}"/>
              </a:ext>
            </a:extLst>
          </p:cNvPr>
          <p:cNvSpPr>
            <a:spLocks noGrp="1"/>
          </p:cNvSpPr>
          <p:nvPr>
            <p:ph type="title"/>
          </p:nvPr>
        </p:nvSpPr>
        <p:spPr/>
        <p:txBody>
          <a:bodyPr/>
          <a:lstStyle/>
          <a:p>
            <a:r>
              <a:rPr lang="fi-FI" dirty="0"/>
              <a:t>Elämänkaarinäkökulma</a:t>
            </a:r>
          </a:p>
        </p:txBody>
      </p:sp>
      <p:sp>
        <p:nvSpPr>
          <p:cNvPr id="3" name="Sisällön paikkamerkki 2">
            <a:extLst>
              <a:ext uri="{FF2B5EF4-FFF2-40B4-BE49-F238E27FC236}">
                <a16:creationId xmlns:a16="http://schemas.microsoft.com/office/drawing/2014/main" id="{8091BAA5-1B52-4E70-ADFB-9690F8B77518}"/>
              </a:ext>
            </a:extLst>
          </p:cNvPr>
          <p:cNvSpPr>
            <a:spLocks noGrp="1"/>
          </p:cNvSpPr>
          <p:nvPr>
            <p:ph sz="quarter" idx="12"/>
          </p:nvPr>
        </p:nvSpPr>
        <p:spPr/>
        <p:txBody>
          <a:bodyPr>
            <a:normAutofit/>
          </a:bodyPr>
          <a:lstStyle/>
          <a:p>
            <a:pPr marL="428625" indent="-428625">
              <a:buFont typeface="Arial" panose="020B0604020202020204" pitchFamily="34" charset="0"/>
              <a:buChar char="•"/>
            </a:pPr>
            <a:r>
              <a:rPr lang="fi-FI" dirty="0"/>
              <a:t>Kehitys jatkuu läpi koko elämän. Se on alusta alkaen sekä kasvua että luopumista.</a:t>
            </a:r>
          </a:p>
          <a:p>
            <a:pPr marL="428625" indent="-428625">
              <a:buFont typeface="Arial" panose="020B0604020202020204" pitchFamily="34" charset="0"/>
              <a:buChar char="•"/>
            </a:pPr>
            <a:r>
              <a:rPr lang="fi-FI" dirty="0"/>
              <a:t>Kehitys on yksilöllistä. Siinä on kuitenkin säännönmukaisuutta, joten kehityksestä voi saada tietoa.</a:t>
            </a:r>
          </a:p>
          <a:p>
            <a:pPr marL="428625" indent="-428625">
              <a:buFont typeface="Arial" panose="020B0604020202020204" pitchFamily="34" charset="0"/>
              <a:buChar char="•"/>
            </a:pPr>
            <a:r>
              <a:rPr lang="fi-FI" dirty="0"/>
              <a:t>Kaikki ratkaisevat yksilöllisellä tavalla kaikille yhteisiä kehitystehtäviä.</a:t>
            </a:r>
          </a:p>
          <a:p>
            <a:pPr marL="428625" indent="-428625">
              <a:buFont typeface="Arial" panose="020B0604020202020204" pitchFamily="34" charset="0"/>
              <a:buChar char="•"/>
            </a:pPr>
            <a:r>
              <a:rPr lang="fi-FI" dirty="0"/>
              <a:t>Jokaisen ihmisen elämässä on useita mahdollisia kehityskulkuja.</a:t>
            </a:r>
          </a:p>
        </p:txBody>
      </p:sp>
      <p:sp>
        <p:nvSpPr>
          <p:cNvPr id="4" name="Dian numeron paikkamerkki 3">
            <a:extLst>
              <a:ext uri="{FF2B5EF4-FFF2-40B4-BE49-F238E27FC236}">
                <a16:creationId xmlns:a16="http://schemas.microsoft.com/office/drawing/2014/main" id="{802F1910-AD61-4DD1-94CD-69557E5D4547}"/>
              </a:ext>
            </a:extLst>
          </p:cNvPr>
          <p:cNvSpPr>
            <a:spLocks noGrp="1"/>
          </p:cNvSpPr>
          <p:nvPr>
            <p:ph type="sldNum" sz="quarter" idx="4"/>
          </p:nvPr>
        </p:nvSpPr>
        <p:spPr/>
        <p:txBody>
          <a:bodyPr/>
          <a:lstStyle/>
          <a:p>
            <a:fld id="{701E4971-310B-774B-8DEE-5F834C23301A}" type="slidenum">
              <a:rPr lang="fi-FI" smtClean="0"/>
              <a:pPr/>
              <a:t>4</a:t>
            </a:fld>
            <a:endParaRPr lang="fi-FI"/>
          </a:p>
        </p:txBody>
      </p:sp>
      <p:sp>
        <p:nvSpPr>
          <p:cNvPr id="5" name="Alatunnisteen paikkamerkki 4">
            <a:extLst>
              <a:ext uri="{FF2B5EF4-FFF2-40B4-BE49-F238E27FC236}">
                <a16:creationId xmlns:a16="http://schemas.microsoft.com/office/drawing/2014/main" id="{1B9927DB-AB9E-4A98-A795-8B9349649CB4}"/>
              </a:ext>
            </a:extLst>
          </p:cNvPr>
          <p:cNvSpPr>
            <a:spLocks noGrp="1"/>
          </p:cNvSpPr>
          <p:nvPr>
            <p:ph type="ftr" sz="quarter" idx="13"/>
          </p:nvPr>
        </p:nvSpPr>
        <p:spPr/>
        <p:txBody>
          <a:bodyPr/>
          <a:lstStyle/>
          <a:p>
            <a:r>
              <a:rPr lang="fi-FI" dirty="0"/>
              <a:t>Oivallus 2</a:t>
            </a:r>
          </a:p>
        </p:txBody>
      </p:sp>
    </p:spTree>
    <p:extLst>
      <p:ext uri="{BB962C8B-B14F-4D97-AF65-F5344CB8AC3E}">
        <p14:creationId xmlns:p14="http://schemas.microsoft.com/office/powerpoint/2010/main" val="330259370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2A4C-8FF0-4BAE-9EAA-F5027A632639}"/>
              </a:ext>
            </a:extLst>
          </p:cNvPr>
          <p:cNvSpPr>
            <a:spLocks noGrp="1"/>
          </p:cNvSpPr>
          <p:nvPr>
            <p:ph type="title"/>
          </p:nvPr>
        </p:nvSpPr>
        <p:spPr>
          <a:xfrm>
            <a:off x="1024128" y="585216"/>
            <a:ext cx="8018272" cy="1499616"/>
          </a:xfrm>
        </p:spPr>
        <p:txBody>
          <a:bodyPr>
            <a:normAutofit/>
          </a:bodyPr>
          <a:lstStyle/>
          <a:p>
            <a:r>
              <a:rPr lang="en-US" dirty="0" err="1">
                <a:cs typeface="Calibri Light"/>
              </a:rPr>
              <a:t>Turvaton</a:t>
            </a:r>
            <a:r>
              <a:rPr lang="en-US" dirty="0">
                <a:cs typeface="Calibri Light"/>
              </a:rPr>
              <a:t> </a:t>
            </a:r>
            <a:r>
              <a:rPr lang="en-US" dirty="0" err="1">
                <a:cs typeface="Calibri Light"/>
              </a:rPr>
              <a:t>kiintymyssuhde</a:t>
            </a:r>
            <a:r>
              <a:rPr lang="en-US" dirty="0">
                <a:cs typeface="Calibri Light"/>
              </a:rPr>
              <a:t>: </a:t>
            </a:r>
            <a:r>
              <a:rPr lang="en-US" b="1" dirty="0" err="1">
                <a:cs typeface="Calibri Light"/>
              </a:rPr>
              <a:t>Välttelevä</a:t>
            </a:r>
            <a:endParaRPr lang="en-US" b="1" dirty="0">
              <a:cs typeface="Calibri Light"/>
            </a:endParaRPr>
          </a:p>
        </p:txBody>
      </p:sp>
      <p:sp>
        <p:nvSpPr>
          <p:cNvPr id="3" name="Content Placeholder 2">
            <a:extLst>
              <a:ext uri="{FF2B5EF4-FFF2-40B4-BE49-F238E27FC236}">
                <a16:creationId xmlns:a16="http://schemas.microsoft.com/office/drawing/2014/main" id="{876F5225-FD82-45BC-927A-B4E825846860}"/>
              </a:ext>
            </a:extLst>
          </p:cNvPr>
          <p:cNvSpPr>
            <a:spLocks noGrp="1"/>
          </p:cNvSpPr>
          <p:nvPr>
            <p:ph idx="1"/>
          </p:nvPr>
        </p:nvSpPr>
        <p:spPr>
          <a:xfrm>
            <a:off x="1024128" y="2286000"/>
            <a:ext cx="8018271" cy="4023360"/>
          </a:xfrm>
        </p:spPr>
        <p:txBody>
          <a:bodyPr vert="horz" lIns="91440" tIns="45720" rIns="91440" bIns="45720" rtlCol="0">
            <a:normAutofit/>
          </a:bodyPr>
          <a:lstStyle/>
          <a:p>
            <a:pPr>
              <a:buFont typeface="Arial" panose="020B0604020202020204" pitchFamily="34" charset="0"/>
              <a:buChar char="•"/>
            </a:pPr>
            <a:r>
              <a:rPr lang="en-US" sz="2800" dirty="0" err="1">
                <a:cs typeface="Calibri"/>
              </a:rPr>
              <a:t>Hoivaaja</a:t>
            </a:r>
            <a:r>
              <a:rPr lang="en-US" sz="2800" dirty="0">
                <a:cs typeface="Calibri"/>
              </a:rPr>
              <a:t> </a:t>
            </a:r>
            <a:r>
              <a:rPr lang="en-US" sz="2800" dirty="0" err="1">
                <a:cs typeface="Calibri"/>
              </a:rPr>
              <a:t>ei</a:t>
            </a:r>
            <a:r>
              <a:rPr lang="en-US" sz="2800" dirty="0">
                <a:cs typeface="Calibri"/>
              </a:rPr>
              <a:t> </a:t>
            </a:r>
            <a:r>
              <a:rPr lang="en-US" sz="2800" dirty="0" err="1">
                <a:cs typeface="Calibri"/>
              </a:rPr>
              <a:t>reagoi</a:t>
            </a:r>
            <a:r>
              <a:rPr lang="en-US" sz="2800" dirty="0">
                <a:cs typeface="Calibri"/>
              </a:rPr>
              <a:t> </a:t>
            </a:r>
            <a:r>
              <a:rPr lang="en-US" sz="2800" dirty="0" err="1">
                <a:cs typeface="Calibri"/>
              </a:rPr>
              <a:t>lapsen</a:t>
            </a:r>
            <a:r>
              <a:rPr lang="en-US" sz="2800" dirty="0">
                <a:cs typeface="Calibri"/>
              </a:rPr>
              <a:t> </a:t>
            </a:r>
            <a:r>
              <a:rPr lang="en-US" sz="2800" dirty="0" err="1">
                <a:cs typeface="Calibri"/>
              </a:rPr>
              <a:t>hätään</a:t>
            </a:r>
            <a:r>
              <a:rPr lang="en-US" sz="2800" dirty="0">
                <a:cs typeface="Calibri"/>
              </a:rPr>
              <a:t> </a:t>
            </a:r>
            <a:r>
              <a:rPr lang="en-US" sz="2800" dirty="0" err="1">
                <a:cs typeface="Calibri"/>
              </a:rPr>
              <a:t>eikä</a:t>
            </a:r>
            <a:r>
              <a:rPr lang="en-US" sz="2800" dirty="0">
                <a:cs typeface="Calibri"/>
              </a:rPr>
              <a:t> ole </a:t>
            </a:r>
            <a:r>
              <a:rPr lang="en-US" sz="2800" dirty="0" err="1">
                <a:cs typeface="Calibri"/>
              </a:rPr>
              <a:t>emotionaalisena</a:t>
            </a:r>
            <a:r>
              <a:rPr lang="en-US" sz="2800" dirty="0">
                <a:cs typeface="Calibri"/>
              </a:rPr>
              <a:t> </a:t>
            </a:r>
            <a:r>
              <a:rPr lang="en-US" sz="2800" dirty="0" err="1">
                <a:cs typeface="Calibri"/>
              </a:rPr>
              <a:t>tukena</a:t>
            </a:r>
            <a:r>
              <a:rPr lang="en-US" sz="2800" dirty="0">
                <a:cs typeface="Calibri"/>
              </a:rPr>
              <a:t> </a:t>
            </a:r>
            <a:r>
              <a:rPr lang="en-US" sz="2800" dirty="0" err="1">
                <a:cs typeface="Calibri"/>
              </a:rPr>
              <a:t>stressaavissa</a:t>
            </a:r>
            <a:r>
              <a:rPr lang="en-US" sz="2800" dirty="0">
                <a:cs typeface="Calibri"/>
              </a:rPr>
              <a:t> tilanteissa</a:t>
            </a:r>
          </a:p>
          <a:p>
            <a:pPr>
              <a:buFont typeface="Arial" panose="020B0604020202020204" pitchFamily="34" charset="0"/>
              <a:buChar char="•"/>
            </a:pPr>
            <a:r>
              <a:rPr lang="en-US" sz="2800" dirty="0" err="1">
                <a:cs typeface="Calibri"/>
              </a:rPr>
              <a:t>Lapsi</a:t>
            </a:r>
            <a:r>
              <a:rPr lang="en-US" sz="2800" dirty="0">
                <a:cs typeface="Calibri"/>
              </a:rPr>
              <a:t> </a:t>
            </a:r>
            <a:r>
              <a:rPr lang="en-US" sz="2800" dirty="0" err="1">
                <a:cs typeface="Calibri"/>
              </a:rPr>
              <a:t>jää</a:t>
            </a:r>
            <a:r>
              <a:rPr lang="en-US" sz="2800" dirty="0">
                <a:cs typeface="Calibri"/>
              </a:rPr>
              <a:t> </a:t>
            </a:r>
            <a:r>
              <a:rPr lang="en-US" sz="2800" dirty="0" err="1">
                <a:cs typeface="Calibri"/>
              </a:rPr>
              <a:t>yksin</a:t>
            </a:r>
            <a:r>
              <a:rPr lang="en-US" sz="2800" dirty="0">
                <a:cs typeface="Calibri"/>
              </a:rPr>
              <a:t> </a:t>
            </a:r>
            <a:r>
              <a:rPr lang="en-US" sz="2800" dirty="0" err="1">
                <a:cs typeface="Calibri"/>
              </a:rPr>
              <a:t>selviämään</a:t>
            </a:r>
            <a:r>
              <a:rPr lang="en-US" sz="2800" dirty="0">
                <a:cs typeface="Calibri"/>
              </a:rPr>
              <a:t> </a:t>
            </a:r>
            <a:r>
              <a:rPr lang="en-US" sz="2800" dirty="0" err="1">
                <a:cs typeface="Calibri"/>
              </a:rPr>
              <a:t>tunteidensa</a:t>
            </a:r>
            <a:r>
              <a:rPr lang="en-US" sz="2800" dirty="0">
                <a:cs typeface="Calibri"/>
              </a:rPr>
              <a:t> </a:t>
            </a:r>
            <a:r>
              <a:rPr lang="en-US" sz="2800" dirty="0" err="1">
                <a:cs typeface="Calibri"/>
              </a:rPr>
              <a:t>kanssa</a:t>
            </a:r>
            <a:r>
              <a:rPr lang="en-US" sz="2800" dirty="0">
                <a:cs typeface="Calibri"/>
              </a:rPr>
              <a:t> </a:t>
            </a:r>
          </a:p>
          <a:p>
            <a:endParaRPr lang="en-US" sz="2800" dirty="0">
              <a:cs typeface="Calibri"/>
            </a:endParaRPr>
          </a:p>
        </p:txBody>
      </p:sp>
      <p:sp>
        <p:nvSpPr>
          <p:cNvPr id="4" name="Alatunnisteen paikkamerkki 3">
            <a:extLst>
              <a:ext uri="{FF2B5EF4-FFF2-40B4-BE49-F238E27FC236}">
                <a16:creationId xmlns:a16="http://schemas.microsoft.com/office/drawing/2014/main" id="{8ED79750-D7B6-41A0-A77D-B112BC88D769}"/>
              </a:ext>
            </a:extLst>
          </p:cNvPr>
          <p:cNvSpPr>
            <a:spLocks noGrp="1"/>
          </p:cNvSpPr>
          <p:nvPr>
            <p:ph type="ftr" sz="quarter" idx="11"/>
          </p:nvPr>
        </p:nvSpPr>
        <p:spPr>
          <a:xfrm>
            <a:off x="5968809" y="6424263"/>
            <a:ext cx="5901459" cy="274320"/>
          </a:xfrm>
        </p:spPr>
        <p:txBody>
          <a:bodyPr>
            <a:normAutofit/>
          </a:bodyPr>
          <a:lstStyle/>
          <a:p>
            <a:pPr>
              <a:spcAft>
                <a:spcPts val="600"/>
              </a:spcAft>
            </a:pPr>
            <a:r>
              <a:rPr lang="fi-FI" dirty="0"/>
              <a:t>© Sanoma Pro, Tekijät ● Mieli 2 Kehittyvä ihminen</a:t>
            </a:r>
            <a:endParaRPr lang="en-US" dirty="0"/>
          </a:p>
        </p:txBody>
      </p:sp>
    </p:spTree>
    <p:extLst>
      <p:ext uri="{BB962C8B-B14F-4D97-AF65-F5344CB8AC3E}">
        <p14:creationId xmlns:p14="http://schemas.microsoft.com/office/powerpoint/2010/main" val="3746807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D3946-D59E-4A19-B10B-2A68DBD28969}"/>
              </a:ext>
            </a:extLst>
          </p:cNvPr>
          <p:cNvSpPr>
            <a:spLocks noGrp="1"/>
          </p:cNvSpPr>
          <p:nvPr>
            <p:ph type="title"/>
          </p:nvPr>
        </p:nvSpPr>
        <p:spPr>
          <a:xfrm>
            <a:off x="1024128" y="585216"/>
            <a:ext cx="8018272" cy="1499616"/>
          </a:xfrm>
        </p:spPr>
        <p:txBody>
          <a:bodyPr>
            <a:normAutofit/>
          </a:bodyPr>
          <a:lstStyle/>
          <a:p>
            <a:r>
              <a:rPr lang="en-US" dirty="0" err="1">
                <a:ea typeface="+mj-lt"/>
                <a:cs typeface="+mj-lt"/>
              </a:rPr>
              <a:t>Turvaton</a:t>
            </a:r>
            <a:r>
              <a:rPr lang="en-US" dirty="0">
                <a:ea typeface="+mj-lt"/>
                <a:cs typeface="+mj-lt"/>
              </a:rPr>
              <a:t> </a:t>
            </a:r>
            <a:r>
              <a:rPr lang="en-US" dirty="0" err="1">
                <a:ea typeface="+mj-lt"/>
                <a:cs typeface="+mj-lt"/>
              </a:rPr>
              <a:t>kiintymyssuhde</a:t>
            </a:r>
            <a:r>
              <a:rPr lang="en-US" dirty="0">
                <a:ea typeface="+mj-lt"/>
                <a:cs typeface="+mj-lt"/>
              </a:rPr>
              <a:t>: </a:t>
            </a:r>
            <a:r>
              <a:rPr lang="en-US" b="1" dirty="0" err="1">
                <a:ea typeface="+mj-lt"/>
                <a:cs typeface="+mj-lt"/>
              </a:rPr>
              <a:t>Ristiriitainen</a:t>
            </a:r>
            <a:endParaRPr lang="en-US" b="1" dirty="0">
              <a:ea typeface="+mj-lt"/>
              <a:cs typeface="+mj-lt"/>
            </a:endParaRPr>
          </a:p>
        </p:txBody>
      </p:sp>
      <p:sp>
        <p:nvSpPr>
          <p:cNvPr id="3" name="Content Placeholder 2">
            <a:extLst>
              <a:ext uri="{FF2B5EF4-FFF2-40B4-BE49-F238E27FC236}">
                <a16:creationId xmlns:a16="http://schemas.microsoft.com/office/drawing/2014/main" id="{CAF2E26B-A5DE-41B4-9B76-9181D710561F}"/>
              </a:ext>
            </a:extLst>
          </p:cNvPr>
          <p:cNvSpPr>
            <a:spLocks noGrp="1"/>
          </p:cNvSpPr>
          <p:nvPr>
            <p:ph idx="1"/>
          </p:nvPr>
        </p:nvSpPr>
        <p:spPr>
          <a:xfrm>
            <a:off x="814040" y="1973766"/>
            <a:ext cx="8228360" cy="4335594"/>
          </a:xfrm>
        </p:spPr>
        <p:txBody>
          <a:bodyPr vert="horz" lIns="91440" tIns="45720" rIns="91440" bIns="45720" rtlCol="0">
            <a:normAutofit/>
          </a:bodyPr>
          <a:lstStyle/>
          <a:p>
            <a:pPr>
              <a:buFont typeface="Arial" panose="020B0604020202020204" pitchFamily="34" charset="0"/>
              <a:buChar char="•"/>
            </a:pPr>
            <a:r>
              <a:rPr lang="en-US" sz="2800" dirty="0" err="1">
                <a:cs typeface="Calibri"/>
              </a:rPr>
              <a:t>Hoivaaja</a:t>
            </a:r>
            <a:r>
              <a:rPr lang="en-US" sz="2800" dirty="0">
                <a:cs typeface="Calibri"/>
              </a:rPr>
              <a:t> </a:t>
            </a:r>
            <a:r>
              <a:rPr lang="en-US" sz="2800" dirty="0" err="1">
                <a:cs typeface="Calibri"/>
              </a:rPr>
              <a:t>reagoi</a:t>
            </a:r>
            <a:r>
              <a:rPr lang="en-US" sz="2800" dirty="0">
                <a:cs typeface="Calibri"/>
              </a:rPr>
              <a:t> </a:t>
            </a:r>
            <a:r>
              <a:rPr lang="en-US" sz="2800" dirty="0" err="1">
                <a:cs typeface="Calibri"/>
              </a:rPr>
              <a:t>vauvan</a:t>
            </a:r>
            <a:r>
              <a:rPr lang="en-US" sz="2800" dirty="0">
                <a:cs typeface="Calibri"/>
              </a:rPr>
              <a:t> </a:t>
            </a:r>
            <a:r>
              <a:rPr lang="en-US" sz="2800" dirty="0" err="1">
                <a:cs typeface="Calibri"/>
              </a:rPr>
              <a:t>tarpeisiin</a:t>
            </a:r>
            <a:r>
              <a:rPr lang="en-US" sz="2800" dirty="0">
                <a:cs typeface="Calibri"/>
              </a:rPr>
              <a:t> </a:t>
            </a:r>
            <a:r>
              <a:rPr lang="en-US" sz="2800" dirty="0" err="1">
                <a:ea typeface="+mn-lt"/>
                <a:cs typeface="+mn-lt"/>
              </a:rPr>
              <a:t>ailahtelevasti</a:t>
            </a:r>
            <a:r>
              <a:rPr lang="en-US" sz="2800" dirty="0">
                <a:ea typeface="+mn-lt"/>
                <a:cs typeface="+mn-lt"/>
              </a:rPr>
              <a:t> ja </a:t>
            </a:r>
            <a:r>
              <a:rPr lang="en-US" sz="2800" dirty="0" err="1">
                <a:ea typeface="+mn-lt"/>
                <a:cs typeface="+mn-lt"/>
              </a:rPr>
              <a:t>epäjohdonmukaisesti</a:t>
            </a:r>
            <a:endParaRPr lang="en-US" sz="2800" dirty="0">
              <a:ea typeface="+mn-lt"/>
              <a:cs typeface="+mn-lt"/>
            </a:endParaRPr>
          </a:p>
          <a:p>
            <a:pPr>
              <a:buFont typeface="Arial" panose="020B0604020202020204" pitchFamily="34" charset="0"/>
              <a:buChar char="•"/>
            </a:pPr>
            <a:r>
              <a:rPr lang="en-US" sz="2800" dirty="0" err="1">
                <a:ea typeface="+mn-lt"/>
                <a:cs typeface="+mn-lt"/>
              </a:rPr>
              <a:t>Lapsi</a:t>
            </a:r>
            <a:r>
              <a:rPr lang="en-US" sz="2800" dirty="0">
                <a:ea typeface="+mn-lt"/>
                <a:cs typeface="+mn-lt"/>
              </a:rPr>
              <a:t> </a:t>
            </a:r>
            <a:r>
              <a:rPr lang="en-US" sz="2800" dirty="0" err="1">
                <a:ea typeface="+mn-lt"/>
                <a:cs typeface="+mn-lt"/>
              </a:rPr>
              <a:t>ei</a:t>
            </a:r>
            <a:r>
              <a:rPr lang="en-US" sz="2800" dirty="0">
                <a:ea typeface="+mn-lt"/>
                <a:cs typeface="+mn-lt"/>
              </a:rPr>
              <a:t> </a:t>
            </a:r>
            <a:r>
              <a:rPr lang="en-US" sz="2800" dirty="0" err="1">
                <a:ea typeface="+mn-lt"/>
                <a:cs typeface="+mn-lt"/>
              </a:rPr>
              <a:t>pysty</a:t>
            </a:r>
            <a:r>
              <a:rPr lang="en-US" sz="2800" dirty="0">
                <a:ea typeface="+mn-lt"/>
                <a:cs typeface="+mn-lt"/>
              </a:rPr>
              <a:t> </a:t>
            </a:r>
            <a:r>
              <a:rPr lang="en-US" sz="2800" dirty="0" err="1">
                <a:ea typeface="+mn-lt"/>
                <a:cs typeface="+mn-lt"/>
              </a:rPr>
              <a:t>ennakoimaan</a:t>
            </a:r>
            <a:r>
              <a:rPr lang="en-US" sz="2800" dirty="0">
                <a:ea typeface="+mn-lt"/>
                <a:cs typeface="+mn-lt"/>
              </a:rPr>
              <a:t> </a:t>
            </a:r>
            <a:r>
              <a:rPr lang="en-US" sz="2800" dirty="0" err="1">
                <a:ea typeface="+mn-lt"/>
                <a:cs typeface="+mn-lt"/>
              </a:rPr>
              <a:t>sitä</a:t>
            </a:r>
            <a:r>
              <a:rPr lang="en-US" sz="2800" dirty="0">
                <a:ea typeface="+mn-lt"/>
                <a:cs typeface="+mn-lt"/>
              </a:rPr>
              <a:t>, </a:t>
            </a:r>
            <a:r>
              <a:rPr lang="en-US" sz="2800" dirty="0" err="1">
                <a:ea typeface="+mn-lt"/>
                <a:cs typeface="+mn-lt"/>
              </a:rPr>
              <a:t>milloin</a:t>
            </a:r>
            <a:r>
              <a:rPr lang="en-US" sz="2800" dirty="0">
                <a:ea typeface="+mn-lt"/>
                <a:cs typeface="+mn-lt"/>
              </a:rPr>
              <a:t> ja </a:t>
            </a:r>
            <a:r>
              <a:rPr lang="en-US" sz="2800" dirty="0" err="1">
                <a:ea typeface="+mn-lt"/>
                <a:cs typeface="+mn-lt"/>
              </a:rPr>
              <a:t>miten</a:t>
            </a:r>
            <a:r>
              <a:rPr lang="en-US" sz="2800" dirty="0">
                <a:ea typeface="+mn-lt"/>
                <a:cs typeface="+mn-lt"/>
              </a:rPr>
              <a:t> </a:t>
            </a:r>
            <a:r>
              <a:rPr lang="en-US" sz="2800" dirty="0" err="1">
                <a:ea typeface="+mn-lt"/>
                <a:cs typeface="+mn-lt"/>
              </a:rPr>
              <a:t>hoivaaja</a:t>
            </a:r>
            <a:r>
              <a:rPr lang="en-US" sz="2800" dirty="0">
                <a:ea typeface="+mn-lt"/>
                <a:cs typeface="+mn-lt"/>
              </a:rPr>
              <a:t> </a:t>
            </a:r>
            <a:r>
              <a:rPr lang="en-US" sz="2800" dirty="0" err="1">
                <a:ea typeface="+mn-lt"/>
                <a:cs typeface="+mn-lt"/>
              </a:rPr>
              <a:t>vastaa</a:t>
            </a:r>
            <a:r>
              <a:rPr lang="en-US" sz="2800" dirty="0">
                <a:ea typeface="+mn-lt"/>
                <a:cs typeface="+mn-lt"/>
              </a:rPr>
              <a:t> </a:t>
            </a:r>
            <a:r>
              <a:rPr lang="en-US" sz="2800" dirty="0" err="1">
                <a:ea typeface="+mn-lt"/>
                <a:cs typeface="+mn-lt"/>
              </a:rPr>
              <a:t>hänen</a:t>
            </a:r>
            <a:r>
              <a:rPr lang="en-US" sz="2800" dirty="0">
                <a:ea typeface="+mn-lt"/>
                <a:cs typeface="+mn-lt"/>
              </a:rPr>
              <a:t> </a:t>
            </a:r>
            <a:r>
              <a:rPr lang="en-US" sz="2800" dirty="0" err="1">
                <a:ea typeface="+mn-lt"/>
                <a:cs typeface="+mn-lt"/>
              </a:rPr>
              <a:t>tarpeisiinsa</a:t>
            </a:r>
            <a:endParaRPr lang="en-US" sz="2800" dirty="0">
              <a:cs typeface="Calibri" panose="020F0502020204030204"/>
            </a:endParaRPr>
          </a:p>
          <a:p>
            <a:endParaRPr lang="en-US" sz="2800" dirty="0">
              <a:ea typeface="+mn-lt"/>
              <a:cs typeface="+mn-lt"/>
            </a:endParaRPr>
          </a:p>
        </p:txBody>
      </p:sp>
      <p:sp>
        <p:nvSpPr>
          <p:cNvPr id="4" name="Alatunnisteen paikkamerkki 3">
            <a:extLst>
              <a:ext uri="{FF2B5EF4-FFF2-40B4-BE49-F238E27FC236}">
                <a16:creationId xmlns:a16="http://schemas.microsoft.com/office/drawing/2014/main" id="{A1C2EB20-0BEF-4247-9B04-A85FEEC341D0}"/>
              </a:ext>
            </a:extLst>
          </p:cNvPr>
          <p:cNvSpPr>
            <a:spLocks noGrp="1"/>
          </p:cNvSpPr>
          <p:nvPr>
            <p:ph type="ftr" sz="quarter" idx="11"/>
          </p:nvPr>
        </p:nvSpPr>
        <p:spPr>
          <a:xfrm>
            <a:off x="5968809" y="6447970"/>
            <a:ext cx="5901459" cy="274320"/>
          </a:xfrm>
        </p:spPr>
        <p:txBody>
          <a:bodyPr>
            <a:normAutofit/>
          </a:bodyPr>
          <a:lstStyle/>
          <a:p>
            <a:pPr>
              <a:spcAft>
                <a:spcPts val="600"/>
              </a:spcAft>
            </a:pPr>
            <a:r>
              <a:rPr lang="fi-FI" dirty="0"/>
              <a:t>© Sanoma Pro, Tekijät ● Mieli 2 Kehittyvä ihminen</a:t>
            </a:r>
            <a:endParaRPr lang="en-US" dirty="0"/>
          </a:p>
        </p:txBody>
      </p:sp>
    </p:spTree>
    <p:extLst>
      <p:ext uri="{BB962C8B-B14F-4D97-AF65-F5344CB8AC3E}">
        <p14:creationId xmlns:p14="http://schemas.microsoft.com/office/powerpoint/2010/main" val="3449223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A7F2B9-091E-D4EF-BC5C-92F54FC22C87}"/>
              </a:ext>
            </a:extLst>
          </p:cNvPr>
          <p:cNvSpPr>
            <a:spLocks noGrp="1"/>
          </p:cNvSpPr>
          <p:nvPr>
            <p:ph type="title"/>
          </p:nvPr>
        </p:nvSpPr>
        <p:spPr/>
        <p:txBody>
          <a:bodyPr/>
          <a:lstStyle/>
          <a:p>
            <a:r>
              <a:rPr lang="fi-FI" dirty="0"/>
              <a:t>Turvaton kiintymyssuhde:</a:t>
            </a:r>
            <a:br>
              <a:rPr lang="fi-FI" dirty="0"/>
            </a:br>
            <a:r>
              <a:rPr lang="fi-FI" b="1" dirty="0"/>
              <a:t>Jäsentymätön</a:t>
            </a:r>
          </a:p>
        </p:txBody>
      </p:sp>
      <p:sp>
        <p:nvSpPr>
          <p:cNvPr id="3" name="Sisällön paikkamerkki 2">
            <a:extLst>
              <a:ext uri="{FF2B5EF4-FFF2-40B4-BE49-F238E27FC236}">
                <a16:creationId xmlns:a16="http://schemas.microsoft.com/office/drawing/2014/main" id="{F7D0116F-24E0-F4FB-E60B-F11120290743}"/>
              </a:ext>
            </a:extLst>
          </p:cNvPr>
          <p:cNvSpPr>
            <a:spLocks noGrp="1"/>
          </p:cNvSpPr>
          <p:nvPr>
            <p:ph idx="1"/>
          </p:nvPr>
        </p:nvSpPr>
        <p:spPr/>
        <p:txBody>
          <a:bodyPr>
            <a:normAutofit/>
          </a:bodyPr>
          <a:lstStyle/>
          <a:p>
            <a:pPr>
              <a:buFont typeface="Arial" panose="020B0604020202020204" pitchFamily="34" charset="0"/>
              <a:buChar char="•"/>
            </a:pPr>
            <a:r>
              <a:rPr lang="fi-FI" sz="2400" dirty="0"/>
              <a:t>Epävakaa/kaoottinen kasvuympäristö</a:t>
            </a:r>
          </a:p>
          <a:p>
            <a:pPr>
              <a:buFont typeface="Arial" panose="020B0604020202020204" pitchFamily="34" charset="0"/>
              <a:buChar char="•"/>
            </a:pPr>
            <a:r>
              <a:rPr lang="fi-FI" sz="2400" dirty="0"/>
              <a:t>Hoiva saattaa olla lapselle samaan aikaan sekä ainoa turvan lähde mutta myös turvattomuuden lähde</a:t>
            </a:r>
          </a:p>
          <a:p>
            <a:pPr>
              <a:buFont typeface="Arial" panose="020B0604020202020204" pitchFamily="34" charset="0"/>
              <a:buChar char="•"/>
            </a:pPr>
            <a:r>
              <a:rPr lang="fi-FI" sz="2400" dirty="0"/>
              <a:t>Lasta saatetaan pahoinpidellä tai laiminlyödä</a:t>
            </a:r>
          </a:p>
          <a:p>
            <a:pPr>
              <a:buFont typeface="Arial" panose="020B0604020202020204" pitchFamily="34" charset="0"/>
              <a:buChar char="•"/>
            </a:pPr>
            <a:r>
              <a:rPr lang="fi-FI" sz="2400" dirty="0"/>
              <a:t>Lapsi ei pysty luottamaan vanhempaansa tai saattaa pelätä tätä</a:t>
            </a:r>
          </a:p>
        </p:txBody>
      </p:sp>
      <p:sp>
        <p:nvSpPr>
          <p:cNvPr id="4" name="Alatunnisteen paikkamerkki 3">
            <a:extLst>
              <a:ext uri="{FF2B5EF4-FFF2-40B4-BE49-F238E27FC236}">
                <a16:creationId xmlns:a16="http://schemas.microsoft.com/office/drawing/2014/main" id="{818BB2AD-27B5-FA67-9CBA-1C7046EFDA4A}"/>
              </a:ext>
            </a:extLst>
          </p:cNvPr>
          <p:cNvSpPr>
            <a:spLocks noGrp="1"/>
          </p:cNvSpPr>
          <p:nvPr>
            <p:ph type="ftr" sz="quarter" idx="11"/>
          </p:nvPr>
        </p:nvSpPr>
        <p:spPr/>
        <p:txBody>
          <a:bodyPr/>
          <a:lstStyle/>
          <a:p>
            <a:r>
              <a:rPr lang="fi-FI"/>
              <a:t>© Sanoma Pro, Tekijät ● Mieli 2 Kehittyvä ihminen</a:t>
            </a:r>
          </a:p>
        </p:txBody>
      </p:sp>
    </p:spTree>
    <p:extLst>
      <p:ext uri="{BB962C8B-B14F-4D97-AF65-F5344CB8AC3E}">
        <p14:creationId xmlns:p14="http://schemas.microsoft.com/office/powerpoint/2010/main" val="2766740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A4D3CB-7BA1-41FB-DFD3-C978F4AC9670}"/>
              </a:ext>
            </a:extLst>
          </p:cNvPr>
          <p:cNvSpPr>
            <a:spLocks noGrp="1"/>
          </p:cNvSpPr>
          <p:nvPr>
            <p:ph type="title"/>
          </p:nvPr>
        </p:nvSpPr>
        <p:spPr/>
        <p:txBody>
          <a:bodyPr/>
          <a:lstStyle/>
          <a:p>
            <a:r>
              <a:rPr lang="fi-FI" dirty="0"/>
              <a:t>Kiintymyssuhdehäiriö</a:t>
            </a:r>
          </a:p>
        </p:txBody>
      </p:sp>
      <p:sp>
        <p:nvSpPr>
          <p:cNvPr id="3" name="Sisällön paikkamerkki 2">
            <a:extLst>
              <a:ext uri="{FF2B5EF4-FFF2-40B4-BE49-F238E27FC236}">
                <a16:creationId xmlns:a16="http://schemas.microsoft.com/office/drawing/2014/main" id="{BE4BCEC1-4F69-1F24-76E0-41CB143AE93F}"/>
              </a:ext>
            </a:extLst>
          </p:cNvPr>
          <p:cNvSpPr>
            <a:spLocks noGrp="1"/>
          </p:cNvSpPr>
          <p:nvPr>
            <p:ph idx="1"/>
          </p:nvPr>
        </p:nvSpPr>
        <p:spPr>
          <a:xfrm>
            <a:off x="923768" y="2560320"/>
            <a:ext cx="9720072" cy="2631688"/>
          </a:xfrm>
        </p:spPr>
        <p:txBody>
          <a:bodyPr>
            <a:normAutofit/>
          </a:bodyPr>
          <a:lstStyle/>
          <a:p>
            <a:pPr>
              <a:buFont typeface="Arial" panose="020B0604020202020204" pitchFamily="34" charset="0"/>
              <a:buChar char="•"/>
            </a:pPr>
            <a:r>
              <a:rPr lang="fi-FI" sz="2400" dirty="0"/>
              <a:t>Lapselle ei ole syntynyt kiintymyssuhdetta</a:t>
            </a:r>
          </a:p>
          <a:p>
            <a:pPr>
              <a:buFont typeface="Arial" panose="020B0604020202020204" pitchFamily="34" charset="0"/>
              <a:buChar char="•"/>
            </a:pPr>
            <a:r>
              <a:rPr lang="fi-FI" sz="2400" dirty="0"/>
              <a:t>Silloin jos hoivan epävakaus, vaihtelevuus, ennakoimattomuus johtuu siitä, että ettei lapsella ole pysyviä kiintymyksen kohteita vaan hoitajat vaihtuvat tiuhaan</a:t>
            </a:r>
          </a:p>
        </p:txBody>
      </p:sp>
      <p:sp>
        <p:nvSpPr>
          <p:cNvPr id="4" name="Alatunnisteen paikkamerkki 3">
            <a:extLst>
              <a:ext uri="{FF2B5EF4-FFF2-40B4-BE49-F238E27FC236}">
                <a16:creationId xmlns:a16="http://schemas.microsoft.com/office/drawing/2014/main" id="{EC4A63B1-195A-F5E9-E823-B474E09838AA}"/>
              </a:ext>
            </a:extLst>
          </p:cNvPr>
          <p:cNvSpPr>
            <a:spLocks noGrp="1"/>
          </p:cNvSpPr>
          <p:nvPr>
            <p:ph type="ftr" sz="quarter" idx="11"/>
          </p:nvPr>
        </p:nvSpPr>
        <p:spPr/>
        <p:txBody>
          <a:bodyPr/>
          <a:lstStyle/>
          <a:p>
            <a:r>
              <a:rPr lang="fi-FI"/>
              <a:t>© Sanoma Pro, Tekijät ● Mieli 2 Kehittyvä ihminen</a:t>
            </a:r>
          </a:p>
        </p:txBody>
      </p:sp>
    </p:spTree>
    <p:extLst>
      <p:ext uri="{BB962C8B-B14F-4D97-AF65-F5344CB8AC3E}">
        <p14:creationId xmlns:p14="http://schemas.microsoft.com/office/powerpoint/2010/main" val="2324973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593F-BDB8-4F0B-AD8A-911D3AF82AF9}"/>
              </a:ext>
            </a:extLst>
          </p:cNvPr>
          <p:cNvSpPr>
            <a:spLocks noGrp="1"/>
          </p:cNvSpPr>
          <p:nvPr>
            <p:ph type="title"/>
          </p:nvPr>
        </p:nvSpPr>
        <p:spPr>
          <a:xfrm>
            <a:off x="1024128" y="300208"/>
            <a:ext cx="9720072" cy="958576"/>
          </a:xfrm>
        </p:spPr>
        <p:txBody>
          <a:bodyPr>
            <a:normAutofit/>
          </a:bodyPr>
          <a:lstStyle/>
          <a:p>
            <a:r>
              <a:rPr lang="en-US" dirty="0" err="1">
                <a:cs typeface="Calibri Light"/>
              </a:rPr>
              <a:t>Kiintymyssuhteiden</a:t>
            </a:r>
            <a:r>
              <a:rPr lang="en-US" dirty="0">
                <a:cs typeface="Calibri Light"/>
              </a:rPr>
              <a:t> </a:t>
            </a:r>
            <a:r>
              <a:rPr lang="en-US" dirty="0" err="1">
                <a:cs typeface="Calibri Light"/>
              </a:rPr>
              <a:t>merkitys</a:t>
            </a:r>
            <a:r>
              <a:rPr lang="en-US" dirty="0">
                <a:cs typeface="Calibri Light"/>
              </a:rPr>
              <a:t> </a:t>
            </a:r>
            <a:r>
              <a:rPr lang="en-US" dirty="0" err="1">
                <a:cs typeface="Calibri Light"/>
              </a:rPr>
              <a:t>kehitykselle</a:t>
            </a:r>
            <a:endParaRPr lang="en-US" dirty="0">
              <a:cs typeface="Calibri Light"/>
            </a:endParaRPr>
          </a:p>
        </p:txBody>
      </p:sp>
      <p:pic>
        <p:nvPicPr>
          <p:cNvPr id="4098" name="Picture 2" descr="Ilmainen kuvapankkikuva tunnisteilla halaus, jälkeläinen, jälkeläiset">
            <a:extLst>
              <a:ext uri="{FF2B5EF4-FFF2-40B4-BE49-F238E27FC236}">
                <a16:creationId xmlns:a16="http://schemas.microsoft.com/office/drawing/2014/main" id="{21949414-17C1-7640-9101-6A4FBFACB2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4128" y="2084832"/>
            <a:ext cx="2785872" cy="417359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16ADF13-4E47-4F35-82A6-4C23328B9947}"/>
              </a:ext>
            </a:extLst>
          </p:cNvPr>
          <p:cNvSpPr>
            <a:spLocks noGrp="1"/>
          </p:cNvSpPr>
          <p:nvPr>
            <p:ph idx="1"/>
          </p:nvPr>
        </p:nvSpPr>
        <p:spPr>
          <a:xfrm>
            <a:off x="4037610" y="1377538"/>
            <a:ext cx="7505206" cy="5077926"/>
          </a:xfrm>
        </p:spPr>
        <p:txBody>
          <a:bodyPr vert="horz" lIns="91440" tIns="45720" rIns="91440" bIns="45720" rtlCol="0">
            <a:normAutofit/>
          </a:bodyPr>
          <a:lstStyle/>
          <a:p>
            <a:pPr>
              <a:buFont typeface="Arial" panose="020B0604020202020204" pitchFamily="34" charset="0"/>
              <a:buChar char="•"/>
            </a:pPr>
            <a:r>
              <a:rPr lang="en-US" sz="2800" dirty="0" err="1">
                <a:cs typeface="Calibri"/>
              </a:rPr>
              <a:t>Kiintymyssuhde</a:t>
            </a:r>
            <a:r>
              <a:rPr lang="en-US" sz="2800" dirty="0">
                <a:cs typeface="Calibri"/>
              </a:rPr>
              <a:t> </a:t>
            </a:r>
            <a:r>
              <a:rPr lang="en-US" sz="2800" dirty="0" err="1">
                <a:cs typeface="Calibri"/>
              </a:rPr>
              <a:t>luo</a:t>
            </a:r>
            <a:r>
              <a:rPr lang="en-US" sz="2800" dirty="0">
                <a:cs typeface="Calibri"/>
              </a:rPr>
              <a:t> </a:t>
            </a:r>
            <a:r>
              <a:rPr lang="en-US" sz="2800" dirty="0" err="1">
                <a:cs typeface="Calibri"/>
              </a:rPr>
              <a:t>lapselle</a:t>
            </a:r>
            <a:r>
              <a:rPr lang="en-US" sz="2800" dirty="0">
                <a:cs typeface="Calibri"/>
              </a:rPr>
              <a:t> </a:t>
            </a:r>
            <a:r>
              <a:rPr lang="en-US" sz="2800" dirty="0" err="1">
                <a:cs typeface="Calibri"/>
              </a:rPr>
              <a:t>pohjan</a:t>
            </a:r>
            <a:r>
              <a:rPr lang="en-US" sz="2800" dirty="0">
                <a:cs typeface="Calibri"/>
              </a:rPr>
              <a:t> </a:t>
            </a:r>
            <a:r>
              <a:rPr lang="en-US" sz="2800" dirty="0" err="1">
                <a:cs typeface="Calibri"/>
              </a:rPr>
              <a:t>siitä</a:t>
            </a:r>
            <a:r>
              <a:rPr lang="en-US" sz="2800" dirty="0">
                <a:cs typeface="Calibri"/>
              </a:rPr>
              <a:t>, </a:t>
            </a:r>
          </a:p>
          <a:p>
            <a:pPr lvl="1">
              <a:buFont typeface="Arial" panose="020B0604020202020204" pitchFamily="34" charset="0"/>
              <a:buChar char="•"/>
            </a:pPr>
            <a:r>
              <a:rPr lang="en-US" sz="2000" dirty="0" err="1">
                <a:cs typeface="Calibri"/>
              </a:rPr>
              <a:t>miten</a:t>
            </a:r>
            <a:r>
              <a:rPr lang="en-US" sz="2000" dirty="0">
                <a:cs typeface="Calibri"/>
              </a:rPr>
              <a:t> </a:t>
            </a:r>
            <a:r>
              <a:rPr lang="en-US" sz="2000" dirty="0" err="1">
                <a:cs typeface="Calibri"/>
              </a:rPr>
              <a:t>hän</a:t>
            </a:r>
            <a:r>
              <a:rPr lang="en-US" sz="2000" dirty="0">
                <a:cs typeface="Calibri"/>
              </a:rPr>
              <a:t> </a:t>
            </a:r>
            <a:r>
              <a:rPr lang="en-US" sz="2000" dirty="0" err="1">
                <a:cs typeface="Calibri"/>
              </a:rPr>
              <a:t>voi</a:t>
            </a:r>
            <a:r>
              <a:rPr lang="en-US" sz="2000" dirty="0">
                <a:cs typeface="Calibri"/>
              </a:rPr>
              <a:t> </a:t>
            </a:r>
            <a:r>
              <a:rPr lang="en-US" sz="2000" dirty="0" err="1">
                <a:cs typeface="Calibri"/>
              </a:rPr>
              <a:t>luottaa</a:t>
            </a:r>
            <a:r>
              <a:rPr lang="en-US" sz="2000" dirty="0">
                <a:cs typeface="Calibri"/>
              </a:rPr>
              <a:t> </a:t>
            </a:r>
            <a:r>
              <a:rPr lang="en-US" sz="2000" dirty="0" err="1">
                <a:cs typeface="Calibri"/>
              </a:rPr>
              <a:t>ihmissuhteisiin</a:t>
            </a:r>
            <a:endParaRPr lang="en-US" sz="2000" dirty="0">
              <a:cs typeface="Calibri"/>
            </a:endParaRPr>
          </a:p>
          <a:p>
            <a:pPr lvl="1">
              <a:buFont typeface="Arial" panose="020B0604020202020204" pitchFamily="34" charset="0"/>
              <a:buChar char="•"/>
            </a:pPr>
            <a:r>
              <a:rPr lang="en-US" sz="2000" dirty="0" err="1">
                <a:cs typeface="Calibri"/>
              </a:rPr>
              <a:t>millainen</a:t>
            </a:r>
            <a:r>
              <a:rPr lang="en-US" sz="2000" dirty="0">
                <a:cs typeface="Calibri"/>
              </a:rPr>
              <a:t> </a:t>
            </a:r>
            <a:r>
              <a:rPr lang="en-US" sz="2000" dirty="0" err="1">
                <a:cs typeface="Calibri"/>
              </a:rPr>
              <a:t>perusturvallisuuden</a:t>
            </a:r>
            <a:r>
              <a:rPr lang="en-US" sz="2000" dirty="0">
                <a:cs typeface="Calibri"/>
              </a:rPr>
              <a:t> </a:t>
            </a:r>
            <a:r>
              <a:rPr lang="en-US" sz="2000" dirty="0" err="1">
                <a:cs typeface="Calibri"/>
              </a:rPr>
              <a:t>tunne</a:t>
            </a:r>
            <a:r>
              <a:rPr lang="en-US" sz="2000" dirty="0">
                <a:cs typeface="Calibri"/>
              </a:rPr>
              <a:t> </a:t>
            </a:r>
            <a:r>
              <a:rPr lang="en-US" sz="2000" dirty="0" err="1">
                <a:cs typeface="Calibri"/>
              </a:rPr>
              <a:t>hänelle</a:t>
            </a:r>
            <a:r>
              <a:rPr lang="en-US" sz="2000" dirty="0">
                <a:cs typeface="Calibri"/>
              </a:rPr>
              <a:t> </a:t>
            </a:r>
            <a:r>
              <a:rPr lang="en-US" sz="2000" dirty="0" err="1">
                <a:cs typeface="Calibri"/>
              </a:rPr>
              <a:t>kehittyy</a:t>
            </a:r>
            <a:r>
              <a:rPr lang="en-US" sz="2000" dirty="0">
                <a:cs typeface="Calibri"/>
              </a:rPr>
              <a:t> </a:t>
            </a:r>
          </a:p>
          <a:p>
            <a:pPr>
              <a:buFont typeface="Arial" panose="020B0604020202020204" pitchFamily="34" charset="0"/>
              <a:buChar char="•"/>
            </a:pPr>
            <a:r>
              <a:rPr lang="en-US" sz="2800" b="1" dirty="0" err="1">
                <a:cs typeface="Calibri"/>
              </a:rPr>
              <a:t>Hoivasuhteen</a:t>
            </a:r>
            <a:r>
              <a:rPr lang="en-US" sz="2800" b="1" dirty="0">
                <a:cs typeface="Calibri"/>
              </a:rPr>
              <a:t> </a:t>
            </a:r>
            <a:r>
              <a:rPr lang="en-US" sz="2800" b="1" dirty="0" err="1">
                <a:cs typeface="Calibri"/>
              </a:rPr>
              <a:t>laadulla</a:t>
            </a:r>
            <a:r>
              <a:rPr lang="en-US" sz="2800" b="1" dirty="0">
                <a:cs typeface="Calibri"/>
              </a:rPr>
              <a:t> </a:t>
            </a:r>
            <a:r>
              <a:rPr lang="en-US" sz="2800" dirty="0">
                <a:cs typeface="Calibri"/>
              </a:rPr>
              <a:t>on </a:t>
            </a:r>
            <a:r>
              <a:rPr lang="en-US" sz="2800" dirty="0" err="1">
                <a:cs typeface="Calibri"/>
              </a:rPr>
              <a:t>merkitystä</a:t>
            </a:r>
            <a:r>
              <a:rPr lang="en-US" sz="2800" dirty="0">
                <a:cs typeface="Calibri"/>
              </a:rPr>
              <a:t> </a:t>
            </a:r>
            <a:r>
              <a:rPr lang="en-US" sz="2800" dirty="0" err="1">
                <a:cs typeface="Calibri"/>
              </a:rPr>
              <a:t>lapsen</a:t>
            </a:r>
            <a:r>
              <a:rPr lang="en-US" sz="2800" dirty="0">
                <a:cs typeface="Calibri"/>
              </a:rPr>
              <a:t> </a:t>
            </a:r>
            <a:r>
              <a:rPr lang="en-US" sz="2800" dirty="0" err="1">
                <a:cs typeface="Calibri"/>
              </a:rPr>
              <a:t>kehityksen</a:t>
            </a:r>
            <a:r>
              <a:rPr lang="en-US" sz="2800" dirty="0">
                <a:cs typeface="Calibri"/>
              </a:rPr>
              <a:t> </a:t>
            </a:r>
            <a:r>
              <a:rPr lang="en-US" sz="2800" dirty="0" err="1">
                <a:cs typeface="Calibri"/>
              </a:rPr>
              <a:t>kannalta</a:t>
            </a:r>
            <a:endParaRPr lang="en-US" sz="2800" dirty="0">
              <a:cs typeface="Calibri"/>
            </a:endParaRPr>
          </a:p>
          <a:p>
            <a:pPr lvl="1">
              <a:buFont typeface="Arial" panose="020B0604020202020204" pitchFamily="34" charset="0"/>
              <a:buChar char="•"/>
            </a:pPr>
            <a:r>
              <a:rPr lang="en-US" sz="2000" dirty="0" err="1">
                <a:cs typeface="Calibri"/>
              </a:rPr>
              <a:t>vanhemman</a:t>
            </a:r>
            <a:r>
              <a:rPr lang="en-US" sz="2000" dirty="0">
                <a:cs typeface="Calibri"/>
              </a:rPr>
              <a:t> </a:t>
            </a:r>
            <a:r>
              <a:rPr lang="en-US" sz="2000" dirty="0" err="1">
                <a:cs typeface="Calibri"/>
              </a:rPr>
              <a:t>sensitiivisyys</a:t>
            </a:r>
            <a:r>
              <a:rPr lang="en-US" sz="2000" dirty="0">
                <a:cs typeface="Calibri"/>
              </a:rPr>
              <a:t> </a:t>
            </a:r>
            <a:r>
              <a:rPr lang="en-US" sz="2000" dirty="0" err="1">
                <a:cs typeface="Calibri"/>
              </a:rPr>
              <a:t>varhaisina</a:t>
            </a:r>
            <a:r>
              <a:rPr lang="en-US" sz="2000" dirty="0">
                <a:cs typeface="Calibri"/>
              </a:rPr>
              <a:t> </a:t>
            </a:r>
            <a:r>
              <a:rPr lang="en-US" sz="2000" dirty="0" err="1">
                <a:cs typeface="Calibri"/>
              </a:rPr>
              <a:t>vuosina</a:t>
            </a:r>
            <a:r>
              <a:rPr lang="en-US" sz="2000" dirty="0">
                <a:cs typeface="Calibri"/>
              </a:rPr>
              <a:t> </a:t>
            </a:r>
            <a:r>
              <a:rPr lang="en-US" sz="2000" dirty="0" err="1">
                <a:cs typeface="Calibri"/>
              </a:rPr>
              <a:t>ennustaa</a:t>
            </a:r>
            <a:r>
              <a:rPr lang="en-US" sz="2000" dirty="0">
                <a:cs typeface="Calibri"/>
              </a:rPr>
              <a:t> </a:t>
            </a:r>
            <a:r>
              <a:rPr lang="en-US" sz="2000" dirty="0" err="1">
                <a:cs typeface="Calibri"/>
              </a:rPr>
              <a:t>lapsen</a:t>
            </a:r>
            <a:r>
              <a:rPr lang="en-US" sz="2000" dirty="0">
                <a:cs typeface="Calibri"/>
              </a:rPr>
              <a:t> </a:t>
            </a:r>
            <a:r>
              <a:rPr lang="en-US" sz="2000" dirty="0" err="1">
                <a:cs typeface="Calibri"/>
              </a:rPr>
              <a:t>kehitystä</a:t>
            </a:r>
            <a:r>
              <a:rPr lang="en-US" sz="2000" dirty="0">
                <a:cs typeface="Calibri"/>
              </a:rPr>
              <a:t> </a:t>
            </a:r>
            <a:r>
              <a:rPr lang="en-US" sz="2000" dirty="0" err="1">
                <a:cs typeface="Calibri"/>
              </a:rPr>
              <a:t>varsin</a:t>
            </a:r>
            <a:r>
              <a:rPr lang="en-US" sz="2000" dirty="0">
                <a:cs typeface="Calibri"/>
              </a:rPr>
              <a:t> </a:t>
            </a:r>
            <a:r>
              <a:rPr lang="en-US" sz="2000" dirty="0" err="1">
                <a:cs typeface="Calibri"/>
              </a:rPr>
              <a:t>hyvin</a:t>
            </a:r>
            <a:endParaRPr lang="en-US" sz="2000" dirty="0">
              <a:cs typeface="Calibri"/>
            </a:endParaRPr>
          </a:p>
          <a:p>
            <a:pPr>
              <a:buFont typeface="Arial" panose="020B0604020202020204" pitchFamily="34" charset="0"/>
              <a:buChar char="•"/>
            </a:pPr>
            <a:r>
              <a:rPr lang="en-US" sz="2800" dirty="0" err="1">
                <a:cs typeface="Calibri"/>
              </a:rPr>
              <a:t>Varhaisessa</a:t>
            </a:r>
            <a:r>
              <a:rPr lang="en-US" sz="2800" dirty="0">
                <a:cs typeface="Calibri"/>
              </a:rPr>
              <a:t> </a:t>
            </a:r>
            <a:r>
              <a:rPr lang="en-US" sz="2800" dirty="0" err="1">
                <a:cs typeface="Calibri"/>
              </a:rPr>
              <a:t>kiintymyssuhteessa</a:t>
            </a:r>
            <a:r>
              <a:rPr lang="en-US" sz="2800" dirty="0">
                <a:cs typeface="Calibri"/>
              </a:rPr>
              <a:t> </a:t>
            </a:r>
            <a:r>
              <a:rPr lang="en-US" sz="2800" dirty="0" err="1">
                <a:cs typeface="Calibri"/>
              </a:rPr>
              <a:t>kehittyvä</a:t>
            </a:r>
            <a:r>
              <a:rPr lang="en-US" sz="2800" dirty="0">
                <a:cs typeface="Calibri"/>
              </a:rPr>
              <a:t> </a:t>
            </a:r>
            <a:r>
              <a:rPr lang="en-US" sz="2800" dirty="0" err="1">
                <a:cs typeface="Calibri"/>
              </a:rPr>
              <a:t>kiintymystyyli</a:t>
            </a:r>
            <a:r>
              <a:rPr lang="en-US" sz="2800" dirty="0">
                <a:cs typeface="Calibri"/>
              </a:rPr>
              <a:t> on </a:t>
            </a:r>
            <a:r>
              <a:rPr lang="en-US" sz="2800" b="1" dirty="0" err="1">
                <a:cs typeface="Calibri"/>
              </a:rPr>
              <a:t>altis</a:t>
            </a:r>
            <a:r>
              <a:rPr lang="en-US" sz="2800" b="1" dirty="0">
                <a:cs typeface="Calibri"/>
              </a:rPr>
              <a:t> </a:t>
            </a:r>
            <a:r>
              <a:rPr lang="en-US" sz="2800" b="1" dirty="0" err="1">
                <a:cs typeface="Calibri"/>
              </a:rPr>
              <a:t>muutoksille</a:t>
            </a:r>
            <a:r>
              <a:rPr lang="en-US" sz="2800" b="1" dirty="0">
                <a:cs typeface="Calibri"/>
              </a:rPr>
              <a:t> </a:t>
            </a:r>
          </a:p>
          <a:p>
            <a:pPr lvl="1">
              <a:buFont typeface="Arial" panose="020B0604020202020204" pitchFamily="34" charset="0"/>
              <a:buChar char="•"/>
            </a:pPr>
            <a:r>
              <a:rPr lang="en-US" sz="2000" dirty="0">
                <a:cs typeface="Calibri"/>
              </a:rPr>
              <a:t>1 v </a:t>
            </a:r>
            <a:r>
              <a:rPr lang="en-US" sz="2000" dirty="0" err="1">
                <a:cs typeface="Calibri"/>
              </a:rPr>
              <a:t>iässä</a:t>
            </a:r>
            <a:r>
              <a:rPr lang="en-US" sz="2000" dirty="0">
                <a:cs typeface="Calibri"/>
              </a:rPr>
              <a:t> </a:t>
            </a:r>
            <a:r>
              <a:rPr lang="en-US" sz="2000" dirty="0" err="1">
                <a:cs typeface="Calibri"/>
              </a:rPr>
              <a:t>mitattu</a:t>
            </a:r>
            <a:r>
              <a:rPr lang="en-US" sz="2000" dirty="0">
                <a:cs typeface="Calibri"/>
              </a:rPr>
              <a:t> </a:t>
            </a:r>
            <a:r>
              <a:rPr lang="en-US" sz="2000" dirty="0" err="1">
                <a:cs typeface="Calibri"/>
              </a:rPr>
              <a:t>kiintymyssuhdeturvallisuus</a:t>
            </a:r>
            <a:r>
              <a:rPr lang="en-US" sz="2000" dirty="0">
                <a:cs typeface="Calibri"/>
              </a:rPr>
              <a:t> </a:t>
            </a:r>
            <a:r>
              <a:rPr lang="en-US" sz="2000" dirty="0" err="1">
                <a:cs typeface="Calibri"/>
              </a:rPr>
              <a:t>ei</a:t>
            </a:r>
            <a:r>
              <a:rPr lang="en-US" sz="2000" dirty="0">
                <a:cs typeface="Calibri"/>
              </a:rPr>
              <a:t> </a:t>
            </a:r>
            <a:r>
              <a:rPr lang="en-US" sz="2000" dirty="0" err="1">
                <a:cs typeface="Calibri"/>
              </a:rPr>
              <a:t>ennusta</a:t>
            </a:r>
            <a:r>
              <a:rPr lang="en-US" sz="2000" dirty="0">
                <a:cs typeface="Calibri"/>
              </a:rPr>
              <a:t> </a:t>
            </a:r>
            <a:r>
              <a:rPr lang="en-US" sz="2000" dirty="0" err="1">
                <a:cs typeface="Calibri"/>
              </a:rPr>
              <a:t>kovin</a:t>
            </a:r>
            <a:r>
              <a:rPr lang="en-US" sz="2000" dirty="0">
                <a:cs typeface="Calibri"/>
              </a:rPr>
              <a:t> </a:t>
            </a:r>
            <a:r>
              <a:rPr lang="en-US" sz="2000" dirty="0" err="1">
                <a:cs typeface="Calibri"/>
              </a:rPr>
              <a:t>vahvasti</a:t>
            </a:r>
            <a:r>
              <a:rPr lang="en-US" sz="2000" dirty="0">
                <a:cs typeface="Calibri"/>
              </a:rPr>
              <a:t> </a:t>
            </a:r>
            <a:r>
              <a:rPr lang="en-US" sz="2000" dirty="0" err="1">
                <a:cs typeface="Calibri"/>
              </a:rPr>
              <a:t>myöhempää</a:t>
            </a:r>
            <a:r>
              <a:rPr lang="en-US" sz="2000" dirty="0">
                <a:cs typeface="Calibri"/>
              </a:rPr>
              <a:t> </a:t>
            </a:r>
            <a:r>
              <a:rPr lang="en-US" sz="2000" dirty="0" err="1">
                <a:cs typeface="Calibri"/>
              </a:rPr>
              <a:t>kokonaiskehitystä</a:t>
            </a:r>
            <a:endParaRPr lang="en-US" sz="2000" dirty="0">
              <a:cs typeface="Calibri"/>
            </a:endParaRPr>
          </a:p>
          <a:p>
            <a:pPr lvl="1">
              <a:buFont typeface="Arial" panose="020B0604020202020204" pitchFamily="34" charset="0"/>
              <a:buChar char="•"/>
            </a:pPr>
            <a:r>
              <a:rPr lang="en-US" sz="2000" dirty="0" err="1">
                <a:cs typeface="Calibri"/>
              </a:rPr>
              <a:t>lapset</a:t>
            </a:r>
            <a:r>
              <a:rPr lang="en-US" sz="2000" dirty="0">
                <a:cs typeface="Calibri"/>
              </a:rPr>
              <a:t> </a:t>
            </a:r>
            <a:r>
              <a:rPr lang="en-US" sz="2000" dirty="0" err="1">
                <a:cs typeface="Calibri"/>
              </a:rPr>
              <a:t>kehittävät</a:t>
            </a:r>
            <a:r>
              <a:rPr lang="en-US" sz="2000" dirty="0">
                <a:cs typeface="Calibri"/>
              </a:rPr>
              <a:t> </a:t>
            </a:r>
            <a:r>
              <a:rPr lang="en-US" sz="2000" dirty="0" err="1">
                <a:cs typeface="Calibri"/>
              </a:rPr>
              <a:t>kasvaessaan</a:t>
            </a:r>
            <a:r>
              <a:rPr lang="en-US" sz="2000" dirty="0">
                <a:cs typeface="Calibri"/>
              </a:rPr>
              <a:t> </a:t>
            </a:r>
            <a:r>
              <a:rPr lang="en-US" sz="2000" dirty="0" err="1">
                <a:cs typeface="Calibri"/>
              </a:rPr>
              <a:t>erilaisia</a:t>
            </a:r>
            <a:r>
              <a:rPr lang="en-US" sz="2000" dirty="0">
                <a:cs typeface="Calibri"/>
              </a:rPr>
              <a:t> </a:t>
            </a:r>
            <a:r>
              <a:rPr lang="en-US" sz="2000" dirty="0" err="1">
                <a:cs typeface="Calibri"/>
              </a:rPr>
              <a:t>strategioita</a:t>
            </a:r>
            <a:r>
              <a:rPr lang="en-US" sz="2000" dirty="0">
                <a:cs typeface="Calibri"/>
              </a:rPr>
              <a:t> </a:t>
            </a:r>
            <a:r>
              <a:rPr lang="en-US" sz="2000" dirty="0" err="1">
                <a:cs typeface="Calibri"/>
              </a:rPr>
              <a:t>hoivan</a:t>
            </a:r>
            <a:r>
              <a:rPr lang="en-US" sz="2000" dirty="0">
                <a:cs typeface="Calibri"/>
              </a:rPr>
              <a:t> ja </a:t>
            </a:r>
            <a:r>
              <a:rPr lang="en-US" sz="2000" dirty="0" err="1">
                <a:cs typeface="Calibri"/>
              </a:rPr>
              <a:t>huomion</a:t>
            </a:r>
            <a:r>
              <a:rPr lang="en-US" sz="2000" dirty="0">
                <a:cs typeface="Calibri"/>
              </a:rPr>
              <a:t> </a:t>
            </a:r>
            <a:r>
              <a:rPr lang="en-US" sz="2000" dirty="0" err="1">
                <a:cs typeface="Calibri"/>
              </a:rPr>
              <a:t>saamiseksi</a:t>
            </a:r>
            <a:r>
              <a:rPr lang="en-US" sz="2000" dirty="0">
                <a:cs typeface="Calibri"/>
              </a:rPr>
              <a:t> </a:t>
            </a:r>
            <a:r>
              <a:rPr lang="en-US" sz="2000" dirty="0" err="1">
                <a:cs typeface="Calibri"/>
              </a:rPr>
              <a:t>kiintymyksen</a:t>
            </a:r>
            <a:r>
              <a:rPr lang="en-US" sz="2000" dirty="0">
                <a:cs typeface="Calibri"/>
              </a:rPr>
              <a:t> </a:t>
            </a:r>
            <a:r>
              <a:rPr lang="en-US" sz="2000" dirty="0" err="1">
                <a:cs typeface="Calibri"/>
              </a:rPr>
              <a:t>kohteeltaan</a:t>
            </a:r>
            <a:endParaRPr lang="en-US" sz="2000" dirty="0">
              <a:cs typeface="Calibri"/>
            </a:endParaRPr>
          </a:p>
        </p:txBody>
      </p:sp>
      <p:sp>
        <p:nvSpPr>
          <p:cNvPr id="4" name="Alatunnisteen paikkamerkki 3">
            <a:extLst>
              <a:ext uri="{FF2B5EF4-FFF2-40B4-BE49-F238E27FC236}">
                <a16:creationId xmlns:a16="http://schemas.microsoft.com/office/drawing/2014/main" id="{36869485-79DD-4B76-8C47-D40DF418D4D5}"/>
              </a:ext>
            </a:extLst>
          </p:cNvPr>
          <p:cNvSpPr>
            <a:spLocks noGrp="1"/>
          </p:cNvSpPr>
          <p:nvPr>
            <p:ph type="ftr" sz="quarter" idx="11"/>
          </p:nvPr>
        </p:nvSpPr>
        <p:spPr>
          <a:xfrm>
            <a:off x="5726852" y="6455464"/>
            <a:ext cx="5901459" cy="274320"/>
          </a:xfrm>
        </p:spPr>
        <p:txBody>
          <a:bodyPr>
            <a:normAutofit/>
          </a:bodyPr>
          <a:lstStyle/>
          <a:p>
            <a:pPr>
              <a:spcAft>
                <a:spcPts val="600"/>
              </a:spcAft>
            </a:pPr>
            <a:r>
              <a:rPr lang="fi-FI" dirty="0"/>
              <a:t>© Sanoma Pro, Tekijät ● Mieli 2 Kehittyvä ihminen, kuva: </a:t>
            </a:r>
            <a:r>
              <a:rPr lang="fi-FI" dirty="0" err="1"/>
              <a:t>pexels</a:t>
            </a:r>
            <a:endParaRPr lang="en-US" dirty="0"/>
          </a:p>
        </p:txBody>
      </p:sp>
    </p:spTree>
    <p:extLst>
      <p:ext uri="{BB962C8B-B14F-4D97-AF65-F5344CB8AC3E}">
        <p14:creationId xmlns:p14="http://schemas.microsoft.com/office/powerpoint/2010/main" val="101867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319" y="321162"/>
            <a:ext cx="9720072" cy="603504"/>
          </a:xfrm>
        </p:spPr>
        <p:txBody>
          <a:bodyPr>
            <a:normAutofit fontScale="90000"/>
          </a:bodyPr>
          <a:lstStyle/>
          <a:p>
            <a:r>
              <a:rPr lang="fi-FI" dirty="0"/>
              <a:t>Vierastilannemenetelmä </a:t>
            </a:r>
          </a:p>
        </p:txBody>
      </p:sp>
      <p:sp>
        <p:nvSpPr>
          <p:cNvPr id="3" name="Sisällön paikkamerkki 2"/>
          <p:cNvSpPr>
            <a:spLocks noGrp="1"/>
          </p:cNvSpPr>
          <p:nvPr>
            <p:ph idx="1"/>
          </p:nvPr>
        </p:nvSpPr>
        <p:spPr>
          <a:xfrm>
            <a:off x="904324" y="924666"/>
            <a:ext cx="10653692" cy="5498433"/>
          </a:xfrm>
        </p:spPr>
        <p:txBody>
          <a:bodyPr vert="horz" lIns="91440" tIns="45720" rIns="91440" bIns="45720" rtlCol="0" anchor="t">
            <a:noAutofit/>
          </a:bodyPr>
          <a:lstStyle/>
          <a:p>
            <a:pPr>
              <a:buFont typeface="Arial" panose="020B0604020202020204" pitchFamily="34" charset="0"/>
              <a:buChar char="•"/>
            </a:pPr>
            <a:r>
              <a:rPr lang="fi-FI" sz="2800" dirty="0"/>
              <a:t>Kehittäjä Mary </a:t>
            </a:r>
            <a:r>
              <a:rPr lang="fi-FI" sz="2800" dirty="0" err="1"/>
              <a:t>Ainsworth</a:t>
            </a:r>
            <a:r>
              <a:rPr lang="fi-FI" sz="2800" dirty="0"/>
              <a:t> (1964) </a:t>
            </a:r>
          </a:p>
          <a:p>
            <a:pPr>
              <a:buFont typeface="Arial" panose="020B0604020202020204" pitchFamily="34" charset="0"/>
              <a:buChar char="•"/>
            </a:pPr>
            <a:r>
              <a:rPr lang="fi-FI" sz="2800" dirty="0"/>
              <a:t>Kokeellinen menetelmä n. 12–20 kk ikäisten lasten kiintymyssuhdetyylien tutkimiseen</a:t>
            </a:r>
            <a:endParaRPr lang="fi-FI" sz="2800" dirty="0">
              <a:cs typeface="Calibri"/>
            </a:endParaRPr>
          </a:p>
          <a:p>
            <a:pPr>
              <a:buFont typeface="Arial" panose="020B0604020202020204" pitchFamily="34" charset="0"/>
              <a:buChar char="•"/>
            </a:pPr>
            <a:r>
              <a:rPr lang="fi-FI" sz="2800" b="1" dirty="0"/>
              <a:t>Kiintymyssuhdetyyli</a:t>
            </a:r>
            <a:r>
              <a:rPr lang="fi-FI" sz="2800" dirty="0"/>
              <a:t> päätellään lapsen ja äidin välisen vuorovaikutuksen perusteella</a:t>
            </a:r>
            <a:endParaRPr lang="fi-FI" sz="2800" dirty="0">
              <a:cs typeface="Calibri"/>
            </a:endParaRPr>
          </a:p>
          <a:p>
            <a:pPr lvl="1">
              <a:buFont typeface="Arial" panose="020B0604020202020204" pitchFamily="34" charset="0"/>
              <a:buChar char="•"/>
            </a:pPr>
            <a:r>
              <a:rPr lang="fi-FI" sz="2400" dirty="0">
                <a:cs typeface="Calibri"/>
              </a:rPr>
              <a:t>tutkija </a:t>
            </a:r>
            <a:r>
              <a:rPr lang="fi-FI" sz="2400" dirty="0"/>
              <a:t>havainnoi ja erittelee sitä, miten lapsi käyttäytyy ero- ja jälleen näkemistilanteissa</a:t>
            </a:r>
            <a:endParaRPr lang="fi-FI" sz="2400" dirty="0">
              <a:cs typeface="Calibri"/>
            </a:endParaRPr>
          </a:p>
          <a:p>
            <a:pPr lvl="1">
              <a:buFont typeface="Arial" panose="020B0604020202020204" pitchFamily="34" charset="0"/>
              <a:buChar char="•"/>
            </a:pPr>
            <a:r>
              <a:rPr lang="fi-FI" sz="2400" b="1" dirty="0">
                <a:ea typeface="+mn-lt"/>
                <a:cs typeface="+mn-lt"/>
              </a:rPr>
              <a:t>kiintymyskäyttäytyminen</a:t>
            </a:r>
            <a:r>
              <a:rPr lang="fi-FI" sz="2400" dirty="0">
                <a:ea typeface="+mn-lt"/>
                <a:cs typeface="+mn-lt"/>
              </a:rPr>
              <a:t> = lapsen tyyli käyttäytyä stressaavassa tilanteessa, jossa hän kokee turvallisuudentunteensa olevan uhattuna</a:t>
            </a:r>
            <a:endParaRPr lang="en-US" sz="2400" dirty="0">
              <a:ea typeface="+mn-lt"/>
              <a:cs typeface="+mn-lt"/>
            </a:endParaRPr>
          </a:p>
          <a:p>
            <a:r>
              <a:rPr lang="fi-FI" sz="2400" dirty="0">
                <a:cs typeface="Calibri"/>
                <a:hlinkClick r:id="rId3"/>
              </a:rPr>
              <a:t>https://www.youtube.com/watch?v=QTsewNrHUHU</a:t>
            </a:r>
            <a:endParaRPr lang="fi-FI" sz="2400" dirty="0">
              <a:cs typeface="Calibri"/>
            </a:endParaRPr>
          </a:p>
          <a:p>
            <a:r>
              <a:rPr lang="fi-FI" sz="2400" dirty="0">
                <a:cs typeface="Calibri"/>
                <a:hlinkClick r:id="rId4"/>
              </a:rPr>
              <a:t>https://www.youtube.com/watch?v=m_6rQk7jlrc&amp;ab_channel=PsychologyUnlocked</a:t>
            </a:r>
            <a:endParaRPr lang="fi-FI" sz="2400" dirty="0">
              <a:cs typeface="Calibri"/>
            </a:endParaRPr>
          </a:p>
          <a:p>
            <a:endParaRPr lang="fi-FI" sz="2400" dirty="0">
              <a:cs typeface="Calibri"/>
            </a:endParaRPr>
          </a:p>
          <a:p>
            <a:endParaRPr lang="fi-FI" sz="2400" dirty="0">
              <a:cs typeface="Calibri"/>
            </a:endParaRPr>
          </a:p>
        </p:txBody>
      </p:sp>
      <p:sp>
        <p:nvSpPr>
          <p:cNvPr id="4" name="Alatunnisteen paikkamerkki 3">
            <a:extLst>
              <a:ext uri="{FF2B5EF4-FFF2-40B4-BE49-F238E27FC236}">
                <a16:creationId xmlns:a16="http://schemas.microsoft.com/office/drawing/2014/main" id="{96145CF0-C844-4525-B879-304D84384B63}"/>
              </a:ext>
            </a:extLst>
          </p:cNvPr>
          <p:cNvSpPr>
            <a:spLocks noGrp="1"/>
          </p:cNvSpPr>
          <p:nvPr>
            <p:ph type="ftr" sz="quarter" idx="11"/>
          </p:nvPr>
        </p:nvSpPr>
        <p:spPr/>
        <p:txBody>
          <a:bodyPr/>
          <a:lstStyle/>
          <a:p>
            <a:r>
              <a:rPr lang="fi-FI"/>
              <a:t>© Sanoma Pro, Tekijät ● Mieli 2 Kehittyvä ihminen</a:t>
            </a:r>
            <a:endParaRPr lang="en-US"/>
          </a:p>
        </p:txBody>
      </p:sp>
    </p:spTree>
    <p:extLst>
      <p:ext uri="{BB962C8B-B14F-4D97-AF65-F5344CB8AC3E}">
        <p14:creationId xmlns:p14="http://schemas.microsoft.com/office/powerpoint/2010/main" val="2293071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5BA74A-D9DD-4341-A392-AAE130061008}"/>
              </a:ext>
            </a:extLst>
          </p:cNvPr>
          <p:cNvSpPr>
            <a:spLocks noGrp="1"/>
          </p:cNvSpPr>
          <p:nvPr>
            <p:ph type="title"/>
          </p:nvPr>
        </p:nvSpPr>
        <p:spPr>
          <a:xfrm>
            <a:off x="636805" y="640080"/>
            <a:ext cx="3378099" cy="3034857"/>
          </a:xfrm>
        </p:spPr>
        <p:txBody>
          <a:bodyPr vert="horz" lIns="91440" tIns="45720" rIns="91440" bIns="45720" rtlCol="0" anchor="b">
            <a:normAutofit fontScale="90000"/>
          </a:bodyPr>
          <a:lstStyle/>
          <a:p>
            <a:pPr algn="r"/>
            <a:r>
              <a:rPr lang="en-US" sz="4400" kern="1200" cap="all" spc="200" baseline="0" dirty="0" err="1">
                <a:solidFill>
                  <a:schemeClr val="tx1">
                    <a:lumMod val="95000"/>
                    <a:lumOff val="5000"/>
                  </a:schemeClr>
                </a:solidFill>
                <a:latin typeface="+mj-lt"/>
                <a:ea typeface="+mj-ea"/>
                <a:cs typeface="+mj-cs"/>
              </a:rPr>
              <a:t>vierastilanne-menetelmän</a:t>
            </a:r>
            <a:br>
              <a:rPr lang="en-US" sz="4400" kern="1200" cap="all" spc="200" baseline="0" dirty="0">
                <a:solidFill>
                  <a:schemeClr val="tx1">
                    <a:lumMod val="95000"/>
                    <a:lumOff val="5000"/>
                  </a:schemeClr>
                </a:solidFill>
                <a:latin typeface="+mj-lt"/>
                <a:ea typeface="+mj-ea"/>
                <a:cs typeface="+mj-cs"/>
              </a:rPr>
            </a:br>
            <a:r>
              <a:rPr lang="en-US" sz="4400" kern="1200" cap="all" spc="200" baseline="0" dirty="0" err="1">
                <a:solidFill>
                  <a:schemeClr val="tx1">
                    <a:lumMod val="95000"/>
                    <a:lumOff val="5000"/>
                  </a:schemeClr>
                </a:solidFill>
                <a:latin typeface="+mj-lt"/>
                <a:ea typeface="+mj-ea"/>
                <a:cs typeface="+mj-cs"/>
              </a:rPr>
              <a:t>Vaiheet</a:t>
            </a:r>
            <a:endParaRPr lang="en-US" sz="4400" kern="1200" cap="all" spc="200" baseline="0" dirty="0">
              <a:solidFill>
                <a:schemeClr val="tx1">
                  <a:lumMod val="95000"/>
                  <a:lumOff val="5000"/>
                </a:schemeClr>
              </a:solidFill>
              <a:latin typeface="+mj-lt"/>
              <a:ea typeface="+mj-ea"/>
              <a:cs typeface="+mj-cs"/>
            </a:endParaRPr>
          </a:p>
        </p:txBody>
      </p:sp>
      <p:pic>
        <p:nvPicPr>
          <p:cNvPr id="5" name="Sisällön paikkamerkki 4">
            <a:extLst>
              <a:ext uri="{FF2B5EF4-FFF2-40B4-BE49-F238E27FC236}">
                <a16:creationId xmlns:a16="http://schemas.microsoft.com/office/drawing/2014/main" id="{75D95404-C19B-433C-B269-811BDC9970B1}"/>
              </a:ext>
            </a:extLst>
          </p:cNvPr>
          <p:cNvPicPr>
            <a:picLocks noChangeAspect="1"/>
          </p:cNvPicPr>
          <p:nvPr/>
        </p:nvPicPr>
        <p:blipFill>
          <a:blip r:embed="rId3"/>
          <a:stretch>
            <a:fillRect/>
          </a:stretch>
        </p:blipFill>
        <p:spPr>
          <a:xfrm>
            <a:off x="5906793" y="640080"/>
            <a:ext cx="4393317" cy="5578816"/>
          </a:xfrm>
          <a:prstGeom prst="rect">
            <a:avLst/>
          </a:prstGeom>
        </p:spPr>
      </p:pic>
      <p:sp>
        <p:nvSpPr>
          <p:cNvPr id="4" name="Alatunnisteen paikkamerkki 3">
            <a:extLst>
              <a:ext uri="{FF2B5EF4-FFF2-40B4-BE49-F238E27FC236}">
                <a16:creationId xmlns:a16="http://schemas.microsoft.com/office/drawing/2014/main" id="{0F92A146-514F-46D1-9B8B-730A58EBB5AB}"/>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spcAft>
                <a:spcPts val="600"/>
              </a:spcAft>
            </a:pPr>
            <a:r>
              <a:rPr lang="en-US" kern="1200" cap="all" baseline="0">
                <a:solidFill>
                  <a:schemeClr val="tx1">
                    <a:lumMod val="95000"/>
                    <a:lumOff val="5000"/>
                  </a:schemeClr>
                </a:solidFill>
                <a:latin typeface="+mj-lt"/>
                <a:ea typeface="+mn-ea"/>
                <a:cs typeface="+mn-cs"/>
              </a:rPr>
              <a:t>© Sanoma Pro, Tekijät ● Mieli 2 Kehittyvä ihminen</a:t>
            </a:r>
          </a:p>
        </p:txBody>
      </p:sp>
    </p:spTree>
    <p:extLst>
      <p:ext uri="{BB962C8B-B14F-4D97-AF65-F5344CB8AC3E}">
        <p14:creationId xmlns:p14="http://schemas.microsoft.com/office/powerpoint/2010/main" val="546835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585216"/>
            <a:ext cx="9720072" cy="1499616"/>
          </a:xfrm>
        </p:spPr>
        <p:txBody>
          <a:bodyPr>
            <a:normAutofit/>
          </a:bodyPr>
          <a:lstStyle/>
          <a:p>
            <a:r>
              <a:rPr lang="fi-FI" dirty="0"/>
              <a:t>Vierastilannemenetelmän kritiikkiä</a:t>
            </a:r>
          </a:p>
        </p:txBody>
      </p:sp>
      <p:sp>
        <p:nvSpPr>
          <p:cNvPr id="3" name="Sisällön paikkamerkki 2"/>
          <p:cNvSpPr>
            <a:spLocks noGrp="1"/>
          </p:cNvSpPr>
          <p:nvPr>
            <p:ph idx="1"/>
          </p:nvPr>
        </p:nvSpPr>
        <p:spPr>
          <a:xfrm>
            <a:off x="1024128" y="2084832"/>
            <a:ext cx="6635456" cy="4224528"/>
          </a:xfrm>
        </p:spPr>
        <p:txBody>
          <a:bodyPr vert="horz" lIns="91440" tIns="45720" rIns="91440" bIns="45720" rtlCol="0">
            <a:normAutofit/>
          </a:bodyPr>
          <a:lstStyle/>
          <a:p>
            <a:pPr>
              <a:buFont typeface="Arial" panose="020B0604020202020204" pitchFamily="34" charset="0"/>
              <a:buChar char="•"/>
            </a:pPr>
            <a:r>
              <a:rPr lang="fi-FI" sz="1800" dirty="0"/>
              <a:t>Ei huomioi lasten välisiä temperamenttieroja </a:t>
            </a:r>
            <a:endParaRPr lang="en-US" sz="1800" dirty="0">
              <a:ea typeface="+mn-lt"/>
              <a:cs typeface="+mn-lt"/>
            </a:endParaRPr>
          </a:p>
          <a:p>
            <a:pPr>
              <a:buFont typeface="Arial" panose="020B0604020202020204" pitchFamily="34" charset="0"/>
              <a:buChar char="•"/>
            </a:pPr>
            <a:r>
              <a:rPr lang="fi-FI" sz="1800" dirty="0">
                <a:ea typeface="+mn-lt"/>
                <a:cs typeface="+mn-lt"/>
              </a:rPr>
              <a:t>Ei huomioi kulttuurienvälisiä eroja siinä miten tavanomaista lapselle on olla erossa ensisijaisesta hoivaajastaan</a:t>
            </a:r>
          </a:p>
          <a:p>
            <a:pPr>
              <a:buFont typeface="Arial" panose="020B0604020202020204" pitchFamily="34" charset="0"/>
              <a:buChar char="•"/>
            </a:pPr>
            <a:r>
              <a:rPr lang="fi-FI" sz="1800" dirty="0">
                <a:ea typeface="+mn-lt"/>
                <a:cs typeface="+mn-lt"/>
              </a:rPr>
              <a:t>Päätelmiä kiintymyssuhteen laadusta tehdään lyhyen, 20 minuutin pituisen tilanteen perusteella</a:t>
            </a:r>
          </a:p>
          <a:p>
            <a:pPr>
              <a:buFont typeface="Arial" panose="020B0604020202020204" pitchFamily="34" charset="0"/>
              <a:buChar char="•"/>
            </a:pPr>
            <a:r>
              <a:rPr lang="fi-FI" sz="1800" dirty="0">
                <a:ea typeface="+mn-lt"/>
                <a:cs typeface="+mn-lt"/>
              </a:rPr>
              <a:t>Menetelmä on lapselle hyvin stressaava</a:t>
            </a:r>
            <a:endParaRPr lang="fi-FI" sz="1800" dirty="0">
              <a:ea typeface="+mn-lt"/>
              <a:cs typeface="Calibri"/>
            </a:endParaRPr>
          </a:p>
          <a:p>
            <a:pPr>
              <a:buFont typeface="Arial" panose="020B0604020202020204" pitchFamily="34" charset="0"/>
              <a:buChar char="•"/>
            </a:pPr>
            <a:r>
              <a:rPr lang="fi-FI" sz="1800" dirty="0">
                <a:ea typeface="+mn-lt"/>
                <a:cs typeface="Calibri"/>
              </a:rPr>
              <a:t>N</a:t>
            </a:r>
            <a:r>
              <a:rPr lang="fi-FI" sz="1800" dirty="0">
                <a:cs typeface="Calibri"/>
              </a:rPr>
              <a:t>ykyään tutkimuksessa käytetään lapsen kannalta hellävaraisempia menetelmiä</a:t>
            </a:r>
          </a:p>
          <a:p>
            <a:pPr lvl="1">
              <a:buFont typeface="Arial" panose="020B0604020202020204" pitchFamily="34" charset="0"/>
              <a:buChar char="•"/>
            </a:pPr>
            <a:r>
              <a:rPr lang="fi-FI" sz="1700" dirty="0">
                <a:cs typeface="Calibri"/>
              </a:rPr>
              <a:t>esim. AQS, jonka avulla lapsen käyttäytymistä havainnoidaan lapselle tutussa ympäristössä </a:t>
            </a:r>
          </a:p>
          <a:p>
            <a:pPr marL="128016" lvl="1" indent="0">
              <a:buNone/>
            </a:pPr>
            <a:endParaRPr lang="fi-FI" sz="1700" dirty="0">
              <a:cs typeface="Calibri"/>
            </a:endParaRPr>
          </a:p>
          <a:p>
            <a:pPr marL="0" indent="0">
              <a:buNone/>
            </a:pPr>
            <a:endParaRPr lang="fi-FI" sz="1700" dirty="0">
              <a:cs typeface="Calibri"/>
            </a:endParaRPr>
          </a:p>
          <a:p>
            <a:pPr marL="0" indent="0">
              <a:buNone/>
            </a:pPr>
            <a:endParaRPr lang="fi-FI" sz="1700" dirty="0">
              <a:cs typeface="Calibri"/>
            </a:endParaRPr>
          </a:p>
        </p:txBody>
      </p:sp>
      <p:pic>
        <p:nvPicPr>
          <p:cNvPr id="2050" name="Picture 2" descr="Ilmainen kuvapankkikuva tunnisteilla afrikkalainen amerikkalainen poika, afrikkalainen amerikkalainen vauva, afroamerikkalainen mies">
            <a:extLst>
              <a:ext uri="{FF2B5EF4-FFF2-40B4-BE49-F238E27FC236}">
                <a16:creationId xmlns:a16="http://schemas.microsoft.com/office/drawing/2014/main" id="{50BE5FF1-5BE4-664D-BA66-C993F33574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31" r="9056"/>
          <a:stretch/>
        </p:blipFill>
        <p:spPr bwMode="auto">
          <a:xfrm>
            <a:off x="7910553" y="1985358"/>
            <a:ext cx="3929146" cy="4298589"/>
          </a:xfrm>
          <a:prstGeom prst="rect">
            <a:avLst/>
          </a:pr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6A38A620-C21F-488B-9492-592836AECAF5}"/>
              </a:ext>
            </a:extLst>
          </p:cNvPr>
          <p:cNvSpPr>
            <a:spLocks noGrp="1"/>
          </p:cNvSpPr>
          <p:nvPr>
            <p:ph type="ftr" sz="quarter" idx="11"/>
          </p:nvPr>
        </p:nvSpPr>
        <p:spPr>
          <a:xfrm>
            <a:off x="5884164" y="6458829"/>
            <a:ext cx="5901459" cy="274320"/>
          </a:xfrm>
        </p:spPr>
        <p:txBody>
          <a:bodyPr>
            <a:normAutofit/>
          </a:bodyPr>
          <a:lstStyle/>
          <a:p>
            <a:pPr>
              <a:spcAft>
                <a:spcPts val="600"/>
              </a:spcAft>
            </a:pPr>
            <a:r>
              <a:rPr lang="fi-FI" dirty="0"/>
              <a:t>© Sanoma Pro, Tekijät ● Mieli 2 Kehittyvä ihminen, kuva: </a:t>
            </a:r>
            <a:r>
              <a:rPr lang="fi-FI" dirty="0" err="1"/>
              <a:t>pexels</a:t>
            </a:r>
            <a:endParaRPr lang="en-US" dirty="0"/>
          </a:p>
        </p:txBody>
      </p:sp>
    </p:spTree>
    <p:extLst>
      <p:ext uri="{BB962C8B-B14F-4D97-AF65-F5344CB8AC3E}">
        <p14:creationId xmlns:p14="http://schemas.microsoft.com/office/powerpoint/2010/main" val="1399062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C6B84-E10F-294A-9B3A-F8D785BF0532}"/>
              </a:ext>
            </a:extLst>
          </p:cNvPr>
          <p:cNvSpPr>
            <a:spLocks noGrp="1"/>
          </p:cNvSpPr>
          <p:nvPr>
            <p:ph type="title"/>
          </p:nvPr>
        </p:nvSpPr>
        <p:spPr>
          <a:xfrm>
            <a:off x="1024128" y="585216"/>
            <a:ext cx="5902061" cy="1499616"/>
          </a:xfrm>
        </p:spPr>
        <p:txBody>
          <a:bodyPr>
            <a:normAutofit/>
          </a:bodyPr>
          <a:lstStyle/>
          <a:p>
            <a:r>
              <a:rPr lang="fi-FI" dirty="0"/>
              <a:t>Kehityspsykologia ja kehitys</a:t>
            </a:r>
          </a:p>
        </p:txBody>
      </p:sp>
      <p:sp>
        <p:nvSpPr>
          <p:cNvPr id="3" name="Content Placeholder 2">
            <a:extLst>
              <a:ext uri="{FF2B5EF4-FFF2-40B4-BE49-F238E27FC236}">
                <a16:creationId xmlns:a16="http://schemas.microsoft.com/office/drawing/2014/main" id="{DC8EEBE8-FC27-9B43-B939-37E77A0E3280}"/>
              </a:ext>
            </a:extLst>
          </p:cNvPr>
          <p:cNvSpPr>
            <a:spLocks noGrp="1"/>
          </p:cNvSpPr>
          <p:nvPr>
            <p:ph idx="1"/>
          </p:nvPr>
        </p:nvSpPr>
        <p:spPr>
          <a:xfrm>
            <a:off x="1024128" y="2286000"/>
            <a:ext cx="5902061" cy="3931920"/>
          </a:xfrm>
        </p:spPr>
        <p:txBody>
          <a:bodyPr>
            <a:normAutofit fontScale="92500" lnSpcReduction="20000"/>
          </a:bodyPr>
          <a:lstStyle/>
          <a:p>
            <a:pPr>
              <a:buFont typeface="Arial" panose="020B0604020202020204" pitchFamily="34" charset="0"/>
              <a:buChar char="•"/>
            </a:pPr>
            <a:r>
              <a:rPr lang="fi-FI" sz="2000" b="1" dirty="0"/>
              <a:t>Kehityspsykologia: </a:t>
            </a:r>
            <a:r>
              <a:rPr lang="fi-FI" sz="2000" dirty="0"/>
              <a:t>psykologian osa-alue, jossa tutkitaan ihmisten kehitystä läpi elämänkulun</a:t>
            </a:r>
          </a:p>
          <a:p>
            <a:pPr lvl="1">
              <a:buFont typeface="Arial" panose="020B0604020202020204" pitchFamily="34" charset="0"/>
              <a:buChar char="•"/>
            </a:pPr>
            <a:r>
              <a:rPr lang="fi-FI" dirty="0"/>
              <a:t>kehitystä tutkitaan psyykkisestä, biologisesta, sosiaalisesta ja kulttuurisesta näkökulmasta</a:t>
            </a:r>
          </a:p>
          <a:p>
            <a:pPr>
              <a:buFont typeface="Arial" panose="020B0604020202020204" pitchFamily="34" charset="0"/>
              <a:buChar char="•"/>
            </a:pPr>
            <a:r>
              <a:rPr lang="fi-FI" sz="2000" dirty="0"/>
              <a:t>Tavoitteena saada kattavasti tietoa ihmisen kehityksestä ja siihen vaikuttavista tekijöistä</a:t>
            </a:r>
          </a:p>
          <a:p>
            <a:pPr>
              <a:buFont typeface="Arial" panose="020B0604020202020204" pitchFamily="34" charset="0"/>
              <a:buChar char="•"/>
            </a:pPr>
            <a:r>
              <a:rPr lang="fi-FI" sz="2000" b="1" dirty="0"/>
              <a:t>Kehitys: </a:t>
            </a:r>
            <a:r>
              <a:rPr lang="fi-FI" sz="2000" dirty="0"/>
              <a:t>muutosta, jota tapahtuu elämänkulun aikana (sekä positiivista että negatiivista)</a:t>
            </a:r>
          </a:p>
          <a:p>
            <a:pPr>
              <a:buFont typeface="Arial" panose="020B0604020202020204" pitchFamily="34" charset="0"/>
              <a:buChar char="•"/>
            </a:pPr>
            <a:r>
              <a:rPr lang="fi-FI" sz="2000" dirty="0"/>
              <a:t>Jokainen kehittyy yksilöksi, mutta ainutlaatuisuuden lisäksi tietyt yleiset tekijät koskevat jokaisen kehitystä</a:t>
            </a:r>
          </a:p>
          <a:p>
            <a:pPr>
              <a:buFont typeface="Arial" panose="020B0604020202020204" pitchFamily="34" charset="0"/>
              <a:buChar char="•"/>
            </a:pPr>
            <a:r>
              <a:rPr lang="fi-FI" sz="2000" dirty="0"/>
              <a:t>Etsitään vastauksia siihen, miten ja miksi ihmiset muuttuvat elämänsä aikana</a:t>
            </a:r>
          </a:p>
          <a:p>
            <a:endParaRPr lang="fi-FI" sz="1700" dirty="0"/>
          </a:p>
          <a:p>
            <a:endParaRPr lang="fi-FI" sz="1700" dirty="0"/>
          </a:p>
        </p:txBody>
      </p:sp>
      <p:pic>
        <p:nvPicPr>
          <p:cNvPr id="2050" name="Picture 2" descr="vauva etsii ylöspäin, ihana, vauva, lapsi, katse, perhe, ihmisen, nuori, ihmiskehon osa, ruumiin osa, lähikuva, silmä, yksi henkilö, sisällä, ihmisen silmä, ihmisen kasvot, näköinen, muotokuva, aikuinen, naiset, tunne, miettiminen, viattomuus, nuori aikuinen, kaunis nainen, 1080P">
            <a:extLst>
              <a:ext uri="{FF2B5EF4-FFF2-40B4-BE49-F238E27FC236}">
                <a16:creationId xmlns:a16="http://schemas.microsoft.com/office/drawing/2014/main" id="{5C38ADA7-59FE-9544-8248-75D8FAAEF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8" r="17609" b="-1"/>
          <a:stretch/>
        </p:blipFill>
        <p:spPr bwMode="auto">
          <a:xfrm>
            <a:off x="7552267" y="640080"/>
            <a:ext cx="3999654" cy="32772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inque terre, Italia, pyykkinarulla, henkilö, peopl, Nainen, valkoinen, elämäntapa, Eurooppa, liguria, italialainen, matkailu, kylä, värikäs, viehättävä, luonnonkaunis, arkkitehtuuri, rakennuksen ulkoa, rakennettu rakenne, ikkuna, rakennus, vaatetus, kuivaus, pesula, asuinalueella, riippuva, matala kulma, päivä, auringonvalo, tekstiili, kaupunki, ei ihmisiä, ulkona, parveke, talo, yhtenäinen, huoneisto, 5K">
            <a:extLst>
              <a:ext uri="{FF2B5EF4-FFF2-40B4-BE49-F238E27FC236}">
                <a16:creationId xmlns:a16="http://schemas.microsoft.com/office/drawing/2014/main" id="{9809ECF9-F9AC-4146-B5B1-D47BBEECD6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48" t="-1" r="24285" b="13933"/>
          <a:stretch/>
        </p:blipFill>
        <p:spPr bwMode="auto">
          <a:xfrm>
            <a:off x="7552267" y="4078224"/>
            <a:ext cx="3999654" cy="2392479"/>
          </a:xfrm>
          <a:prstGeom prst="rect">
            <a:avLst/>
          </a:pr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9F30165D-CFD7-4C67-86C1-147E8D1B4845}"/>
              </a:ext>
            </a:extLst>
          </p:cNvPr>
          <p:cNvSpPr>
            <a:spLocks noGrp="1"/>
          </p:cNvSpPr>
          <p:nvPr>
            <p:ph type="ftr" sz="quarter" idx="11"/>
          </p:nvPr>
        </p:nvSpPr>
        <p:spPr>
          <a:xfrm>
            <a:off x="5650462" y="6523169"/>
            <a:ext cx="5901459" cy="274320"/>
          </a:xfrm>
        </p:spPr>
        <p:txBody>
          <a:bodyPr>
            <a:normAutofit/>
          </a:bodyPr>
          <a:lstStyle/>
          <a:p>
            <a:pPr>
              <a:spcAft>
                <a:spcPts val="600"/>
              </a:spcAft>
            </a:pPr>
            <a:r>
              <a:rPr lang="fi-FI" dirty="0"/>
              <a:t>© Sanoma Pro, Tekijät ● Mieli 2 Kehittyvä ihminen, kuvat: </a:t>
            </a:r>
            <a:r>
              <a:rPr lang="fi-FI" dirty="0" err="1"/>
              <a:t>piqsels</a:t>
            </a:r>
            <a:endParaRPr lang="fi-FI" dirty="0"/>
          </a:p>
        </p:txBody>
      </p:sp>
    </p:spTree>
    <p:extLst>
      <p:ext uri="{BB962C8B-B14F-4D97-AF65-F5344CB8AC3E}">
        <p14:creationId xmlns:p14="http://schemas.microsoft.com/office/powerpoint/2010/main" val="3487481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8CD2-54FB-7D4B-A377-B16A3506C302}"/>
              </a:ext>
            </a:extLst>
          </p:cNvPr>
          <p:cNvSpPr>
            <a:spLocks noGrp="1"/>
          </p:cNvSpPr>
          <p:nvPr>
            <p:ph type="title"/>
          </p:nvPr>
        </p:nvSpPr>
        <p:spPr>
          <a:xfrm>
            <a:off x="1024128" y="585216"/>
            <a:ext cx="5902061" cy="1499616"/>
          </a:xfrm>
        </p:spPr>
        <p:txBody>
          <a:bodyPr vert="horz" lIns="91440" tIns="45720" rIns="91440" bIns="45720" rtlCol="0" anchor="ctr">
            <a:normAutofit/>
          </a:bodyPr>
          <a:lstStyle/>
          <a:p>
            <a:r>
              <a:rPr lang="en-US"/>
              <a:t>Ikäkaudet kehityksessä</a:t>
            </a:r>
          </a:p>
        </p:txBody>
      </p:sp>
      <p:sp>
        <p:nvSpPr>
          <p:cNvPr id="3" name="Content Placeholder 2">
            <a:extLst>
              <a:ext uri="{FF2B5EF4-FFF2-40B4-BE49-F238E27FC236}">
                <a16:creationId xmlns:a16="http://schemas.microsoft.com/office/drawing/2014/main" id="{33F9DEA4-68A5-C745-95E4-1D96E4F801C6}"/>
              </a:ext>
            </a:extLst>
          </p:cNvPr>
          <p:cNvSpPr>
            <a:spLocks noGrp="1"/>
          </p:cNvSpPr>
          <p:nvPr>
            <p:ph sz="half" idx="1"/>
          </p:nvPr>
        </p:nvSpPr>
        <p:spPr>
          <a:xfrm>
            <a:off x="1031457" y="2084832"/>
            <a:ext cx="5902061" cy="3931920"/>
          </a:xfrm>
        </p:spPr>
        <p:txBody>
          <a:bodyPr vert="horz" lIns="45720" tIns="45720" rIns="45720" bIns="45720" rtlCol="0">
            <a:normAutofit fontScale="85000" lnSpcReduction="20000"/>
          </a:bodyPr>
          <a:lstStyle/>
          <a:p>
            <a:pPr>
              <a:buFont typeface="Arial" panose="020B0604020202020204" pitchFamily="34" charset="0"/>
              <a:buChar char="•"/>
            </a:pPr>
            <a:r>
              <a:rPr lang="en-US" b="1" dirty="0" err="1"/>
              <a:t>Ikäkausi</a:t>
            </a:r>
            <a:r>
              <a:rPr lang="en-US" b="1" dirty="0"/>
              <a:t>: </a:t>
            </a:r>
            <a:r>
              <a:rPr lang="en-US" dirty="0" err="1"/>
              <a:t>kehityksen</a:t>
            </a:r>
            <a:r>
              <a:rPr lang="en-US" dirty="0"/>
              <a:t> </a:t>
            </a:r>
            <a:r>
              <a:rPr lang="en-US" dirty="0" err="1"/>
              <a:t>vaihe</a:t>
            </a:r>
            <a:r>
              <a:rPr lang="en-US" dirty="0"/>
              <a:t> </a:t>
            </a:r>
            <a:r>
              <a:rPr lang="en-US" dirty="0" err="1"/>
              <a:t>tiettyjen</a:t>
            </a:r>
            <a:r>
              <a:rPr lang="en-US" dirty="0"/>
              <a:t> </a:t>
            </a:r>
            <a:r>
              <a:rPr lang="en-US" dirty="0" err="1"/>
              <a:t>ikävuosien</a:t>
            </a:r>
            <a:r>
              <a:rPr lang="en-US" dirty="0"/>
              <a:t> </a:t>
            </a:r>
            <a:r>
              <a:rPr lang="en-US" dirty="0" err="1"/>
              <a:t>välissä</a:t>
            </a:r>
            <a:endParaRPr lang="en-US" dirty="0"/>
          </a:p>
          <a:p>
            <a:pPr lvl="1">
              <a:buFont typeface="Arial" panose="020B0604020202020204" pitchFamily="34" charset="0"/>
              <a:buChar char="•"/>
            </a:pPr>
            <a:r>
              <a:rPr lang="en-US" dirty="0" err="1"/>
              <a:t>Esim</a:t>
            </a:r>
            <a:r>
              <a:rPr lang="en-US" dirty="0"/>
              <a:t>. </a:t>
            </a:r>
            <a:r>
              <a:rPr lang="en-US" dirty="0" err="1"/>
              <a:t>lapsuuden</a:t>
            </a:r>
            <a:r>
              <a:rPr lang="en-US" dirty="0"/>
              <a:t> </a:t>
            </a:r>
            <a:r>
              <a:rPr lang="en-US" dirty="0" err="1"/>
              <a:t>katsotaan</a:t>
            </a:r>
            <a:r>
              <a:rPr lang="en-US" dirty="0"/>
              <a:t> </a:t>
            </a:r>
            <a:r>
              <a:rPr lang="en-US" dirty="0" err="1"/>
              <a:t>usein</a:t>
            </a:r>
            <a:r>
              <a:rPr lang="en-US" dirty="0"/>
              <a:t> </a:t>
            </a:r>
            <a:r>
              <a:rPr lang="en-US" dirty="0" err="1"/>
              <a:t>alkavan</a:t>
            </a:r>
            <a:r>
              <a:rPr lang="en-US" dirty="0"/>
              <a:t> 1. </a:t>
            </a:r>
            <a:r>
              <a:rPr lang="en-US" dirty="0" err="1"/>
              <a:t>elinvuodesta</a:t>
            </a:r>
            <a:r>
              <a:rPr lang="en-US" dirty="0"/>
              <a:t> ja </a:t>
            </a:r>
            <a:r>
              <a:rPr lang="en-US" dirty="0" err="1"/>
              <a:t>jatkuvan</a:t>
            </a:r>
            <a:r>
              <a:rPr lang="en-US" dirty="0"/>
              <a:t> </a:t>
            </a:r>
            <a:r>
              <a:rPr lang="en-US" dirty="0" err="1"/>
              <a:t>murrosiän</a:t>
            </a:r>
            <a:r>
              <a:rPr lang="en-US" dirty="0"/>
              <a:t> </a:t>
            </a:r>
            <a:r>
              <a:rPr lang="en-US" dirty="0" err="1"/>
              <a:t>alkuun</a:t>
            </a:r>
            <a:r>
              <a:rPr lang="en-US" dirty="0"/>
              <a:t> </a:t>
            </a:r>
            <a:r>
              <a:rPr lang="en-US" dirty="0" err="1"/>
              <a:t>eli</a:t>
            </a:r>
            <a:r>
              <a:rPr lang="en-US" dirty="0"/>
              <a:t> n. 12- </a:t>
            </a:r>
            <a:r>
              <a:rPr lang="en-US" dirty="0" err="1"/>
              <a:t>vuotiaaksi</a:t>
            </a:r>
            <a:r>
              <a:rPr lang="en-US" dirty="0"/>
              <a:t> </a:t>
            </a:r>
            <a:r>
              <a:rPr lang="en-US" dirty="0" err="1"/>
              <a:t>asti</a:t>
            </a:r>
            <a:endParaRPr lang="en-US" dirty="0"/>
          </a:p>
          <a:p>
            <a:pPr>
              <a:buFont typeface="Arial" panose="020B0604020202020204" pitchFamily="34" charset="0"/>
              <a:buChar char="•"/>
            </a:pPr>
            <a:r>
              <a:rPr lang="en-US" dirty="0" err="1"/>
              <a:t>Ikäkaudet</a:t>
            </a:r>
            <a:r>
              <a:rPr lang="en-US" dirty="0"/>
              <a:t> </a:t>
            </a:r>
          </a:p>
          <a:p>
            <a:pPr lvl="1">
              <a:buFont typeface="Arial" panose="020B0604020202020204" pitchFamily="34" charset="0"/>
              <a:buChar char="•"/>
            </a:pPr>
            <a:r>
              <a:rPr lang="en-US" dirty="0" err="1"/>
              <a:t>perustuvat</a:t>
            </a:r>
            <a:r>
              <a:rPr lang="en-US" dirty="0"/>
              <a:t> </a:t>
            </a:r>
            <a:r>
              <a:rPr lang="en-US" dirty="0" err="1"/>
              <a:t>kehityksessä</a:t>
            </a:r>
            <a:r>
              <a:rPr lang="en-US" dirty="0"/>
              <a:t> </a:t>
            </a:r>
            <a:r>
              <a:rPr lang="en-US" dirty="0" err="1"/>
              <a:t>tapahtuviin</a:t>
            </a:r>
            <a:r>
              <a:rPr lang="en-US" dirty="0"/>
              <a:t> </a:t>
            </a:r>
            <a:r>
              <a:rPr lang="en-US" dirty="0" err="1"/>
              <a:t>muutoksiin</a:t>
            </a:r>
            <a:endParaRPr lang="en-US" dirty="0"/>
          </a:p>
          <a:p>
            <a:pPr lvl="1">
              <a:buFont typeface="Arial" panose="020B0604020202020204" pitchFamily="34" charset="0"/>
              <a:buChar char="•"/>
            </a:pPr>
            <a:r>
              <a:rPr lang="en-US" dirty="0" err="1"/>
              <a:t>ovat</a:t>
            </a:r>
            <a:r>
              <a:rPr lang="en-US" dirty="0"/>
              <a:t> </a:t>
            </a:r>
            <a:r>
              <a:rPr lang="en-US" dirty="0" err="1"/>
              <a:t>myös</a:t>
            </a:r>
            <a:r>
              <a:rPr lang="en-US" dirty="0"/>
              <a:t> </a:t>
            </a:r>
            <a:r>
              <a:rPr lang="en-US" dirty="0" err="1"/>
              <a:t>sosiaalisesti</a:t>
            </a:r>
            <a:r>
              <a:rPr lang="en-US" dirty="0"/>
              <a:t> ja </a:t>
            </a:r>
            <a:r>
              <a:rPr lang="en-US" dirty="0" err="1"/>
              <a:t>kulttuurisesti</a:t>
            </a:r>
            <a:r>
              <a:rPr lang="en-US" dirty="0"/>
              <a:t> </a:t>
            </a:r>
            <a:r>
              <a:rPr lang="en-US" dirty="0" err="1"/>
              <a:t>sovittuja</a:t>
            </a:r>
            <a:r>
              <a:rPr lang="en-US" dirty="0"/>
              <a:t> (</a:t>
            </a:r>
            <a:r>
              <a:rPr lang="en-US" dirty="0" err="1"/>
              <a:t>esim</a:t>
            </a:r>
            <a:r>
              <a:rPr lang="en-US" dirty="0"/>
              <a:t>. </a:t>
            </a:r>
            <a:r>
              <a:rPr lang="en-US" dirty="0" err="1"/>
              <a:t>minkä</a:t>
            </a:r>
            <a:r>
              <a:rPr lang="en-US" dirty="0"/>
              <a:t> </a:t>
            </a:r>
            <a:r>
              <a:rPr lang="en-US" dirty="0" err="1"/>
              <a:t>ikäistä</a:t>
            </a:r>
            <a:r>
              <a:rPr lang="en-US" dirty="0"/>
              <a:t> </a:t>
            </a:r>
            <a:r>
              <a:rPr lang="en-US" dirty="0" err="1"/>
              <a:t>pidetään</a:t>
            </a:r>
            <a:r>
              <a:rPr lang="en-US" dirty="0"/>
              <a:t> </a:t>
            </a:r>
            <a:r>
              <a:rPr lang="en-US" dirty="0" err="1"/>
              <a:t>vastuullisena</a:t>
            </a:r>
            <a:r>
              <a:rPr lang="en-US" dirty="0"/>
              <a:t> </a:t>
            </a:r>
            <a:r>
              <a:rPr lang="en-US" dirty="0" err="1"/>
              <a:t>aikuisena</a:t>
            </a:r>
            <a:r>
              <a:rPr lang="en-US" dirty="0"/>
              <a:t>)</a:t>
            </a:r>
          </a:p>
          <a:p>
            <a:pPr>
              <a:buFont typeface="Arial" panose="020B0604020202020204" pitchFamily="34" charset="0"/>
              <a:buChar char="•"/>
            </a:pPr>
            <a:r>
              <a:rPr lang="en-US" b="1" dirty="0" err="1"/>
              <a:t>Kehitystehtävä</a:t>
            </a:r>
            <a:r>
              <a:rPr lang="en-US" b="1" dirty="0"/>
              <a:t>: </a:t>
            </a:r>
            <a:r>
              <a:rPr lang="en-US" dirty="0" err="1"/>
              <a:t>tiettyyn</a:t>
            </a:r>
            <a:r>
              <a:rPr lang="en-US" dirty="0"/>
              <a:t> </a:t>
            </a:r>
            <a:r>
              <a:rPr lang="en-US" dirty="0" err="1"/>
              <a:t>kehityksen</a:t>
            </a:r>
            <a:r>
              <a:rPr lang="en-US" dirty="0"/>
              <a:t> </a:t>
            </a:r>
            <a:r>
              <a:rPr lang="en-US" dirty="0" err="1"/>
              <a:t>vaiheeseen</a:t>
            </a:r>
            <a:r>
              <a:rPr lang="en-US" dirty="0"/>
              <a:t> </a:t>
            </a:r>
            <a:r>
              <a:rPr lang="en-US" dirty="0" err="1"/>
              <a:t>liittyvää</a:t>
            </a:r>
            <a:r>
              <a:rPr lang="en-US" dirty="0"/>
              <a:t> </a:t>
            </a:r>
            <a:r>
              <a:rPr lang="en-US" dirty="0" err="1"/>
              <a:t>muutosta</a:t>
            </a:r>
            <a:r>
              <a:rPr lang="en-US" dirty="0"/>
              <a:t> ja </a:t>
            </a:r>
            <a:r>
              <a:rPr lang="en-US" dirty="0" err="1"/>
              <a:t>sen</a:t>
            </a:r>
            <a:r>
              <a:rPr lang="en-US" dirty="0"/>
              <a:t> </a:t>
            </a:r>
            <a:r>
              <a:rPr lang="en-US" dirty="0" err="1"/>
              <a:t>käsittelyä</a:t>
            </a:r>
            <a:endParaRPr lang="en-US" dirty="0"/>
          </a:p>
        </p:txBody>
      </p:sp>
      <p:pic>
        <p:nvPicPr>
          <p:cNvPr id="6" name="Sisällön paikkamerkki 5">
            <a:extLst>
              <a:ext uri="{FF2B5EF4-FFF2-40B4-BE49-F238E27FC236}">
                <a16:creationId xmlns:a16="http://schemas.microsoft.com/office/drawing/2014/main" id="{B8F98FE0-F97A-4488-881A-4EBBEAF9D538}"/>
              </a:ext>
            </a:extLst>
          </p:cNvPr>
          <p:cNvPicPr>
            <a:picLocks noGrp="1" noChangeAspect="1"/>
          </p:cNvPicPr>
          <p:nvPr>
            <p:ph sz="half" idx="2"/>
          </p:nvPr>
        </p:nvPicPr>
        <p:blipFill>
          <a:blip r:embed="rId3"/>
          <a:stretch>
            <a:fillRect/>
          </a:stretch>
        </p:blipFill>
        <p:spPr>
          <a:xfrm>
            <a:off x="7732879" y="275293"/>
            <a:ext cx="3427664" cy="5942627"/>
          </a:xfrm>
          <a:prstGeom prst="rect">
            <a:avLst/>
          </a:prstGeom>
        </p:spPr>
      </p:pic>
      <p:sp>
        <p:nvSpPr>
          <p:cNvPr id="4" name="Alatunnisteen paikkamerkki 3">
            <a:extLst>
              <a:ext uri="{FF2B5EF4-FFF2-40B4-BE49-F238E27FC236}">
                <a16:creationId xmlns:a16="http://schemas.microsoft.com/office/drawing/2014/main" id="{F41A567A-D7FE-44E2-B835-159261E424B9}"/>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spcAft>
                <a:spcPts val="600"/>
              </a:spcAft>
            </a:pPr>
            <a:r>
              <a:rPr lang="en-US" kern="1200" cap="all" baseline="0">
                <a:solidFill>
                  <a:schemeClr val="tx1">
                    <a:lumMod val="95000"/>
                    <a:lumOff val="5000"/>
                  </a:schemeClr>
                </a:solidFill>
                <a:latin typeface="+mj-lt"/>
                <a:ea typeface="+mn-ea"/>
                <a:cs typeface="+mn-cs"/>
              </a:rPr>
              <a:t>© Sanoma Pro, Tekijät ● Mieli 2 Kehittyvä ihminen</a:t>
            </a:r>
          </a:p>
        </p:txBody>
      </p:sp>
    </p:spTree>
    <p:extLst>
      <p:ext uri="{BB962C8B-B14F-4D97-AF65-F5344CB8AC3E}">
        <p14:creationId xmlns:p14="http://schemas.microsoft.com/office/powerpoint/2010/main" val="22863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C88E27-F28D-4012-99DA-93ED640839BC}"/>
              </a:ext>
            </a:extLst>
          </p:cNvPr>
          <p:cNvSpPr>
            <a:spLocks noGrp="1"/>
          </p:cNvSpPr>
          <p:nvPr>
            <p:ph type="title"/>
          </p:nvPr>
        </p:nvSpPr>
        <p:spPr>
          <a:xfrm>
            <a:off x="427234" y="119332"/>
            <a:ext cx="10515600" cy="610919"/>
          </a:xfrm>
        </p:spPr>
        <p:txBody>
          <a:bodyPr anchor="ctr">
            <a:normAutofit fontScale="90000"/>
          </a:bodyPr>
          <a:lstStyle/>
          <a:p>
            <a:r>
              <a:rPr lang="fi-FI" dirty="0"/>
              <a:t>Ikävaiheet ja kehitystehtävät</a:t>
            </a:r>
          </a:p>
        </p:txBody>
      </p:sp>
      <p:pic>
        <p:nvPicPr>
          <p:cNvPr id="7" name="Sisällön paikkamerkki 6" descr="Kuva, joka sisältää kohteen pöytä&#10;&#10;Kuvaus luotu automaattisesti">
            <a:extLst>
              <a:ext uri="{FF2B5EF4-FFF2-40B4-BE49-F238E27FC236}">
                <a16:creationId xmlns:a16="http://schemas.microsoft.com/office/drawing/2014/main" id="{3FE431B9-8B77-491F-A37C-6B4C13E074E4}"/>
              </a:ext>
            </a:extLst>
          </p:cNvPr>
          <p:cNvPicPr>
            <a:picLocks noGrp="1" noChangeAspect="1"/>
          </p:cNvPicPr>
          <p:nvPr>
            <p:ph sz="quarter" idx="12"/>
          </p:nvPr>
        </p:nvPicPr>
        <p:blipFill>
          <a:blip r:embed="rId3"/>
          <a:stretch>
            <a:fillRect/>
          </a:stretch>
        </p:blipFill>
        <p:spPr>
          <a:xfrm>
            <a:off x="1777429" y="523940"/>
            <a:ext cx="8640567" cy="6048403"/>
          </a:xfrm>
          <a:noFill/>
        </p:spPr>
      </p:pic>
      <p:sp>
        <p:nvSpPr>
          <p:cNvPr id="4" name="Dian numeron paikkamerkki 3">
            <a:extLst>
              <a:ext uri="{FF2B5EF4-FFF2-40B4-BE49-F238E27FC236}">
                <a16:creationId xmlns:a16="http://schemas.microsoft.com/office/drawing/2014/main" id="{802F1910-AD61-4DD1-94CD-69557E5D4547}"/>
              </a:ext>
            </a:extLst>
          </p:cNvPr>
          <p:cNvSpPr>
            <a:spLocks noGrp="1"/>
          </p:cNvSpPr>
          <p:nvPr>
            <p:ph type="sldNum" sz="quarter" idx="4"/>
          </p:nvPr>
        </p:nvSpPr>
        <p:spPr>
          <a:xfrm>
            <a:off x="8610600" y="6165484"/>
            <a:ext cx="2743200" cy="365125"/>
          </a:xfrm>
        </p:spPr>
        <p:txBody>
          <a:bodyPr anchor="b">
            <a:normAutofit/>
          </a:bodyPr>
          <a:lstStyle/>
          <a:p>
            <a:pPr>
              <a:spcAft>
                <a:spcPts val="300"/>
              </a:spcAft>
            </a:pPr>
            <a:fld id="{701E4971-310B-774B-8DEE-5F834C23301A}" type="slidenum">
              <a:rPr lang="fi-FI" smtClean="0"/>
              <a:pPr>
                <a:spcAft>
                  <a:spcPts val="300"/>
                </a:spcAft>
              </a:pPr>
              <a:t>7</a:t>
            </a:fld>
            <a:endParaRPr lang="fi-FI"/>
          </a:p>
        </p:txBody>
      </p:sp>
    </p:spTree>
    <p:extLst>
      <p:ext uri="{BB962C8B-B14F-4D97-AF65-F5344CB8AC3E}">
        <p14:creationId xmlns:p14="http://schemas.microsoft.com/office/powerpoint/2010/main" val="299188304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8CD2-54FB-7D4B-A377-B16A3506C302}"/>
              </a:ext>
            </a:extLst>
          </p:cNvPr>
          <p:cNvSpPr>
            <a:spLocks noGrp="1"/>
          </p:cNvSpPr>
          <p:nvPr>
            <p:ph type="title"/>
          </p:nvPr>
        </p:nvSpPr>
        <p:spPr>
          <a:xfrm>
            <a:off x="1024128" y="585216"/>
            <a:ext cx="8119871" cy="1499616"/>
          </a:xfrm>
        </p:spPr>
        <p:txBody>
          <a:bodyPr>
            <a:normAutofit/>
          </a:bodyPr>
          <a:lstStyle/>
          <a:p>
            <a:r>
              <a:rPr lang="fi-FI" sz="4400" dirty="0"/>
              <a:t>Näkökulmia kehitykseen</a:t>
            </a:r>
          </a:p>
        </p:txBody>
      </p:sp>
      <p:sp>
        <p:nvSpPr>
          <p:cNvPr id="3" name="Content Placeholder 2">
            <a:extLst>
              <a:ext uri="{FF2B5EF4-FFF2-40B4-BE49-F238E27FC236}">
                <a16:creationId xmlns:a16="http://schemas.microsoft.com/office/drawing/2014/main" id="{33F9DEA4-68A5-C745-95E4-1D96E4F801C6}"/>
              </a:ext>
            </a:extLst>
          </p:cNvPr>
          <p:cNvSpPr>
            <a:spLocks noGrp="1"/>
          </p:cNvSpPr>
          <p:nvPr>
            <p:ph idx="1"/>
          </p:nvPr>
        </p:nvSpPr>
        <p:spPr>
          <a:xfrm>
            <a:off x="748511" y="2084832"/>
            <a:ext cx="4526891" cy="4133088"/>
          </a:xfrm>
        </p:spPr>
        <p:txBody>
          <a:bodyPr>
            <a:normAutofit fontScale="77500" lnSpcReduction="20000"/>
          </a:bodyPr>
          <a:lstStyle/>
          <a:p>
            <a:pPr>
              <a:buFont typeface="Arial" panose="020B0604020202020204" pitchFamily="34" charset="0"/>
              <a:buChar char="•"/>
            </a:pPr>
            <a:r>
              <a:rPr lang="en-FI" b="1" dirty="0"/>
              <a:t>Psyykkinen näkökulma</a:t>
            </a:r>
            <a:r>
              <a:rPr lang="en-FI" dirty="0"/>
              <a:t>: miten ihmisen mieli kehittyy ja muuttuu</a:t>
            </a:r>
            <a:endParaRPr lang="fi-FI" dirty="0"/>
          </a:p>
          <a:p>
            <a:pPr lvl="1">
              <a:buFont typeface="Arial" panose="020B0604020202020204" pitchFamily="34" charset="0"/>
              <a:buChar char="•"/>
            </a:pPr>
            <a:r>
              <a:rPr lang="en-FI" dirty="0"/>
              <a:t>miten mielen sisällöt, kuten ajattelu, tiedonkäsittely</a:t>
            </a:r>
            <a:r>
              <a:rPr lang="fi-FI" dirty="0"/>
              <a:t> (kognitiivinen toiminta)</a:t>
            </a:r>
            <a:r>
              <a:rPr lang="en-FI" dirty="0"/>
              <a:t> ja tunteet</a:t>
            </a:r>
            <a:r>
              <a:rPr lang="fi-FI" dirty="0"/>
              <a:t>,</a:t>
            </a:r>
            <a:r>
              <a:rPr lang="en-FI" dirty="0"/>
              <a:t> muuttuvat elämänkulun aikana</a:t>
            </a:r>
            <a:endParaRPr lang="fi-FI" dirty="0"/>
          </a:p>
          <a:p>
            <a:pPr lvl="1">
              <a:buFont typeface="Arial" panose="020B0604020202020204" pitchFamily="34" charset="0"/>
              <a:buChar char="•"/>
            </a:pPr>
            <a:endParaRPr lang="en-FI" dirty="0"/>
          </a:p>
          <a:p>
            <a:pPr>
              <a:buFont typeface="Arial" panose="020B0604020202020204" pitchFamily="34" charset="0"/>
              <a:buChar char="•"/>
            </a:pPr>
            <a:r>
              <a:rPr lang="en-FI" b="1" dirty="0"/>
              <a:t>Biologinen näkökulma</a:t>
            </a:r>
            <a:r>
              <a:rPr lang="en-FI" dirty="0"/>
              <a:t>: miten ihminen muuttuu fyysisesti</a:t>
            </a:r>
            <a:r>
              <a:rPr lang="fi-FI" dirty="0"/>
              <a:t> (aivot ja keho)</a:t>
            </a:r>
            <a:r>
              <a:rPr lang="en-FI" dirty="0"/>
              <a:t> kehityksen aikana ja miten biologiset tekijät vaikuttavat kehitykseen</a:t>
            </a:r>
            <a:endParaRPr lang="fi-FI" dirty="0"/>
          </a:p>
          <a:p>
            <a:pPr lvl="1">
              <a:buFont typeface="Arial" panose="020B0604020202020204" pitchFamily="34" charset="0"/>
              <a:buChar char="•"/>
            </a:pPr>
            <a:r>
              <a:rPr lang="fi-FI" dirty="0"/>
              <a:t>t</a:t>
            </a:r>
            <a:r>
              <a:rPr lang="en-FI" dirty="0"/>
              <a:t>arkastellaan esimerkiksi aivojen kypsymistä ja kehitystä </a:t>
            </a:r>
            <a:r>
              <a:rPr lang="fi-FI" dirty="0"/>
              <a:t>sekä</a:t>
            </a:r>
            <a:r>
              <a:rPr lang="en-FI" dirty="0"/>
              <a:t> geenien vaikutusta ihmisen kehitykseen</a:t>
            </a:r>
          </a:p>
        </p:txBody>
      </p:sp>
      <p:pic>
        <p:nvPicPr>
          <p:cNvPr id="6" name="Kuva 5">
            <a:extLst>
              <a:ext uri="{FF2B5EF4-FFF2-40B4-BE49-F238E27FC236}">
                <a16:creationId xmlns:a16="http://schemas.microsoft.com/office/drawing/2014/main" id="{62205ABC-3FCA-458D-87B9-9AE3DCD23906}"/>
              </a:ext>
            </a:extLst>
          </p:cNvPr>
          <p:cNvPicPr>
            <a:picLocks noChangeAspect="1"/>
          </p:cNvPicPr>
          <p:nvPr/>
        </p:nvPicPr>
        <p:blipFill>
          <a:blip r:embed="rId3"/>
          <a:stretch>
            <a:fillRect/>
          </a:stretch>
        </p:blipFill>
        <p:spPr>
          <a:xfrm>
            <a:off x="5453743" y="1766295"/>
            <a:ext cx="6626025" cy="4075004"/>
          </a:xfrm>
          <a:prstGeom prst="rect">
            <a:avLst/>
          </a:prstGeom>
        </p:spPr>
      </p:pic>
      <p:sp>
        <p:nvSpPr>
          <p:cNvPr id="4" name="Alatunnisteen paikkamerkki 3">
            <a:extLst>
              <a:ext uri="{FF2B5EF4-FFF2-40B4-BE49-F238E27FC236}">
                <a16:creationId xmlns:a16="http://schemas.microsoft.com/office/drawing/2014/main" id="{B39AEF33-2C88-4DEC-A781-CC3405523C66}"/>
              </a:ext>
            </a:extLst>
          </p:cNvPr>
          <p:cNvSpPr>
            <a:spLocks noGrp="1"/>
          </p:cNvSpPr>
          <p:nvPr>
            <p:ph type="ftr" sz="quarter" idx="11"/>
          </p:nvPr>
        </p:nvSpPr>
        <p:spPr>
          <a:xfrm>
            <a:off x="5816025" y="6425734"/>
            <a:ext cx="5901459" cy="274320"/>
          </a:xfrm>
        </p:spPr>
        <p:txBody>
          <a:bodyPr>
            <a:normAutofit/>
          </a:bodyPr>
          <a:lstStyle/>
          <a:p>
            <a:pPr>
              <a:spcAft>
                <a:spcPts val="600"/>
              </a:spcAft>
            </a:pPr>
            <a:r>
              <a:rPr lang="fi-FI"/>
              <a:t>© Sanoma Pro, Tekijät ● Mieli 2 Kehittyvä ihminen</a:t>
            </a:r>
          </a:p>
        </p:txBody>
      </p:sp>
    </p:spTree>
    <p:extLst>
      <p:ext uri="{BB962C8B-B14F-4D97-AF65-F5344CB8AC3E}">
        <p14:creationId xmlns:p14="http://schemas.microsoft.com/office/powerpoint/2010/main" val="301588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BD16EE-C3E2-4C4F-8AB6-611FE99F44C1}"/>
              </a:ext>
            </a:extLst>
          </p:cNvPr>
          <p:cNvSpPr>
            <a:spLocks noGrp="1"/>
          </p:cNvSpPr>
          <p:nvPr>
            <p:ph type="title"/>
          </p:nvPr>
        </p:nvSpPr>
        <p:spPr>
          <a:xfrm>
            <a:off x="469946" y="166047"/>
            <a:ext cx="5895961" cy="745375"/>
          </a:xfrm>
        </p:spPr>
        <p:txBody>
          <a:bodyPr>
            <a:normAutofit/>
          </a:bodyPr>
          <a:lstStyle/>
          <a:p>
            <a:r>
              <a:rPr lang="fi-FI" sz="4400" dirty="0"/>
              <a:t>Näkökulmia kehitykseen</a:t>
            </a:r>
          </a:p>
        </p:txBody>
      </p:sp>
      <p:sp>
        <p:nvSpPr>
          <p:cNvPr id="3" name="Sisällön paikkamerkki 2">
            <a:extLst>
              <a:ext uri="{FF2B5EF4-FFF2-40B4-BE49-F238E27FC236}">
                <a16:creationId xmlns:a16="http://schemas.microsoft.com/office/drawing/2014/main" id="{6D8E1093-47FB-4B94-B275-0B673B06A3E8}"/>
              </a:ext>
            </a:extLst>
          </p:cNvPr>
          <p:cNvSpPr>
            <a:spLocks noGrp="1"/>
          </p:cNvSpPr>
          <p:nvPr>
            <p:ph idx="1"/>
          </p:nvPr>
        </p:nvSpPr>
        <p:spPr>
          <a:xfrm>
            <a:off x="469945" y="1096578"/>
            <a:ext cx="5348963" cy="5648446"/>
          </a:xfrm>
        </p:spPr>
        <p:txBody>
          <a:bodyPr vert="horz" lIns="45720" tIns="45720" rIns="45720" bIns="45720" rtlCol="0" anchor="t">
            <a:noAutofit/>
          </a:bodyPr>
          <a:lstStyle/>
          <a:p>
            <a:pPr>
              <a:buFont typeface="Arial" panose="020B0604020202020204" pitchFamily="34" charset="0"/>
              <a:buChar char="•"/>
            </a:pPr>
            <a:r>
              <a:rPr lang="en-FI" b="1" dirty="0"/>
              <a:t>Sosiaalinen näkökulma: </a:t>
            </a:r>
            <a:r>
              <a:rPr lang="en-FI" dirty="0"/>
              <a:t>millä tavoin yksilö kehittyy vuorovaikutuksessa muiden ihmisten kanssa</a:t>
            </a:r>
            <a:endParaRPr lang="fi-FI" dirty="0"/>
          </a:p>
          <a:p>
            <a:pPr marL="264795" lvl="1">
              <a:buFont typeface="Arial" panose="020B0604020202020204" pitchFamily="34" charset="0"/>
              <a:buChar char="•"/>
            </a:pPr>
            <a:r>
              <a:rPr lang="fi-FI" dirty="0"/>
              <a:t>t</a:t>
            </a:r>
            <a:r>
              <a:rPr lang="en-FI" dirty="0"/>
              <a:t>arkastellaan esimerkiksi suhdetta vanhempiin ja vertaissuhteita eli vuorovaikutussuhteita samanikäisiin</a:t>
            </a:r>
            <a:endParaRPr lang="fi-FI" dirty="0"/>
          </a:p>
          <a:p>
            <a:pPr marL="264795" lvl="1">
              <a:buFont typeface="Arial" panose="020B0604020202020204" pitchFamily="34" charset="0"/>
              <a:buChar char="•"/>
            </a:pPr>
            <a:r>
              <a:rPr lang="fi-FI" dirty="0"/>
              <a:t>k</a:t>
            </a:r>
            <a:r>
              <a:rPr lang="en-FI" dirty="0"/>
              <a:t>ehitys on aina vastavuoroista eli yksilö vaikuttaa myös ympäristöönsä</a:t>
            </a:r>
            <a:endParaRPr lang="fi-FI" dirty="0"/>
          </a:p>
          <a:p>
            <a:pPr marL="264795" lvl="1">
              <a:buFont typeface="Arial" panose="020B0604020202020204" pitchFamily="34" charset="0"/>
              <a:buChar char="•"/>
            </a:pPr>
            <a:endParaRPr lang="en-FI" dirty="0"/>
          </a:p>
          <a:p>
            <a:pPr>
              <a:buFont typeface="Arial" panose="020B0604020202020204" pitchFamily="34" charset="0"/>
              <a:buChar char="•"/>
            </a:pPr>
            <a:r>
              <a:rPr lang="en-FI" b="1" dirty="0"/>
              <a:t>Kulttuurinen näkökulma</a:t>
            </a:r>
            <a:r>
              <a:rPr lang="en-FI" dirty="0"/>
              <a:t>: miten kulttuuri vaikuttaa yksilön kehitykseen ja miten yksilö itse muokkaa kulttuuria</a:t>
            </a:r>
          </a:p>
          <a:p>
            <a:endParaRPr lang="fi-FI" sz="1600" dirty="0"/>
          </a:p>
        </p:txBody>
      </p:sp>
      <p:pic>
        <p:nvPicPr>
          <p:cNvPr id="6" name="Kuva 5">
            <a:extLst>
              <a:ext uri="{FF2B5EF4-FFF2-40B4-BE49-F238E27FC236}">
                <a16:creationId xmlns:a16="http://schemas.microsoft.com/office/drawing/2014/main" id="{0C00EC88-72B2-4457-BAB5-491C55B26B16}"/>
              </a:ext>
            </a:extLst>
          </p:cNvPr>
          <p:cNvPicPr>
            <a:picLocks noChangeAspect="1"/>
          </p:cNvPicPr>
          <p:nvPr/>
        </p:nvPicPr>
        <p:blipFill>
          <a:blip r:embed="rId3"/>
          <a:stretch>
            <a:fillRect/>
          </a:stretch>
        </p:blipFill>
        <p:spPr>
          <a:xfrm>
            <a:off x="5766564" y="1479341"/>
            <a:ext cx="6425435" cy="3951641"/>
          </a:xfrm>
          <a:prstGeom prst="rect">
            <a:avLst/>
          </a:prstGeom>
        </p:spPr>
      </p:pic>
      <p:sp>
        <p:nvSpPr>
          <p:cNvPr id="5" name="Alatunnisteen paikkamerkki 4">
            <a:extLst>
              <a:ext uri="{FF2B5EF4-FFF2-40B4-BE49-F238E27FC236}">
                <a16:creationId xmlns:a16="http://schemas.microsoft.com/office/drawing/2014/main" id="{A5994523-AA7A-4FA4-B58F-8E2C5330CCA2}"/>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a:t>© Sanoma Pro, Tekijät ● Mieli 2 Kehittyvä ihminen</a:t>
            </a:r>
          </a:p>
        </p:txBody>
      </p:sp>
    </p:spTree>
    <p:extLst>
      <p:ext uri="{BB962C8B-B14F-4D97-AF65-F5344CB8AC3E}">
        <p14:creationId xmlns:p14="http://schemas.microsoft.com/office/powerpoint/2010/main" val="3958399275"/>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TotalTime>
  <Words>2770</Words>
  <Application>Microsoft Office PowerPoint</Application>
  <PresentationFormat>Laajakuva</PresentationFormat>
  <Paragraphs>370</Paragraphs>
  <Slides>47</Slides>
  <Notes>35</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47</vt:i4>
      </vt:variant>
    </vt:vector>
  </HeadingPairs>
  <TitlesOfParts>
    <vt:vector size="54" baseType="lpstr">
      <vt:lpstr>Aptos</vt:lpstr>
      <vt:lpstr>Aptos Display</vt:lpstr>
      <vt:lpstr>Arial</vt:lpstr>
      <vt:lpstr>Calibri</vt:lpstr>
      <vt:lpstr>Calibri Light</vt:lpstr>
      <vt:lpstr>Wingdings</vt:lpstr>
      <vt:lpstr>Office-teema</vt:lpstr>
      <vt:lpstr>Keihttyvä ihminen ps2</vt:lpstr>
      <vt:lpstr>Elämänkaari</vt:lpstr>
      <vt:lpstr>Kulttuuri vaikuttaa</vt:lpstr>
      <vt:lpstr>Elämänkaarinäkökulma</vt:lpstr>
      <vt:lpstr>Kehityspsykologia ja kehitys</vt:lpstr>
      <vt:lpstr>Ikäkaudet kehityksessä</vt:lpstr>
      <vt:lpstr>Ikävaiheet ja kehitystehtävät</vt:lpstr>
      <vt:lpstr>Näkökulmia kehitykseen</vt:lpstr>
      <vt:lpstr>Näkökulmia kehitykseen</vt:lpstr>
      <vt:lpstr>Kehityspolku</vt:lpstr>
      <vt:lpstr>Kehitystä suojaavat tekijät</vt:lpstr>
      <vt:lpstr>Kehityksen riskitekijät</vt:lpstr>
      <vt:lpstr>Resilienssi</vt:lpstr>
      <vt:lpstr>Kehityksen tutkiminen</vt:lpstr>
      <vt:lpstr>Poikittais- ja pitkittäistutkimus</vt:lpstr>
      <vt:lpstr>Pitkittäis- ja poikittaistutkimus</vt:lpstr>
      <vt:lpstr>Kaksos- ja adoptiotutkimus</vt:lpstr>
      <vt:lpstr>Perimän ja ympäristön yhteisvaikutus</vt:lpstr>
      <vt:lpstr>Käyttäytymis-genetiikka</vt:lpstr>
      <vt:lpstr>Erottelupulma geenien antajat (vanhemmat) ovat samalla lapsen merkittävä ”ympäristö”</vt:lpstr>
      <vt:lpstr>Epigenetiikka  (tutkii geenien toiminnan säätelijöitä, jotka voivat muuttua ympäristön vaikutuksesta ja ovat perinnöllisiä)</vt:lpstr>
      <vt:lpstr>Epigenetiikka</vt:lpstr>
      <vt:lpstr>Epigenetiikka</vt:lpstr>
      <vt:lpstr>Aivojen kehitys sikiöaikana</vt:lpstr>
      <vt:lpstr>Sikiöaika</vt:lpstr>
      <vt:lpstr>Oppiminen, tarkkaavaisuus ja vuorovaikutus</vt:lpstr>
      <vt:lpstr>Oppimisen osa-alueita</vt:lpstr>
      <vt:lpstr>Sosioemotionaalinen kehitys</vt:lpstr>
      <vt:lpstr>Herkkyyskausi</vt:lpstr>
      <vt:lpstr>Temperamentti</vt:lpstr>
      <vt:lpstr>Varhainen vuorovaikutus</vt:lpstr>
      <vt:lpstr>Valmius vuorovaikutukseen</vt:lpstr>
      <vt:lpstr>Varhaisen vuorovaikutuksen piirteitä</vt:lpstr>
      <vt:lpstr>Sensitiivisyys vuorovaikutuksessa </vt:lpstr>
      <vt:lpstr>Millainen on sensitiivinen vanhempi?</vt:lpstr>
      <vt:lpstr>Kiintymyssuhde</vt:lpstr>
      <vt:lpstr>Kiintymyssuhdeteoria</vt:lpstr>
      <vt:lpstr>PowerPoint-esitys</vt:lpstr>
      <vt:lpstr>Turvallinen kiintymyssuhde</vt:lpstr>
      <vt:lpstr>Turvaton kiintymyssuhde: Välttelevä</vt:lpstr>
      <vt:lpstr>Turvaton kiintymyssuhde: Ristiriitainen</vt:lpstr>
      <vt:lpstr>Turvaton kiintymyssuhde: Jäsentymätön</vt:lpstr>
      <vt:lpstr>Kiintymyssuhdehäiriö</vt:lpstr>
      <vt:lpstr>Kiintymyssuhteiden merkitys kehitykselle</vt:lpstr>
      <vt:lpstr>Vierastilannemenetelmä </vt:lpstr>
      <vt:lpstr>vierastilanne-menetelmän Vaiheet</vt:lpstr>
      <vt:lpstr>Vierastilannemenetelmän kritiikkiä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Suvi Munnukka</dc:creator>
  <cp:lastModifiedBy>Suvi Munnukka</cp:lastModifiedBy>
  <cp:revision>2</cp:revision>
  <dcterms:created xsi:type="dcterms:W3CDTF">2024-09-24T10:42:58Z</dcterms:created>
  <dcterms:modified xsi:type="dcterms:W3CDTF">2024-09-24T10:50:35Z</dcterms:modified>
</cp:coreProperties>
</file>