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7" r:id="rId4"/>
    <p:sldMasterId id="214748366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5143500" cx="9144000"/>
  <p:notesSz cx="6858000" cy="9144000"/>
  <p:embeddedFontLst>
    <p:embeddedFont>
      <p:font typeface="Source Sans Pr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font" Target="fonts/SourceSansPro-bold.fntdata"/><Relationship Id="rId14" Type="http://schemas.openxmlformats.org/officeDocument/2006/relationships/font" Target="fonts/SourceSansPro-regular.fntdata"/><Relationship Id="rId17" Type="http://schemas.openxmlformats.org/officeDocument/2006/relationships/font" Target="fonts/SourceSansPro-boldItalic.fntdata"/><Relationship Id="rId16" Type="http://schemas.openxmlformats.org/officeDocument/2006/relationships/font" Target="fonts/SourceSansPro-italic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35aa4d9a5f_0_8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g135aa4d9a5f_0_83:notes"/>
          <p:cNvSpPr/>
          <p:nvPr>
            <p:ph idx="2" type="sldImg"/>
          </p:nvPr>
        </p:nvSpPr>
        <p:spPr>
          <a:xfrm>
            <a:off x="423017" y="1143000"/>
            <a:ext cx="6012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36457124f7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36457124f7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67c57a6a5b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67c57a6a5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67e908698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167e908698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67c57a6a5b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167c57a6a5b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67c57a6a5b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167c57a6a5b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67c57a6a5b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167c57a6a5b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Mukautettu asettelu">
  <p:cSld name="9_Mukautettu asettelu">
    <p:bg>
      <p:bgPr>
        <a:solidFill>
          <a:schemeClr val="dk2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b="1" sz="36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b="1" sz="25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_Image Half Full">
  <p:cSld name="17_Image Half Full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/>
          <p:nvPr>
            <p:ph idx="1" type="body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4" name="Google Shape;64;p15"/>
          <p:cNvSpPr/>
          <p:nvPr>
            <p:ph idx="2" type="pic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/>
          <p:nvPr>
            <p:ph idx="3" type="body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6" name="Google Shape;66;p15"/>
          <p:cNvSpPr/>
          <p:nvPr>
            <p:ph idx="4" type="pic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/>
          <p:nvPr>
            <p:ph idx="5" type="body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8" name="Google Shape;68;p15"/>
          <p:cNvSpPr/>
          <p:nvPr>
            <p:ph idx="6" type="pic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/>
          <p:nvPr>
            <p:ph idx="11" type="ftr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8_Image Half Full">
  <p:cSld name="18_Image Half Full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74" name="Google Shape;74;p16"/>
          <p:cNvSpPr/>
          <p:nvPr>
            <p:ph idx="2" type="pic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Mukautettu asettelu">
  <p:cSld name="7_Mukautettu asettelu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2" type="sldNum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3" name="Google Shape;83;p17"/>
          <p:cNvSpPr txBox="1"/>
          <p:nvPr/>
        </p:nvSpPr>
        <p:spPr>
          <a:xfrm>
            <a:off x="346425" y="4503375"/>
            <a:ext cx="4443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000">
                <a:latin typeface="Calibri"/>
                <a:ea typeface="Calibri"/>
                <a:cs typeface="Calibri"/>
                <a:sym typeface="Calibri"/>
              </a:rPr>
              <a:t>Forum Historia 6, Luku 7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Image Half Full">
  <p:cSld name="4_Image Half Full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6" name="Google Shape;86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2" type="body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2" type="sldNum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1" name="Google Shape;91;p18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Image Half Full">
  <p:cSld name="8_Image Half Full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/>
          <p:nvPr>
            <p:ph idx="2" type="pic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4" name="Google Shape;94;p19"/>
          <p:cNvSpPr txBox="1"/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7" name="Google Shape;97;p19"/>
          <p:cNvSpPr txBox="1"/>
          <p:nvPr>
            <p:ph idx="12" type="sldNum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8" name="Google Shape;98;p19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Image Half Full">
  <p:cSld name="14_Image Half Full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01" name="Google Shape;101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3" name="Google Shape;103;p20"/>
          <p:cNvSpPr/>
          <p:nvPr>
            <p:ph idx="2" type="pic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4" name="Google Shape;104;p20"/>
          <p:cNvSpPr txBox="1"/>
          <p:nvPr>
            <p:ph idx="3" type="body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5" name="Google Shape;105;p20"/>
          <p:cNvSpPr/>
          <p:nvPr>
            <p:ph idx="4" type="pic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20"/>
          <p:cNvSpPr txBox="1"/>
          <p:nvPr>
            <p:ph idx="5" type="body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7" name="Google Shape;107;p20"/>
          <p:cNvSpPr/>
          <p:nvPr>
            <p:ph idx="6" type="pic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8" name="Google Shape;108;p20"/>
          <p:cNvSpPr txBox="1"/>
          <p:nvPr>
            <p:ph idx="7" type="body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9" name="Google Shape;109;p20"/>
          <p:cNvSpPr/>
          <p:nvPr>
            <p:ph idx="8" type="pic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10" name="Google Shape;110;p20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1" name="Google Shape;111;p20"/>
          <p:cNvSpPr txBox="1"/>
          <p:nvPr>
            <p:ph idx="11" type="ftr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Image Half Full">
  <p:cSld name="22_Image Half Full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14" name="Google Shape;114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1"/>
          <p:cNvSpPr txBox="1"/>
          <p:nvPr>
            <p:ph idx="1" type="body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6" name="Google Shape;116;p21"/>
          <p:cNvSpPr txBox="1"/>
          <p:nvPr>
            <p:ph idx="2" type="body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7" name="Google Shape;117;p21"/>
          <p:cNvSpPr txBox="1"/>
          <p:nvPr>
            <p:ph idx="3" type="body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8" name="Google Shape;118;p21"/>
          <p:cNvSpPr txBox="1"/>
          <p:nvPr>
            <p:ph idx="4" type="body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cxnSp>
        <p:nvCxnSpPr>
          <p:cNvPr id="119" name="Google Shape;119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20" name="Google Shape;120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21" name="Google Shape;121;p21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2" name="Google Shape;122;p21"/>
          <p:cNvSpPr txBox="1"/>
          <p:nvPr>
            <p:ph idx="11" type="ftr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b="0" i="0" sz="33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8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9FAD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 fontScale="90000"/>
          </a:bodyPr>
          <a:lstStyle/>
          <a:p>
            <a:pPr indent="-434340" lvl="0" marL="45720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 startAt="7"/>
            </a:pPr>
            <a:r>
              <a:rPr lang="fi"/>
              <a:t>Saamelaiset – arktinen alkuperäiskulttuuri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fi"/>
            </a:br>
            <a:r>
              <a:rPr lang="fi"/>
              <a:t>Historia, maailmankuva ja assimilaatio</a:t>
            </a:r>
            <a:endParaRPr/>
          </a:p>
        </p:txBody>
      </p:sp>
      <p:sp>
        <p:nvSpPr>
          <p:cNvPr id="128" name="Google Shape;128;p22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6</a:t>
            </a:r>
            <a:endParaRPr/>
          </a:p>
        </p:txBody>
      </p:sp>
      <p:sp>
        <p:nvSpPr>
          <p:cNvPr id="129" name="Google Shape;129;p22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Saamelaiset - arktinen alkuperäiskulttuuri</a:t>
            </a:r>
            <a:endParaRPr/>
          </a:p>
        </p:txBody>
      </p:sp>
      <p:sp>
        <p:nvSpPr>
          <p:cNvPr id="135" name="Google Shape;135;p23"/>
          <p:cNvSpPr txBox="1"/>
          <p:nvPr>
            <p:ph idx="1" type="body"/>
          </p:nvPr>
        </p:nvSpPr>
        <p:spPr>
          <a:xfrm>
            <a:off x="628650" y="1398951"/>
            <a:ext cx="7886700" cy="3438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ource Sans Pro"/>
              <a:buChar char="●"/>
            </a:pPr>
            <a:r>
              <a:rPr lang="fi" sz="1800"/>
              <a:t>Saamelaiset ovat pääasiassa </a:t>
            </a:r>
            <a:r>
              <a:rPr b="1" lang="fi" sz="1800"/>
              <a:t>Saamenmaan </a:t>
            </a:r>
            <a:r>
              <a:rPr lang="fi" sz="1800"/>
              <a:t>alueella asuva alkuperäiskansa. Saamenmaa sijaitsee usean eri valtion alueella.</a:t>
            </a:r>
            <a:endParaRPr sz="1800"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Saamelaiset ovat sopeutuneet elämään arktisella alueella. Pääelinkeinoja ovat metsästys, kalastus ja poropaimentolaisuus.</a:t>
            </a:r>
            <a:endParaRPr sz="1800"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Saamelaisten historiasta ennen 1500-lukua tiedetään vähän: tiedot perustuvat arkeologisiin lähteisiin, koska kirjallisia lähteitä ei juuri ole.</a:t>
            </a:r>
            <a:endParaRPr sz="1800"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Geenitutkimuksen avulla on selvitetty, että saamelaisten esi-isät asuivat Suomessa paljon nykyistä laajemmalla alueella ennen suomalaisten esi-isien maahanmuuttoa.</a:t>
            </a:r>
            <a:endParaRPr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Saamelaisten historian varhaisvaiheita</a:t>
            </a:r>
            <a:endParaRPr/>
          </a:p>
        </p:txBody>
      </p:sp>
      <p:sp>
        <p:nvSpPr>
          <p:cNvPr id="141" name="Google Shape;141;p24"/>
          <p:cNvSpPr txBox="1"/>
          <p:nvPr>
            <p:ph idx="1" type="body"/>
          </p:nvPr>
        </p:nvSpPr>
        <p:spPr>
          <a:xfrm>
            <a:off x="628650" y="1398951"/>
            <a:ext cx="7886700" cy="3438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ource Sans Pro"/>
              <a:buChar char="●"/>
            </a:pPr>
            <a:r>
              <a:rPr lang="fi" sz="1800">
                <a:latin typeface="Source Sans Pro"/>
                <a:ea typeface="Source Sans Pro"/>
                <a:cs typeface="Source Sans Pro"/>
                <a:sym typeface="Source Sans Pro"/>
              </a:rPr>
              <a:t>Saamelaisista on saatavilla tarkempaa tietoa 1500-luvulta eteenpäin, kun Ruotsin kruunu ryhtyi verottamaan heitä.</a:t>
            </a:r>
            <a:endParaRPr sz="180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ource Sans Pro"/>
              <a:buChar char="●"/>
            </a:pPr>
            <a:r>
              <a:rPr lang="fi" sz="1800">
                <a:latin typeface="Source Sans Pro"/>
                <a:ea typeface="Source Sans Pro"/>
                <a:cs typeface="Source Sans Pro"/>
                <a:sym typeface="Source Sans Pro"/>
              </a:rPr>
              <a:t>Saamelaisille kuuluvien alueiden uudisasutusta sekä suosittiin että säädeltiin.</a:t>
            </a:r>
            <a:endParaRPr sz="180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ource Sans Pro"/>
              <a:buChar char="●"/>
            </a:pPr>
            <a:r>
              <a:rPr lang="fi" sz="1800">
                <a:latin typeface="Source Sans Pro"/>
                <a:ea typeface="Source Sans Pro"/>
                <a:cs typeface="Source Sans Pro"/>
                <a:sym typeface="Source Sans Pro"/>
              </a:rPr>
              <a:t>1500-luvun puolivälissä säädettiin niin sanottu </a:t>
            </a:r>
            <a:r>
              <a:rPr b="1" lang="fi" sz="1800">
                <a:latin typeface="Source Sans Pro"/>
                <a:ea typeface="Source Sans Pro"/>
                <a:cs typeface="Source Sans Pro"/>
                <a:sym typeface="Source Sans Pro"/>
              </a:rPr>
              <a:t>lapinraja</a:t>
            </a:r>
            <a:r>
              <a:rPr lang="fi" sz="1800">
                <a:latin typeface="Source Sans Pro"/>
                <a:ea typeface="Source Sans Pro"/>
                <a:cs typeface="Source Sans Pro"/>
                <a:sym typeface="Source Sans Pro"/>
              </a:rPr>
              <a:t>,</a:t>
            </a:r>
            <a:r>
              <a:rPr lang="fi" sz="1800">
                <a:latin typeface="Source Sans Pro"/>
                <a:ea typeface="Source Sans Pro"/>
                <a:cs typeface="Source Sans Pro"/>
                <a:sym typeface="Source Sans Pro"/>
              </a:rPr>
              <a:t> joka</a:t>
            </a:r>
            <a:r>
              <a:rPr b="1" lang="fi" sz="1800"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fi" sz="1800">
                <a:latin typeface="Source Sans Pro"/>
                <a:ea typeface="Source Sans Pro"/>
                <a:cs typeface="Source Sans Pro"/>
                <a:sym typeface="Source Sans Pro"/>
              </a:rPr>
              <a:t>erotti uudisasukkaat ja saamelaiset. Uudisasukkaat eivät saaneet ylittää rajaa, mutta saamelaiset saivat metsästää sen kummallakin puolella. Lapinrajan sijainti vaihteli historian aikana.</a:t>
            </a:r>
            <a:endParaRPr sz="180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ource Sans Pro"/>
              <a:buChar char="●"/>
            </a:pPr>
            <a:r>
              <a:rPr lang="fi" sz="1800">
                <a:latin typeface="Source Sans Pro"/>
                <a:ea typeface="Source Sans Pro"/>
                <a:cs typeface="Source Sans Pro"/>
                <a:sym typeface="Source Sans Pro"/>
              </a:rPr>
              <a:t>S</a:t>
            </a:r>
            <a:r>
              <a:rPr lang="fi" sz="1800">
                <a:latin typeface="Source Sans Pro"/>
                <a:ea typeface="Source Sans Pro"/>
                <a:cs typeface="Source Sans Pro"/>
                <a:sym typeface="Source Sans Pro"/>
              </a:rPr>
              <a:t>aamelaisten perinteinen yhteiskuntamalli oli </a:t>
            </a:r>
            <a:r>
              <a:rPr b="1" lang="fi" sz="1800">
                <a:latin typeface="Source Sans Pro"/>
                <a:ea typeface="Source Sans Pro"/>
                <a:cs typeface="Source Sans Pro"/>
                <a:sym typeface="Source Sans Pro"/>
              </a:rPr>
              <a:t>s</a:t>
            </a:r>
            <a:r>
              <a:rPr b="1" lang="fi" sz="1800">
                <a:latin typeface="Source Sans Pro"/>
                <a:ea typeface="Source Sans Pro"/>
                <a:cs typeface="Source Sans Pro"/>
                <a:sym typeface="Source Sans Pro"/>
              </a:rPr>
              <a:t>iida </a:t>
            </a:r>
            <a:r>
              <a:rPr lang="fi" sz="1800">
                <a:latin typeface="Source Sans Pro"/>
                <a:ea typeface="Source Sans Pro"/>
                <a:cs typeface="Source Sans Pro"/>
                <a:sym typeface="Source Sans Pro"/>
              </a:rPr>
              <a:t>eli lapinkylä, jossa kyläyhteisö jakoi ja hallinnoi maa-alueita ja luonnonvaroja, joihin kaikilla siidan jäsenillä oli nautintaoikeus.</a:t>
            </a:r>
            <a:endParaRPr sz="18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Saamelaisten historian varhaisvaiheita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5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fi" sz="2000"/>
              <a:t>Poronhoidosta muodostui saamelaisten pääelinkeino 1600-luvulla.</a:t>
            </a:r>
            <a:endParaRPr sz="2000"/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fi" sz="2000"/>
              <a:t>1600-luvulla uudisasukkaat ja heidän harjoittamansa maanviljely alkoivat levittäytyä voimakkaammin saamelaisten maille.</a:t>
            </a:r>
            <a:endParaRPr sz="2000"/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fi" sz="2000"/>
              <a:t>1700-luvulta lähtien Suomen Lapissa on ollut enemmän uudisasukkaita kuin saamelaisia.</a:t>
            </a:r>
            <a:endParaRPr sz="2000"/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fi" sz="2000"/>
              <a:t>Pohjoismaiden valtiorajojen tarkentuessa saamelaiset menettivät vähitellen oikeutensa heille perinteisesti kuuluneisiin maa-alueisiin ja valtiot alistivat saamelaiset alaisuuteensa.</a:t>
            </a:r>
            <a:endParaRPr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Maailmankuva ja uskomukset</a:t>
            </a:r>
            <a:endParaRPr/>
          </a:p>
        </p:txBody>
      </p:sp>
      <p:sp>
        <p:nvSpPr>
          <p:cNvPr id="153" name="Google Shape;153;p26"/>
          <p:cNvSpPr txBox="1"/>
          <p:nvPr>
            <p:ph idx="1" type="body"/>
          </p:nvPr>
        </p:nvSpPr>
        <p:spPr>
          <a:xfrm>
            <a:off x="628650" y="1398951"/>
            <a:ext cx="7886700" cy="3438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27977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65"/>
              <a:buChar char="●"/>
            </a:pPr>
            <a:r>
              <a:rPr lang="fi" sz="1565"/>
              <a:t>Saamelaisten perinteiset uskomukset edustavat alkuperäiskansoille tyypillistä maailmankuvaa: ihminen on osa luontoa ja maailmaa selitetään myyttien ja  henkiolentojen avulla.</a:t>
            </a:r>
            <a:endParaRPr b="1" sz="1565"/>
          </a:p>
          <a:p>
            <a:pPr indent="-327977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65"/>
              <a:buChar char="●"/>
            </a:pPr>
            <a:r>
              <a:rPr b="1" lang="fi" sz="1565"/>
              <a:t>Perinteiseen saamelaiseen maailmankuvaan kuuluu: </a:t>
            </a:r>
            <a:endParaRPr b="1" sz="1565"/>
          </a:p>
          <a:p>
            <a:pPr indent="-327977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65"/>
              <a:buFont typeface="Source Sans Pro"/>
              <a:buChar char="●"/>
            </a:pPr>
            <a:r>
              <a:rPr b="1" lang="fi" sz="1565"/>
              <a:t>Luonnonusko</a:t>
            </a:r>
            <a:r>
              <a:rPr lang="fi" sz="1565"/>
              <a:t>: Ihminen on osa ympäristöään eikä siitä erillinen.</a:t>
            </a:r>
            <a:endParaRPr sz="1565"/>
          </a:p>
          <a:p>
            <a:pPr indent="-327977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65"/>
              <a:buFont typeface="Source Sans Pro"/>
              <a:buChar char="●"/>
            </a:pPr>
            <a:r>
              <a:rPr b="1" lang="fi" sz="1565"/>
              <a:t>Animismi</a:t>
            </a:r>
            <a:r>
              <a:rPr lang="fi" sz="1565"/>
              <a:t>: Kaikki luonnossa on elävää ja sielullista. Maailmassa on myös henkiolentoja kuten maahisia. </a:t>
            </a:r>
            <a:endParaRPr sz="1565"/>
          </a:p>
          <a:p>
            <a:pPr indent="-327977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65"/>
              <a:buFont typeface="Source Sans Pro"/>
              <a:buChar char="●"/>
            </a:pPr>
            <a:r>
              <a:rPr b="1" lang="fi" sz="1565"/>
              <a:t>Seidat </a:t>
            </a:r>
            <a:r>
              <a:rPr lang="fi" sz="1565"/>
              <a:t>eli pyhät paikat, kuten tunturit, luolat ja lähteet.</a:t>
            </a:r>
            <a:endParaRPr sz="1565"/>
          </a:p>
          <a:p>
            <a:pPr indent="-327977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65"/>
              <a:buFont typeface="Source Sans Pro"/>
              <a:buChar char="●"/>
            </a:pPr>
            <a:r>
              <a:rPr b="1" lang="fi" sz="1565"/>
              <a:t>Käsitys tuonpuoleisesta</a:t>
            </a:r>
            <a:r>
              <a:rPr lang="fi" sz="1565"/>
              <a:t>: Maailman jakautuu</a:t>
            </a:r>
            <a:r>
              <a:rPr b="1" lang="fi" sz="1565"/>
              <a:t> yliseen, keskiseen </a:t>
            </a:r>
            <a:r>
              <a:rPr lang="fi" sz="1565"/>
              <a:t>ja </a:t>
            </a:r>
            <a:r>
              <a:rPr b="1" lang="fi" sz="1565"/>
              <a:t>aliseen</a:t>
            </a:r>
            <a:r>
              <a:rPr lang="fi" sz="1565"/>
              <a:t>.  </a:t>
            </a:r>
            <a:r>
              <a:rPr i="1" lang="fi" sz="1565"/>
              <a:t>Ylinen </a:t>
            </a:r>
            <a:r>
              <a:rPr lang="fi" sz="1565"/>
              <a:t>edustaa taivasta, tulevaisuutta ja tulevia jälkeläisiä. </a:t>
            </a:r>
            <a:r>
              <a:rPr i="1" lang="fi" sz="1565"/>
              <a:t>Keskinen </a:t>
            </a:r>
            <a:r>
              <a:rPr lang="fi" sz="1565"/>
              <a:t>nykyisyyttä ja elossa olevaa sukupolvea. </a:t>
            </a:r>
            <a:r>
              <a:rPr i="1" lang="fi" sz="1565"/>
              <a:t>Alinen</a:t>
            </a:r>
            <a:r>
              <a:rPr lang="fi" sz="1565"/>
              <a:t> maata, menneisyyttä ja esi-isiä.</a:t>
            </a:r>
            <a:endParaRPr sz="1565"/>
          </a:p>
          <a:p>
            <a:pPr indent="-327977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65"/>
              <a:buFont typeface="Source Sans Pro"/>
              <a:buChar char="●"/>
            </a:pPr>
            <a:r>
              <a:rPr b="1" lang="fi" sz="1565"/>
              <a:t>Samanismi</a:t>
            </a:r>
            <a:r>
              <a:rPr lang="fi" sz="1565"/>
              <a:t>: Tietäjät eli shamaanit voivat kulkea ja toimia eri maailmojen välillä. He käyttävät apunaan rituaaleja, transsia ja noitarumpuja. </a:t>
            </a:r>
            <a:endParaRPr b="1" sz="1565"/>
          </a:p>
          <a:p>
            <a:pPr indent="-327977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65"/>
              <a:buChar char="●"/>
            </a:pPr>
            <a:r>
              <a:rPr lang="fi" sz="1565"/>
              <a:t>Nykysaamelaisten maailmankuva on sekoitus moderneja ja perinteisiä käsityksiä.</a:t>
            </a:r>
            <a:endParaRPr sz="1565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Saamelaisten assimilaatio: kristillistäminen</a:t>
            </a:r>
            <a:endParaRPr/>
          </a:p>
        </p:txBody>
      </p:sp>
      <p:sp>
        <p:nvSpPr>
          <p:cNvPr id="159" name="Google Shape;159;p27"/>
          <p:cNvSpPr txBox="1"/>
          <p:nvPr>
            <p:ph idx="1" type="body"/>
          </p:nvPr>
        </p:nvSpPr>
        <p:spPr>
          <a:xfrm>
            <a:off x="628650" y="1219750"/>
            <a:ext cx="7886700" cy="3819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Autofit/>
          </a:bodyPr>
          <a:lstStyle/>
          <a:p>
            <a:pPr indent="-31877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20"/>
              <a:buFont typeface="Source Sans Pro"/>
              <a:buChar char="●"/>
            </a:pPr>
            <a:r>
              <a:rPr b="1" lang="fi" sz="1420"/>
              <a:t>Assimilaatio </a:t>
            </a:r>
            <a:r>
              <a:rPr lang="fi" sz="1420"/>
              <a:t>tarkoittaa vähemmistökulttuurin sulautumista tai aktiivista sulauttamista valtakulttuuriin.</a:t>
            </a:r>
            <a:endParaRPr sz="1420"/>
          </a:p>
          <a:p>
            <a:pPr indent="-31877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20"/>
              <a:buChar char="●"/>
            </a:pPr>
            <a:r>
              <a:rPr lang="fi" sz="1420"/>
              <a:t>Suomen saamelaisia on yritetty assimiloida sekä </a:t>
            </a:r>
            <a:r>
              <a:rPr i="1" lang="fi" sz="1420"/>
              <a:t>kristillistämisen </a:t>
            </a:r>
            <a:r>
              <a:rPr lang="fi" sz="1420"/>
              <a:t>että </a:t>
            </a:r>
            <a:r>
              <a:rPr i="1" lang="fi" sz="1420"/>
              <a:t>suomalaistamisten </a:t>
            </a:r>
            <a:r>
              <a:rPr lang="fi" sz="1420"/>
              <a:t>kautta.</a:t>
            </a:r>
            <a:endParaRPr sz="1420"/>
          </a:p>
          <a:p>
            <a:pPr indent="0" lvl="0" marL="9144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20"/>
          </a:p>
          <a:p>
            <a:pPr indent="-31877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20"/>
              <a:buChar char="●"/>
            </a:pPr>
            <a:r>
              <a:rPr b="1" lang="fi" sz="1420"/>
              <a:t>Kristillistäminen</a:t>
            </a:r>
            <a:endParaRPr b="1" sz="1420"/>
          </a:p>
          <a:p>
            <a:pPr indent="-318769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20"/>
              <a:buChar char="●"/>
            </a:pPr>
            <a:r>
              <a:rPr lang="fi" sz="1420"/>
              <a:t>Käännyttäminen kristinuskoon alkoi vähitellen keskiajan jälkipuoliskolla.</a:t>
            </a:r>
            <a:endParaRPr sz="1420"/>
          </a:p>
          <a:p>
            <a:pPr indent="-318769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20"/>
              <a:buChar char="●"/>
            </a:pPr>
            <a:r>
              <a:rPr lang="fi" sz="1420"/>
              <a:t>Kristityt pitivät saamelaisten luonnonuskoa pakanallisena. Perinteiset uskomukset, tavat, pyhät paikat ja esimerkiksi noitarummut pyrittiin hävittämään.</a:t>
            </a:r>
            <a:endParaRPr sz="1420"/>
          </a:p>
          <a:p>
            <a:pPr indent="-318769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20"/>
              <a:buChar char="●"/>
            </a:pPr>
            <a:r>
              <a:rPr lang="fi" sz="1420"/>
              <a:t>Saamelaiset nimet yritettiin hävittää vaatimalla kasteessa kristitty nimi. Saamelaiset vastustivat käytäntöä ja antoivat lapsille myös saamelaisen nimen omassa rituaalissa. Kahden nimen käytäntö elää edelleen.</a:t>
            </a:r>
            <a:endParaRPr sz="1420"/>
          </a:p>
          <a:p>
            <a:pPr indent="-318769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20"/>
              <a:buChar char="●"/>
            </a:pPr>
            <a:r>
              <a:rPr lang="fi" sz="1420"/>
              <a:t>1800-luvulla papit välittivät kristinuskon lisäksi myös moraaliopetusta ja tapakulttuuria. Saamelaiset yritettiin saada luopumaan omista perinteistään ja pukeutumaan sekä käyttäytymään kuten suomalaiset. </a:t>
            </a:r>
            <a:endParaRPr sz="142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8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Saamelaisten assimilaatio: suomalaistaminen</a:t>
            </a:r>
            <a:endParaRPr/>
          </a:p>
        </p:txBody>
      </p:sp>
      <p:sp>
        <p:nvSpPr>
          <p:cNvPr id="165" name="Google Shape;165;p28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Autofit/>
          </a:bodyPr>
          <a:lstStyle/>
          <a:p>
            <a:pPr indent="-33782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20"/>
              <a:buChar char="●"/>
            </a:pPr>
            <a:r>
              <a:rPr lang="fi" sz="1720"/>
              <a:t>Itsenäistymisen jälkeen Suomesta pyrittiin rakentamaan kulttuuriltaan ja kieleltään mahdollisimman yhtenäinen.</a:t>
            </a:r>
            <a:endParaRPr sz="1720"/>
          </a:p>
          <a:p>
            <a:pPr indent="-33782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20"/>
              <a:buChar char="●"/>
            </a:pPr>
            <a:r>
              <a:rPr lang="fi" sz="1720"/>
              <a:t>Suomalaistamista pidettiin oikeutettuna, koska sen tarkoitus oli tuoda edistystä ja sivistystä alempiarvoisina pidetyille kansoille. </a:t>
            </a:r>
            <a:endParaRPr sz="1720"/>
          </a:p>
          <a:p>
            <a:pPr indent="-33782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20"/>
              <a:buChar char="●"/>
            </a:pPr>
            <a:r>
              <a:rPr lang="fi" sz="1720"/>
              <a:t>Suomen kielen opettaminen oli tärkeä osa saamelaisten sulauttamista valtakulttuuriin.</a:t>
            </a:r>
            <a:endParaRPr sz="1720"/>
          </a:p>
          <a:p>
            <a:pPr indent="-33782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20"/>
              <a:buChar char="●"/>
            </a:pPr>
            <a:r>
              <a:rPr lang="fi" sz="1720"/>
              <a:t>Kansakouluissa opettivat suomenkieliset opettajat ja opetus järjestettiin suomalaisen kulttuurin ja ihanteiden pohjalta, eikä saamelaisten kulttuuria juuri huomioitu. </a:t>
            </a:r>
            <a:endParaRPr sz="1720"/>
          </a:p>
          <a:p>
            <a:pPr indent="-33782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20"/>
              <a:buChar char="●"/>
            </a:pPr>
            <a:r>
              <a:rPr lang="fi" sz="1720"/>
              <a:t>Pakkosuomalaistamista tapahtui erityisesti toisen maailmansodan jälkeen kaukana kotoa olevissa </a:t>
            </a:r>
            <a:r>
              <a:rPr b="1" lang="fi" sz="1720"/>
              <a:t>asuntolakouluissa. </a:t>
            </a:r>
            <a:r>
              <a:rPr lang="fi" sz="1720"/>
              <a:t>Käytäntö vieraannutti saamelaislapsia heidän kielestään ja perinteisestä elämäntavastaan.</a:t>
            </a:r>
            <a:endParaRPr sz="172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