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4"/>
    <p:sldMasterId id="2147483648" r:id="rId5"/>
    <p:sldMasterId id="2147483828" r:id="rId6"/>
  </p:sldMasterIdLst>
  <p:sldIdLst>
    <p:sldId id="256" r:id="rId7"/>
    <p:sldId id="264" r:id="rId8"/>
    <p:sldId id="258" r:id="rId9"/>
    <p:sldId id="259" r:id="rId10"/>
    <p:sldId id="267" r:id="rId11"/>
    <p:sldId id="261" r:id="rId12"/>
    <p:sldId id="260" r:id="rId13"/>
    <p:sldId id="268" r:id="rId14"/>
    <p:sldId id="269" r:id="rId15"/>
    <p:sldId id="263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289"/>
    <a:srgbClr val="0DBB9E"/>
    <a:srgbClr val="10E0BD"/>
    <a:srgbClr val="03E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8F5B17-06F5-B648-98F5-06739CD17740}" v="4" dt="2021-11-21T14:57:47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ja Tuunainen" userId="1210e16e-b70a-4111-b2d3-ae66487c177b" providerId="ADAL" clId="{B58F5B17-06F5-B648-98F5-06739CD17740}"/>
    <pc:docChg chg="undo custSel modSld">
      <pc:chgData name="Eija Tuunainen" userId="1210e16e-b70a-4111-b2d3-ae66487c177b" providerId="ADAL" clId="{B58F5B17-06F5-B648-98F5-06739CD17740}" dt="2021-11-21T14:58:37.279" v="116" actId="1038"/>
      <pc:docMkLst>
        <pc:docMk/>
      </pc:docMkLst>
      <pc:sldChg chg="modSp mod">
        <pc:chgData name="Eija Tuunainen" userId="1210e16e-b70a-4111-b2d3-ae66487c177b" providerId="ADAL" clId="{B58F5B17-06F5-B648-98F5-06739CD17740}" dt="2021-11-21T14:25:24.451" v="0" actId="20577"/>
        <pc:sldMkLst>
          <pc:docMk/>
          <pc:sldMk cId="904327371" sldId="256"/>
        </pc:sldMkLst>
        <pc:spChg chg="mod">
          <ac:chgData name="Eija Tuunainen" userId="1210e16e-b70a-4111-b2d3-ae66487c177b" providerId="ADAL" clId="{B58F5B17-06F5-B648-98F5-06739CD17740}" dt="2021-11-21T14:25:24.451" v="0" actId="20577"/>
          <ac:spMkLst>
            <pc:docMk/>
            <pc:sldMk cId="904327371" sldId="256"/>
            <ac:spMk id="3" creationId="{5B762886-2F8A-4CE1-B8B9-01A35E127BCD}"/>
          </ac:spMkLst>
        </pc:spChg>
      </pc:sldChg>
      <pc:sldChg chg="modSp mod">
        <pc:chgData name="Eija Tuunainen" userId="1210e16e-b70a-4111-b2d3-ae66487c177b" providerId="ADAL" clId="{B58F5B17-06F5-B648-98F5-06739CD17740}" dt="2021-11-21T14:27:04.203" v="11" actId="20577"/>
        <pc:sldMkLst>
          <pc:docMk/>
          <pc:sldMk cId="4184052097" sldId="258"/>
        </pc:sldMkLst>
        <pc:spChg chg="mod">
          <ac:chgData name="Eija Tuunainen" userId="1210e16e-b70a-4111-b2d3-ae66487c177b" providerId="ADAL" clId="{B58F5B17-06F5-B648-98F5-06739CD17740}" dt="2021-11-21T14:27:04.203" v="11" actId="20577"/>
          <ac:spMkLst>
            <pc:docMk/>
            <pc:sldMk cId="4184052097" sldId="258"/>
            <ac:spMk id="3" creationId="{5CE09A9C-58BC-44A8-8FF0-EB3C56F6677C}"/>
          </ac:spMkLst>
        </pc:spChg>
      </pc:sldChg>
      <pc:sldChg chg="addSp delSp modSp mod">
        <pc:chgData name="Eija Tuunainen" userId="1210e16e-b70a-4111-b2d3-ae66487c177b" providerId="ADAL" clId="{B58F5B17-06F5-B648-98F5-06739CD17740}" dt="2021-11-21T14:58:37.279" v="116" actId="1038"/>
        <pc:sldMkLst>
          <pc:docMk/>
          <pc:sldMk cId="1825365869" sldId="259"/>
        </pc:sldMkLst>
        <pc:spChg chg="mod">
          <ac:chgData name="Eija Tuunainen" userId="1210e16e-b70a-4111-b2d3-ae66487c177b" providerId="ADAL" clId="{B58F5B17-06F5-B648-98F5-06739CD17740}" dt="2021-11-21T14:57:39.173" v="49" actId="1076"/>
          <ac:spMkLst>
            <pc:docMk/>
            <pc:sldMk cId="1825365869" sldId="259"/>
            <ac:spMk id="3" creationId="{D1F60CF5-C3DE-43FF-9E53-F53E2D6D85E1}"/>
          </ac:spMkLst>
        </pc:spChg>
        <pc:spChg chg="add del mod">
          <ac:chgData name="Eija Tuunainen" userId="1210e16e-b70a-4111-b2d3-ae66487c177b" providerId="ADAL" clId="{B58F5B17-06F5-B648-98F5-06739CD17740}" dt="2021-11-21T14:27:26.495" v="14"/>
          <ac:spMkLst>
            <pc:docMk/>
            <pc:sldMk cId="1825365869" sldId="259"/>
            <ac:spMk id="4" creationId="{231A6C1F-7E2D-F24F-B625-88732E7EBC99}"/>
          </ac:spMkLst>
        </pc:spChg>
        <pc:spChg chg="add mod">
          <ac:chgData name="Eija Tuunainen" userId="1210e16e-b70a-4111-b2d3-ae66487c177b" providerId="ADAL" clId="{B58F5B17-06F5-B648-98F5-06739CD17740}" dt="2021-11-21T14:58:37.279" v="116" actId="1038"/>
          <ac:spMkLst>
            <pc:docMk/>
            <pc:sldMk cId="1825365869" sldId="259"/>
            <ac:spMk id="4" creationId="{42020575-CDD2-594E-B04A-C89F631B9272}"/>
          </ac:spMkLst>
        </pc:spChg>
        <pc:spChg chg="add del mod">
          <ac:chgData name="Eija Tuunainen" userId="1210e16e-b70a-4111-b2d3-ae66487c177b" providerId="ADAL" clId="{B58F5B17-06F5-B648-98F5-06739CD17740}" dt="2021-11-21T14:27:42.551" v="19"/>
          <ac:spMkLst>
            <pc:docMk/>
            <pc:sldMk cId="1825365869" sldId="259"/>
            <ac:spMk id="5" creationId="{8194CEE0-01A6-004C-B625-F234F2EF35DA}"/>
          </ac:spMkLst>
        </pc:spChg>
        <pc:picChg chg="mod">
          <ac:chgData name="Eija Tuunainen" userId="1210e16e-b70a-4111-b2d3-ae66487c177b" providerId="ADAL" clId="{B58F5B17-06F5-B648-98F5-06739CD17740}" dt="2021-11-21T14:27:39.464" v="17" actId="14100"/>
          <ac:picMkLst>
            <pc:docMk/>
            <pc:sldMk cId="1825365869" sldId="259"/>
            <ac:picMk id="6" creationId="{955605BF-168D-4B09-9E3A-DB75CBDA0549}"/>
          </ac:picMkLst>
        </pc:picChg>
      </pc:sldChg>
      <pc:sldChg chg="modSp mod">
        <pc:chgData name="Eija Tuunainen" userId="1210e16e-b70a-4111-b2d3-ae66487c177b" providerId="ADAL" clId="{B58F5B17-06F5-B648-98F5-06739CD17740}" dt="2021-11-21T14:29:30.323" v="40" actId="1076"/>
        <pc:sldMkLst>
          <pc:docMk/>
          <pc:sldMk cId="1123271736" sldId="260"/>
        </pc:sldMkLst>
        <pc:spChg chg="mod">
          <ac:chgData name="Eija Tuunainen" userId="1210e16e-b70a-4111-b2d3-ae66487c177b" providerId="ADAL" clId="{B58F5B17-06F5-B648-98F5-06739CD17740}" dt="2021-11-21T14:29:28.811" v="39" actId="20577"/>
          <ac:spMkLst>
            <pc:docMk/>
            <pc:sldMk cId="1123271736" sldId="260"/>
            <ac:spMk id="2" creationId="{5E4CACFC-782F-43B0-81BC-613570CFCED3}"/>
          </ac:spMkLst>
        </pc:spChg>
        <pc:picChg chg="mod">
          <ac:chgData name="Eija Tuunainen" userId="1210e16e-b70a-4111-b2d3-ae66487c177b" providerId="ADAL" clId="{B58F5B17-06F5-B648-98F5-06739CD17740}" dt="2021-11-21T14:29:30.323" v="40" actId="1076"/>
          <ac:picMkLst>
            <pc:docMk/>
            <pc:sldMk cId="1123271736" sldId="260"/>
            <ac:picMk id="10" creationId="{6E7D7BAB-CDFF-48A9-943C-3AB1E269D947}"/>
          </ac:picMkLst>
        </pc:picChg>
      </pc:sldChg>
      <pc:sldChg chg="modSp mod">
        <pc:chgData name="Eija Tuunainen" userId="1210e16e-b70a-4111-b2d3-ae66487c177b" providerId="ADAL" clId="{B58F5B17-06F5-B648-98F5-06739CD17740}" dt="2021-11-21T14:28:38.998" v="25" actId="20577"/>
        <pc:sldMkLst>
          <pc:docMk/>
          <pc:sldMk cId="2405101224" sldId="261"/>
        </pc:sldMkLst>
        <pc:spChg chg="mod">
          <ac:chgData name="Eija Tuunainen" userId="1210e16e-b70a-4111-b2d3-ae66487c177b" providerId="ADAL" clId="{B58F5B17-06F5-B648-98F5-06739CD17740}" dt="2021-11-21T14:28:38.998" v="25" actId="20577"/>
          <ac:spMkLst>
            <pc:docMk/>
            <pc:sldMk cId="2405101224" sldId="261"/>
            <ac:spMk id="14" creationId="{CBEE15C4-2085-443A-933E-1714F09D33A1}"/>
          </ac:spMkLst>
        </pc:spChg>
      </pc:sldChg>
      <pc:sldChg chg="modSp mod">
        <pc:chgData name="Eija Tuunainen" userId="1210e16e-b70a-4111-b2d3-ae66487c177b" providerId="ADAL" clId="{B58F5B17-06F5-B648-98F5-06739CD17740}" dt="2021-11-21T14:30:22.163" v="47" actId="14100"/>
        <pc:sldMkLst>
          <pc:docMk/>
          <pc:sldMk cId="547450406" sldId="263"/>
        </pc:sldMkLst>
        <pc:spChg chg="mod">
          <ac:chgData name="Eija Tuunainen" userId="1210e16e-b70a-4111-b2d3-ae66487c177b" providerId="ADAL" clId="{B58F5B17-06F5-B648-98F5-06739CD17740}" dt="2021-11-21T14:30:14.532" v="46" actId="14100"/>
          <ac:spMkLst>
            <pc:docMk/>
            <pc:sldMk cId="547450406" sldId="263"/>
            <ac:spMk id="4" creationId="{CACB8B86-F6EC-4162-B249-0F38CB6010B7}"/>
          </ac:spMkLst>
        </pc:spChg>
        <pc:spChg chg="mod">
          <ac:chgData name="Eija Tuunainen" userId="1210e16e-b70a-4111-b2d3-ae66487c177b" providerId="ADAL" clId="{B58F5B17-06F5-B648-98F5-06739CD17740}" dt="2021-11-21T14:30:22.163" v="47" actId="14100"/>
          <ac:spMkLst>
            <pc:docMk/>
            <pc:sldMk cId="547450406" sldId="263"/>
            <ac:spMk id="6" creationId="{2445F65B-D8E3-451B-B5A3-51D39D09A32D}"/>
          </ac:spMkLst>
        </pc:spChg>
      </pc:sldChg>
      <pc:sldChg chg="modSp mod">
        <pc:chgData name="Eija Tuunainen" userId="1210e16e-b70a-4111-b2d3-ae66487c177b" providerId="ADAL" clId="{B58F5B17-06F5-B648-98F5-06739CD17740}" dt="2021-11-21T14:29:50.089" v="43" actId="20577"/>
        <pc:sldMkLst>
          <pc:docMk/>
          <pc:sldMk cId="1781098544" sldId="269"/>
        </pc:sldMkLst>
        <pc:spChg chg="mod">
          <ac:chgData name="Eija Tuunainen" userId="1210e16e-b70a-4111-b2d3-ae66487c177b" providerId="ADAL" clId="{B58F5B17-06F5-B648-98F5-06739CD17740}" dt="2021-11-21T14:29:50.089" v="43" actId="20577"/>
          <ac:spMkLst>
            <pc:docMk/>
            <pc:sldMk cId="1781098544" sldId="269"/>
            <ac:spMk id="4" creationId="{166A1B51-AE3F-4B2B-8492-4B07569A84E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18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9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3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7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8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0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2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2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43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51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8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11/21/21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25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33" r:id="rId6"/>
    <p:sldLayoutId id="2147483829" r:id="rId7"/>
    <p:sldLayoutId id="2147483830" r:id="rId8"/>
    <p:sldLayoutId id="2147483831" r:id="rId9"/>
    <p:sldLayoutId id="2147483842" r:id="rId10"/>
    <p:sldLayoutId id="214748384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21.11.2021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Sunday, November 21,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4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699" y="871758"/>
            <a:ext cx="5227171" cy="3871143"/>
          </a:xfrm>
        </p:spPr>
        <p:txBody>
          <a:bodyPr>
            <a:normAutofit/>
          </a:bodyPr>
          <a:lstStyle/>
          <a:p>
            <a:r>
              <a:rPr lang="fi-FI" dirty="0"/>
              <a:t>Luotettavaa tietoa terveydestä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6320" y="6200124"/>
            <a:ext cx="3840480" cy="282792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Gaelle</a:t>
            </a:r>
            <a:r>
              <a:rPr lang="en-US" sz="1400" dirty="0">
                <a:latin typeface="Abadi Extra Light" panose="020B0604020202020204" pitchFamily="34" charset="0"/>
              </a:rPr>
              <a:t> Marcel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9149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7CC41EB-2D81-4303-9171-6401B388B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49149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uva 7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13ACBCAC-44A6-4D55-9525-E23389371B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r="1" b="7141"/>
          <a:stretch/>
        </p:blipFill>
        <p:spPr>
          <a:xfrm>
            <a:off x="6515100" y="0"/>
            <a:ext cx="5676900" cy="6857990"/>
          </a:xfrm>
          <a:prstGeom prst="rect">
            <a:avLst/>
          </a:prstGeom>
        </p:spPr>
      </p:pic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A4A67E4-0429-492A-B32C-B8DEEBDE5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40336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695B938-B3DA-4005-BAB2-7F99490C9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A0D9D55-8132-4137-8223-C2438C74C4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5440" y="2020201"/>
            <a:ext cx="11277599" cy="4508285"/>
          </a:xfr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FA3FBF8-1A1E-41E4-B0BE-BA32456C4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1" y="0"/>
            <a:ext cx="11109959" cy="8987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 err="1">
                <a:solidFill>
                  <a:srgbClr val="3F8289"/>
                </a:solidFill>
                <a:latin typeface="+mj-lt"/>
                <a:ea typeface="+mj-ea"/>
                <a:cs typeface="+mj-cs"/>
              </a:rPr>
              <a:t>Terveyden</a:t>
            </a:r>
            <a:r>
              <a:rPr lang="en-US" b="1" kern="1200" dirty="0">
                <a:solidFill>
                  <a:srgbClr val="3F828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3F8289"/>
                </a:solidFill>
                <a:latin typeface="+mj-lt"/>
                <a:ea typeface="+mj-ea"/>
                <a:cs typeface="+mj-cs"/>
              </a:rPr>
              <a:t>lukutaidon</a:t>
            </a:r>
            <a:r>
              <a:rPr lang="en-US" b="1" kern="1200" dirty="0">
                <a:solidFill>
                  <a:srgbClr val="3F828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rgbClr val="3F8289"/>
                </a:solidFill>
                <a:latin typeface="+mj-lt"/>
                <a:ea typeface="+mj-ea"/>
                <a:cs typeface="+mj-cs"/>
              </a:rPr>
              <a:t>osa-alueet</a:t>
            </a:r>
            <a:endParaRPr lang="en-US" b="1" kern="1200" dirty="0">
              <a:solidFill>
                <a:srgbClr val="3F8289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6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DD7501C-B0CD-4E00-95B4-CE319B146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40336"/>
            <a:ext cx="1861424" cy="428937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4A529970-CA5D-4922-A873-2FEC3E988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  <p:pic>
        <p:nvPicPr>
          <p:cNvPr id="23" name="Sisällön paikkamerkki 22">
            <a:extLst>
              <a:ext uri="{FF2B5EF4-FFF2-40B4-BE49-F238E27FC236}">
                <a16:creationId xmlns:a16="http://schemas.microsoft.com/office/drawing/2014/main" id="{04D2E302-57B0-4B19-BE71-6657C9E511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243841" y="898787"/>
            <a:ext cx="11562080" cy="1121414"/>
          </a:xfrm>
        </p:spPr>
      </p:pic>
      <p:sp>
        <p:nvSpPr>
          <p:cNvPr id="25" name="Tekstiruutu 24">
            <a:extLst>
              <a:ext uri="{FF2B5EF4-FFF2-40B4-BE49-F238E27FC236}">
                <a16:creationId xmlns:a16="http://schemas.microsoft.com/office/drawing/2014/main" id="{1AD13F6A-159E-4811-821B-FFCAF04F9263}"/>
              </a:ext>
            </a:extLst>
          </p:cNvPr>
          <p:cNvSpPr txBox="1"/>
          <p:nvPr/>
        </p:nvSpPr>
        <p:spPr>
          <a:xfrm>
            <a:off x="-220473" y="650064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 KMA .</a:t>
            </a:r>
            <a:r>
              <a:rPr lang="en-US" sz="1400" dirty="0" err="1">
                <a:latin typeface="Abadi Extra Light" panose="020B0604020202020204" pitchFamily="34" charset="0"/>
              </a:rPr>
              <a:t>img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52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henkilö, sisä, katsominen, sulje&#10;&#10;Kuvaus luotu automaattisesti">
            <a:extLst>
              <a:ext uri="{FF2B5EF4-FFF2-40B4-BE49-F238E27FC236}">
                <a16:creationId xmlns:a16="http://schemas.microsoft.com/office/drawing/2014/main" id="{1C63322C-2D48-4FC2-A126-83E4184F01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87E2CA0-4B9F-4510-918B-35A5EBDB4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0" y="140336"/>
            <a:ext cx="5204235" cy="11887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 err="1">
                <a:solidFill>
                  <a:srgbClr val="3F8289"/>
                </a:solidFill>
              </a:rPr>
              <a:t>Tiedon</a:t>
            </a:r>
            <a:r>
              <a:rPr lang="en-US" sz="4800" b="1" dirty="0">
                <a:solidFill>
                  <a:srgbClr val="3F8289"/>
                </a:solidFill>
              </a:rPr>
              <a:t> </a:t>
            </a:r>
            <a:r>
              <a:rPr lang="en-US" sz="4800" b="1" dirty="0" err="1">
                <a:solidFill>
                  <a:srgbClr val="3F8289"/>
                </a:solidFill>
              </a:rPr>
              <a:t>hakeminen</a:t>
            </a:r>
            <a:endParaRPr lang="en-US" sz="4800" b="1" dirty="0">
              <a:solidFill>
                <a:srgbClr val="3F8289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E09A9C-58BC-44A8-8FF0-EB3C56F66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6440" y="1329056"/>
            <a:ext cx="5730240" cy="5776594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sz="2400" b="1" dirty="0" err="1"/>
              <a:t>Tiedon</a:t>
            </a:r>
            <a:r>
              <a:rPr lang="en-US" sz="2400" b="1" dirty="0"/>
              <a:t> </a:t>
            </a:r>
            <a:r>
              <a:rPr lang="en-US" sz="2400" b="1" dirty="0" err="1"/>
              <a:t>tarve</a:t>
            </a:r>
            <a:endParaRPr lang="en-US" sz="2400" b="1" dirty="0"/>
          </a:p>
          <a:p>
            <a:r>
              <a:rPr lang="en-US" sz="2400" dirty="0"/>
              <a:t>Mihin </a:t>
            </a:r>
            <a:r>
              <a:rPr lang="en-US" sz="2400" dirty="0" err="1"/>
              <a:t>kysymyksiin</a:t>
            </a:r>
            <a:r>
              <a:rPr lang="en-US" sz="2400" dirty="0"/>
              <a:t> </a:t>
            </a:r>
            <a:r>
              <a:rPr lang="en-US" sz="2400" dirty="0" err="1"/>
              <a:t>halutaan</a:t>
            </a:r>
            <a:r>
              <a:rPr lang="en-US" sz="2400" dirty="0"/>
              <a:t> </a:t>
            </a:r>
            <a:r>
              <a:rPr lang="en-US" sz="2400" dirty="0" err="1"/>
              <a:t>vastauksia</a:t>
            </a:r>
            <a:r>
              <a:rPr lang="en-US" sz="2400" dirty="0"/>
              <a:t>?</a:t>
            </a:r>
          </a:p>
          <a:p>
            <a:r>
              <a:rPr lang="en-US" sz="2400" dirty="0" err="1"/>
              <a:t>Määritellään</a:t>
            </a:r>
            <a:r>
              <a:rPr lang="en-US" sz="2400" dirty="0"/>
              <a:t> ja </a:t>
            </a:r>
            <a:r>
              <a:rPr lang="en-US" sz="2400" dirty="0" err="1"/>
              <a:t>rajataan</a:t>
            </a:r>
            <a:r>
              <a:rPr lang="en-US" sz="2400" dirty="0"/>
              <a:t> </a:t>
            </a:r>
            <a:r>
              <a:rPr lang="en-US" sz="2400" dirty="0" err="1"/>
              <a:t>aihe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Tiedonhaun</a:t>
            </a:r>
            <a:r>
              <a:rPr lang="en-US" sz="2400" b="1" dirty="0"/>
              <a:t> </a:t>
            </a:r>
            <a:r>
              <a:rPr lang="en-US" sz="2400" b="1" dirty="0" err="1"/>
              <a:t>suunnittelu</a:t>
            </a:r>
            <a:endParaRPr lang="en-US" sz="2400" b="1" dirty="0"/>
          </a:p>
          <a:p>
            <a:r>
              <a:rPr lang="en-US" sz="2400" dirty="0" err="1"/>
              <a:t>Valitaan</a:t>
            </a:r>
            <a:r>
              <a:rPr lang="en-US" sz="2400" dirty="0"/>
              <a:t> </a:t>
            </a:r>
            <a:r>
              <a:rPr lang="en-US" sz="2400" dirty="0" err="1"/>
              <a:t>tietolähteet</a:t>
            </a:r>
            <a:r>
              <a:rPr lang="en-US" sz="2400" dirty="0"/>
              <a:t>, </a:t>
            </a:r>
            <a:r>
              <a:rPr lang="en-US" sz="2400" dirty="0" err="1"/>
              <a:t>hakukoneet</a:t>
            </a:r>
            <a:r>
              <a:rPr lang="en-US" sz="2400" dirty="0"/>
              <a:t> ja -</a:t>
            </a:r>
            <a:r>
              <a:rPr lang="en-US" sz="2400" dirty="0" err="1"/>
              <a:t>sanat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Tiedon</a:t>
            </a:r>
            <a:r>
              <a:rPr lang="en-US" sz="2400" b="1" dirty="0"/>
              <a:t> </a:t>
            </a:r>
            <a:r>
              <a:rPr lang="en-US" sz="2400" b="1" dirty="0" err="1"/>
              <a:t>etsintä</a:t>
            </a:r>
            <a:endParaRPr lang="en-US" sz="2400" b="1" dirty="0"/>
          </a:p>
          <a:p>
            <a:r>
              <a:rPr lang="en-US" sz="2400" dirty="0"/>
              <a:t>Internet, </a:t>
            </a:r>
            <a:r>
              <a:rPr lang="en-US" sz="2400" dirty="0" err="1"/>
              <a:t>kirjat</a:t>
            </a:r>
            <a:r>
              <a:rPr lang="en-US" sz="2400" dirty="0"/>
              <a:t>, </a:t>
            </a:r>
            <a:r>
              <a:rPr lang="en-US" sz="2400" dirty="0" err="1"/>
              <a:t>haastattelut</a:t>
            </a:r>
            <a:r>
              <a:rPr lang="en-US" sz="2400" dirty="0"/>
              <a:t>, </a:t>
            </a:r>
            <a:r>
              <a:rPr lang="en-US" sz="2400" dirty="0" err="1"/>
              <a:t>asiantuntijat</a:t>
            </a:r>
            <a:endParaRPr lang="en-US" sz="2400" dirty="0"/>
          </a:p>
          <a:p>
            <a:r>
              <a:rPr lang="en-US" sz="2400" dirty="0" err="1"/>
              <a:t>Tallenetaan</a:t>
            </a:r>
            <a:r>
              <a:rPr lang="en-US" sz="2400" dirty="0"/>
              <a:t> </a:t>
            </a:r>
            <a:r>
              <a:rPr lang="en-US" sz="2400" dirty="0" err="1"/>
              <a:t>tietolähteet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Hakutulosten</a:t>
            </a:r>
            <a:r>
              <a:rPr lang="en-US" sz="2400" b="1" dirty="0"/>
              <a:t> </a:t>
            </a:r>
            <a:r>
              <a:rPr lang="en-US" sz="2400" b="1" dirty="0" err="1"/>
              <a:t>arviointi</a:t>
            </a:r>
            <a:endParaRPr lang="en-US" sz="2400" b="1" dirty="0"/>
          </a:p>
          <a:p>
            <a:r>
              <a:rPr lang="en-US" sz="2400" dirty="0" err="1"/>
              <a:t>Arvioidaan</a:t>
            </a:r>
            <a:r>
              <a:rPr lang="en-US" sz="2400" dirty="0"/>
              <a:t> </a:t>
            </a:r>
            <a:r>
              <a:rPr lang="en-US" sz="2400" dirty="0" err="1"/>
              <a:t>tietojen</a:t>
            </a:r>
            <a:r>
              <a:rPr lang="en-US" sz="2400" dirty="0"/>
              <a:t> </a:t>
            </a:r>
            <a:r>
              <a:rPr lang="en-US" sz="2400" dirty="0" err="1"/>
              <a:t>luotettavuutta</a:t>
            </a:r>
            <a:r>
              <a:rPr lang="en-US" sz="2400" dirty="0"/>
              <a:t>, </a:t>
            </a:r>
            <a:r>
              <a:rPr lang="en-US" sz="2400" dirty="0" err="1"/>
              <a:t>ajantasaisuutta</a:t>
            </a:r>
            <a:r>
              <a:rPr lang="en-US" sz="2400" dirty="0"/>
              <a:t> ja </a:t>
            </a:r>
            <a:r>
              <a:rPr lang="en-US" sz="2400" dirty="0" err="1"/>
              <a:t>kattavuutta</a:t>
            </a:r>
            <a:endParaRPr lang="en-US" sz="2400" dirty="0"/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6D0CB8D-845E-4DF6-A406-D63457A22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40336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065F15C-D1FD-4E7C-BF31-F1B934CD0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ABCF89B0-152C-4BFA-9289-512C8AC8865D}"/>
              </a:ext>
            </a:extLst>
          </p:cNvPr>
          <p:cNvSpPr txBox="1"/>
          <p:nvPr/>
        </p:nvSpPr>
        <p:spPr>
          <a:xfrm>
            <a:off x="5801566" y="6298250"/>
            <a:ext cx="6153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1800" dirty="0">
                <a:solidFill>
                  <a:schemeClr val="bg1"/>
                </a:solidFill>
                <a:latin typeface="Abadi Extra Light" panose="020B0604020202020204" pitchFamily="34" charset="0"/>
              </a:rPr>
              <a:t>Kuva</a:t>
            </a: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: Unsplash.com/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ThisisEngineering</a:t>
            </a: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RAEng</a:t>
            </a:r>
            <a:endParaRPr lang="en-US" sz="1400" dirty="0">
              <a:solidFill>
                <a:schemeClr val="bg1"/>
              </a:solidFill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052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F6952FC-C3F0-4868-A9C7-007B9C8E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7" y="123826"/>
            <a:ext cx="5533273" cy="143438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b="1" kern="1200" dirty="0" err="1">
                <a:solidFill>
                  <a:srgbClr val="3F8289"/>
                </a:solidFill>
                <a:latin typeface="+mj-lt"/>
                <a:ea typeface="+mj-ea"/>
                <a:cs typeface="+mj-cs"/>
              </a:rPr>
              <a:t>Tiedon</a:t>
            </a:r>
            <a:r>
              <a:rPr lang="en-US" sz="4800" b="1" kern="1200" dirty="0">
                <a:solidFill>
                  <a:srgbClr val="3F828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kern="1200" dirty="0" err="1">
                <a:solidFill>
                  <a:srgbClr val="3F8289"/>
                </a:solidFill>
                <a:latin typeface="+mj-lt"/>
                <a:ea typeface="+mj-ea"/>
                <a:cs typeface="+mj-cs"/>
              </a:rPr>
              <a:t>vastaanottaminen</a:t>
            </a:r>
            <a:endParaRPr lang="en-US" sz="4800" b="1" kern="1200" dirty="0">
              <a:solidFill>
                <a:srgbClr val="3F82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F60CF5-C3DE-43FF-9E53-F53E2D6D8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27" y="1858734"/>
            <a:ext cx="5743273" cy="40257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 err="1"/>
              <a:t>Rajoittunut</a:t>
            </a:r>
            <a:r>
              <a:rPr lang="en-US" sz="2000" b="1" dirty="0"/>
              <a:t> </a:t>
            </a:r>
            <a:r>
              <a:rPr lang="en-US" sz="2000" b="1" dirty="0" err="1"/>
              <a:t>havaintokyky</a:t>
            </a:r>
            <a:r>
              <a:rPr lang="en-US" sz="2000" b="1" dirty="0"/>
              <a:t> ja </a:t>
            </a:r>
            <a:r>
              <a:rPr lang="en-US" sz="2000" b="1" dirty="0" err="1"/>
              <a:t>havaintoharhat</a:t>
            </a:r>
            <a:endParaRPr lang="en-US" sz="2000" b="1" dirty="0"/>
          </a:p>
          <a:p>
            <a:r>
              <a:rPr lang="en-US" sz="2000" dirty="0" err="1"/>
              <a:t>Ihmisellä</a:t>
            </a:r>
            <a:r>
              <a:rPr lang="en-US" sz="2000" dirty="0"/>
              <a:t> </a:t>
            </a:r>
            <a:r>
              <a:rPr lang="en-US" sz="2000" dirty="0" err="1"/>
              <a:t>taipumus</a:t>
            </a:r>
            <a:r>
              <a:rPr lang="en-US" sz="2000" dirty="0"/>
              <a:t> </a:t>
            </a:r>
            <a:r>
              <a:rPr lang="en-US" sz="2000" dirty="0" err="1"/>
              <a:t>huomata</a:t>
            </a:r>
            <a:r>
              <a:rPr lang="en-US" sz="2000" dirty="0"/>
              <a:t> vain </a:t>
            </a:r>
            <a:r>
              <a:rPr lang="en-US" sz="2000" dirty="0" err="1"/>
              <a:t>muutama</a:t>
            </a:r>
            <a:r>
              <a:rPr lang="en-US" sz="2000" dirty="0"/>
              <a:t> </a:t>
            </a:r>
            <a:r>
              <a:rPr lang="en-US" sz="2000" dirty="0" err="1"/>
              <a:t>asia</a:t>
            </a:r>
            <a:r>
              <a:rPr lang="en-US" sz="2000" dirty="0"/>
              <a:t> </a:t>
            </a:r>
            <a:r>
              <a:rPr lang="en-US" sz="2000" dirty="0" err="1"/>
              <a:t>kerrallaan</a:t>
            </a:r>
            <a:endParaRPr lang="en-US" sz="2000" dirty="0"/>
          </a:p>
          <a:p>
            <a:r>
              <a:rPr lang="en-US" sz="2000" dirty="0" err="1"/>
              <a:t>Yksilöllisten</a:t>
            </a:r>
            <a:r>
              <a:rPr lang="en-US" sz="2000" dirty="0"/>
              <a:t> </a:t>
            </a:r>
            <a:r>
              <a:rPr lang="en-US" sz="2000" dirty="0" err="1"/>
              <a:t>erojen</a:t>
            </a:r>
            <a:r>
              <a:rPr lang="en-US" sz="2000" dirty="0"/>
              <a:t> </a:t>
            </a:r>
            <a:r>
              <a:rPr lang="en-US" sz="2000" dirty="0" err="1"/>
              <a:t>lisäksi</a:t>
            </a:r>
            <a:r>
              <a:rPr lang="en-US" sz="2000" dirty="0"/>
              <a:t> </a:t>
            </a:r>
            <a:r>
              <a:rPr lang="en-US" sz="2000" dirty="0" err="1"/>
              <a:t>tilanne</a:t>
            </a:r>
            <a:r>
              <a:rPr lang="en-US" sz="2000" dirty="0"/>
              <a:t> </a:t>
            </a:r>
            <a:r>
              <a:rPr lang="en-US" sz="2000" dirty="0" err="1"/>
              <a:t>vaikuttaa</a:t>
            </a:r>
            <a:r>
              <a:rPr lang="en-US" sz="2000" dirty="0"/>
              <a:t> </a:t>
            </a:r>
            <a:r>
              <a:rPr lang="en-US" sz="2000" dirty="0" err="1"/>
              <a:t>havaintokykyyn</a:t>
            </a:r>
            <a:endParaRPr lang="en-US" sz="20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b="1" dirty="0" err="1"/>
              <a:t>Muistin</a:t>
            </a:r>
            <a:r>
              <a:rPr lang="en-US" sz="2000" b="1" dirty="0"/>
              <a:t> </a:t>
            </a:r>
            <a:r>
              <a:rPr lang="en-US" sz="2000" b="1" dirty="0" err="1"/>
              <a:t>rajoitukset</a:t>
            </a:r>
            <a:r>
              <a:rPr lang="en-US" sz="2000" b="1" dirty="0"/>
              <a:t> – </a:t>
            </a:r>
            <a:r>
              <a:rPr lang="en-US" sz="2000" b="1" dirty="0" err="1"/>
              <a:t>muistivirheet</a:t>
            </a:r>
            <a:endParaRPr lang="en-US" sz="2000" b="1" dirty="0"/>
          </a:p>
          <a:p>
            <a:r>
              <a:rPr lang="en-US" sz="2000" dirty="0" err="1"/>
              <a:t>Liian</a:t>
            </a:r>
            <a:r>
              <a:rPr lang="en-US" sz="2000" dirty="0"/>
              <a:t> </a:t>
            </a:r>
            <a:r>
              <a:rPr lang="en-US" sz="2000" dirty="0" err="1"/>
              <a:t>suuri</a:t>
            </a:r>
            <a:r>
              <a:rPr lang="en-US" sz="2000" dirty="0"/>
              <a:t> </a:t>
            </a:r>
            <a:r>
              <a:rPr lang="en-US" sz="2000" dirty="0" err="1"/>
              <a:t>tietomäärä</a:t>
            </a:r>
            <a:r>
              <a:rPr lang="en-US" sz="2000" dirty="0"/>
              <a:t> </a:t>
            </a:r>
            <a:r>
              <a:rPr lang="en-US" sz="2000" dirty="0" err="1"/>
              <a:t>kerralla</a:t>
            </a:r>
            <a:r>
              <a:rPr lang="en-US" sz="2000" dirty="0"/>
              <a:t> </a:t>
            </a:r>
            <a:r>
              <a:rPr lang="en-US" sz="2000" dirty="0" err="1"/>
              <a:t>vaikeuttaa</a:t>
            </a:r>
            <a:r>
              <a:rPr lang="en-US" sz="2000" dirty="0"/>
              <a:t> </a:t>
            </a:r>
            <a:r>
              <a:rPr lang="en-US" sz="2000" dirty="0" err="1"/>
              <a:t>muistiin</a:t>
            </a:r>
            <a:r>
              <a:rPr lang="en-US" sz="2000" dirty="0"/>
              <a:t> </a:t>
            </a:r>
            <a:r>
              <a:rPr lang="en-US" sz="2000" dirty="0" err="1"/>
              <a:t>painamista</a:t>
            </a:r>
            <a:endParaRPr lang="en-US" sz="2000" dirty="0"/>
          </a:p>
          <a:p>
            <a:r>
              <a:rPr lang="en-US" sz="2000" dirty="0" err="1"/>
              <a:t>Univaje</a:t>
            </a:r>
            <a:r>
              <a:rPr lang="en-US" sz="2000" dirty="0"/>
              <a:t>, </a:t>
            </a:r>
            <a:r>
              <a:rPr lang="en-US" sz="2000" dirty="0" err="1"/>
              <a:t>distressi</a:t>
            </a:r>
            <a:r>
              <a:rPr lang="en-US" sz="2000" dirty="0"/>
              <a:t>, </a:t>
            </a:r>
            <a:r>
              <a:rPr lang="en-US" sz="2000" dirty="0" err="1"/>
              <a:t>päihteet</a:t>
            </a:r>
            <a:r>
              <a:rPr lang="en-US" sz="2000" dirty="0"/>
              <a:t> </a:t>
            </a:r>
            <a:r>
              <a:rPr lang="en-US" sz="2000" dirty="0" err="1"/>
              <a:t>kuormittavat</a:t>
            </a:r>
            <a:r>
              <a:rPr lang="en-US" sz="2000" dirty="0"/>
              <a:t> </a:t>
            </a:r>
            <a:r>
              <a:rPr lang="en-US" sz="2000" dirty="0" err="1"/>
              <a:t>muistia</a:t>
            </a:r>
            <a:endParaRPr lang="en-US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955605BF-168D-4B09-9E3A-DB75CBDA05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95724" y="1237234"/>
            <a:ext cx="5820032" cy="4292272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B2588344-E401-4D5A-8BBF-46AAF0542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0" y="6338584"/>
            <a:ext cx="2034875" cy="464216"/>
          </a:xfrm>
          <a:prstGeom prst="rect">
            <a:avLst/>
          </a:prstGeom>
        </p:spPr>
      </p:pic>
      <p:pic>
        <p:nvPicPr>
          <p:cNvPr id="1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D9BA41A-CF65-4A16-8E95-046F0935B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42" y="367159"/>
            <a:ext cx="1861424" cy="428937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42020575-CDD2-594E-B04A-C89F631B9272}"/>
              </a:ext>
            </a:extLst>
          </p:cNvPr>
          <p:cNvSpPr txBox="1"/>
          <p:nvPr/>
        </p:nvSpPr>
        <p:spPr>
          <a:xfrm>
            <a:off x="5647666" y="6017702"/>
            <a:ext cx="1217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Schutterstock</a:t>
            </a:r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1825365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7031DB0-9441-4A63-901F-D633596FC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22586"/>
            <a:ext cx="11580429" cy="6135414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3F0DB311-45E0-411D-8A98-B58C1F906129}"/>
              </a:ext>
            </a:extLst>
          </p:cNvPr>
          <p:cNvSpPr/>
          <p:nvPr/>
        </p:nvSpPr>
        <p:spPr>
          <a:xfrm>
            <a:off x="2518279" y="722586"/>
            <a:ext cx="2690648" cy="3573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DE0B9F4-1F28-4BDA-8E45-54AD5B99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0"/>
            <a:ext cx="10543032" cy="1051035"/>
          </a:xfrm>
        </p:spPr>
        <p:txBody>
          <a:bodyPr>
            <a:normAutofit/>
          </a:bodyPr>
          <a:lstStyle/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Muistin toiminta</a:t>
            </a:r>
          </a:p>
        </p:txBody>
      </p:sp>
      <p:pic>
        <p:nvPicPr>
          <p:cNvPr id="6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5C5059C-C003-4DFF-A873-545D38B5C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42" y="367159"/>
            <a:ext cx="18614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EAC128EF-0C65-4058-AC48-95F466CD2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976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689FE96-916C-47D7-8056-1E95EC0B8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09609"/>
            <a:ext cx="4711431" cy="8293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600" b="1" kern="1200" dirty="0" err="1">
                <a:solidFill>
                  <a:srgbClr val="3F8289"/>
                </a:solidFill>
                <a:latin typeface="+mj-lt"/>
                <a:ea typeface="+mj-ea"/>
                <a:cs typeface="+mj-cs"/>
              </a:rPr>
              <a:t>Tiedon</a:t>
            </a:r>
            <a:r>
              <a:rPr lang="en-US" sz="5600" b="1" kern="1200" dirty="0">
                <a:solidFill>
                  <a:srgbClr val="3F828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600" b="1" kern="1200" dirty="0" err="1">
                <a:solidFill>
                  <a:srgbClr val="3F8289"/>
                </a:solidFill>
                <a:latin typeface="+mj-lt"/>
                <a:ea typeface="+mj-ea"/>
                <a:cs typeface="+mj-cs"/>
              </a:rPr>
              <a:t>arviointi</a:t>
            </a:r>
            <a:endParaRPr lang="en-US" sz="5600" kern="1200" dirty="0">
              <a:solidFill>
                <a:srgbClr val="3F828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73EC8594-F784-4ADD-B2AB-008D71A4D5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54" y="299509"/>
            <a:ext cx="5210603" cy="6258983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574620-EB71-4D97-B626-0AE6C4632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895475"/>
            <a:ext cx="5490157" cy="49625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Kirjoittajan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asiantuntemus</a:t>
            </a:r>
            <a:endParaRPr lang="en-US" sz="2400" b="1" dirty="0">
              <a:solidFill>
                <a:schemeClr val="tx1">
                  <a:alpha val="80000"/>
                </a:schemeClr>
              </a:solidFill>
            </a:endParaRPr>
          </a:p>
          <a:p>
            <a:pPr marL="0"/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Mikä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on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kirjoittajan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koulutus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ja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asiantuntemus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aiheesta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Kirjoittajan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tarkoitusperä</a:t>
            </a:r>
            <a:endParaRPr lang="en-US" sz="2400" b="1" dirty="0">
              <a:solidFill>
                <a:schemeClr val="tx1">
                  <a:alpha val="80000"/>
                </a:schemeClr>
              </a:solidFill>
            </a:endParaRPr>
          </a:p>
          <a:p>
            <a:pPr marL="0"/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Sisältyykö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julkaisuun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kaupallisia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ideologisia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tai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poliittisia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tavoitteita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Tiedon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tueksi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esitetyt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perustelut</a:t>
            </a:r>
            <a:endParaRPr lang="en-US" sz="2400" b="1" dirty="0">
              <a:solidFill>
                <a:schemeClr val="tx1">
                  <a:alpha val="80000"/>
                </a:schemeClr>
              </a:solidFill>
            </a:endParaRPr>
          </a:p>
          <a:p>
            <a:pPr marL="0"/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Perustellaanko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väitteet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selkeästi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?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Pohjautuvatko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perustelut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tieteelliseen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tietoon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Vertailu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muihin</a:t>
            </a:r>
            <a:r>
              <a:rPr lang="en-US" sz="24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alpha val="80000"/>
                  </a:schemeClr>
                </a:solidFill>
              </a:rPr>
              <a:t>tietolähteisiin</a:t>
            </a:r>
            <a:endParaRPr lang="en-US" sz="2400" b="1" dirty="0">
              <a:solidFill>
                <a:schemeClr val="tx1">
                  <a:alpha val="80000"/>
                </a:schemeClr>
              </a:solidFill>
            </a:endParaRPr>
          </a:p>
          <a:p>
            <a:pPr marL="0"/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Onko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eri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lähteiden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välillä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</a:rPr>
              <a:t>ristiriitoja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8B95D6E-E4B6-42B4-A21A-B1DA1681C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40336"/>
            <a:ext cx="1861424" cy="42893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C160FA6-3CD4-4783-B4B0-83EC61794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BEE15C4-2085-443A-933E-1714F09D33A1}"/>
              </a:ext>
            </a:extLst>
          </p:cNvPr>
          <p:cNvSpPr txBox="1"/>
          <p:nvPr/>
        </p:nvSpPr>
        <p:spPr>
          <a:xfrm>
            <a:off x="894467" y="6071852"/>
            <a:ext cx="39909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 / Lorenz Lippert</a:t>
            </a:r>
          </a:p>
        </p:txBody>
      </p:sp>
    </p:spTree>
    <p:extLst>
      <p:ext uri="{BB962C8B-B14F-4D97-AF65-F5344CB8AC3E}">
        <p14:creationId xmlns:p14="http://schemas.microsoft.com/office/powerpoint/2010/main" val="2405101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4CACFC-782F-43B0-81BC-613570CFC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38" y="140336"/>
            <a:ext cx="11046577" cy="107886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700" b="1" dirty="0" err="1"/>
              <a:t>Opiskelijoiden</a:t>
            </a:r>
            <a:r>
              <a:rPr lang="en-US" sz="3700" b="1" dirty="0"/>
              <a:t> </a:t>
            </a:r>
            <a:r>
              <a:rPr lang="en-US" sz="3700" b="1" dirty="0" err="1"/>
              <a:t>selkäkivun</a:t>
            </a:r>
            <a:r>
              <a:rPr lang="en-US" sz="3700" b="1" dirty="0"/>
              <a:t> </a:t>
            </a:r>
            <a:r>
              <a:rPr lang="en-US" sz="3700" b="1" dirty="0" err="1"/>
              <a:t>erilaisia</a:t>
            </a:r>
            <a:r>
              <a:rPr lang="en-US" sz="3700" b="1" dirty="0"/>
              <a:t> </a:t>
            </a:r>
            <a:r>
              <a:rPr lang="en-US" sz="3700" b="1" dirty="0" err="1"/>
              <a:t>asiantuntijoita</a:t>
            </a:r>
            <a:r>
              <a:rPr lang="en-US" sz="3700" b="1" dirty="0"/>
              <a:t> 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E72D14D-13B4-48FC-AC75-E0FE53D8A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237" y="1359537"/>
            <a:ext cx="11046577" cy="4591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endParaRPr lang="en-US" sz="2000" b="1" dirty="0"/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3D9B43E-7E8B-4EE4-899D-1D99DA2D7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40336"/>
            <a:ext cx="1861424" cy="428937"/>
          </a:xfrm>
          <a:prstGeom prst="rect">
            <a:avLst/>
          </a:prstGeom>
        </p:spPr>
      </p:pic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6E7D7BAB-CDFF-48A9-943C-3AB1E269D9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1997" y="784055"/>
            <a:ext cx="11962764" cy="5814339"/>
          </a:xfr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1231CE8-DB25-481C-B113-9AF40FE4C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370319"/>
            <a:ext cx="2000250" cy="48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71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A4F912-4C41-41A6-9649-DAB130ED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365125"/>
            <a:ext cx="10925175" cy="1325563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8394FA-BFF2-4181-8532-E078903F07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874639A-2582-4930-9EE0-16C54F4115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0AFAA2-E1DE-4557-9D0D-393F08930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102"/>
            <a:ext cx="12192000" cy="647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3D58D87-D2E1-4816-BA2A-EF1270DAF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40336"/>
            <a:ext cx="18614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4181A99-A7E6-420E-8BC5-3D7E0E487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08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08C581-8171-4875-87EF-218DFDBB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dirty="0" err="1"/>
              <a:t>Ajattelun</a:t>
            </a:r>
            <a:r>
              <a:rPr lang="en-US" b="1" dirty="0"/>
              <a:t> </a:t>
            </a:r>
            <a:r>
              <a:rPr lang="en-US" b="1" dirty="0" err="1"/>
              <a:t>vinoumat</a:t>
            </a:r>
            <a:r>
              <a:rPr lang="en-US" b="1" dirty="0"/>
              <a:t> </a:t>
            </a:r>
            <a:r>
              <a:rPr lang="en-US" b="1" dirty="0" err="1"/>
              <a:t>vaikuttavat</a:t>
            </a:r>
            <a:r>
              <a:rPr lang="en-US" b="1" dirty="0"/>
              <a:t> </a:t>
            </a:r>
            <a:r>
              <a:rPr lang="en-US" b="1" dirty="0" err="1"/>
              <a:t>tiedon</a:t>
            </a:r>
            <a:r>
              <a:rPr lang="en-US" b="1" dirty="0"/>
              <a:t> </a:t>
            </a:r>
            <a:r>
              <a:rPr lang="en-US" b="1" dirty="0" err="1"/>
              <a:t>tulkintaan</a:t>
            </a:r>
            <a:endParaRPr lang="en-US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66A1B51-AE3F-4B2B-8492-4B07569A8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0934" y="2638429"/>
            <a:ext cx="6309359" cy="350273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dirty="0" err="1"/>
              <a:t>Ajattelun</a:t>
            </a:r>
            <a:r>
              <a:rPr lang="en-US" sz="3200" dirty="0"/>
              <a:t> </a:t>
            </a:r>
            <a:r>
              <a:rPr lang="en-US" sz="3200" dirty="0" err="1"/>
              <a:t>vinoumilla</a:t>
            </a:r>
            <a:r>
              <a:rPr lang="en-US" sz="3200" dirty="0"/>
              <a:t> </a:t>
            </a:r>
            <a:r>
              <a:rPr lang="en-US" sz="3200" dirty="0" err="1"/>
              <a:t>tarkoitetaan</a:t>
            </a:r>
            <a:r>
              <a:rPr lang="en-US" sz="3200" dirty="0"/>
              <a:t> </a:t>
            </a:r>
            <a:r>
              <a:rPr lang="en-US" sz="3200" dirty="0" err="1"/>
              <a:t>ihmisen</a:t>
            </a:r>
            <a:r>
              <a:rPr lang="en-US" sz="3200" dirty="0"/>
              <a:t> </a:t>
            </a:r>
            <a:r>
              <a:rPr lang="en-US" sz="3200" dirty="0" err="1"/>
              <a:t>taipumusta</a:t>
            </a:r>
            <a:r>
              <a:rPr lang="en-US" sz="3200" dirty="0"/>
              <a:t> </a:t>
            </a:r>
            <a:r>
              <a:rPr lang="en-US" sz="3200" dirty="0" err="1"/>
              <a:t>tehdä</a:t>
            </a:r>
            <a:r>
              <a:rPr lang="en-US" sz="3200" dirty="0"/>
              <a:t> ja </a:t>
            </a:r>
            <a:r>
              <a:rPr lang="en-US" sz="3200" dirty="0" err="1"/>
              <a:t>ymmärtää</a:t>
            </a:r>
            <a:r>
              <a:rPr lang="en-US" sz="3200" dirty="0"/>
              <a:t> </a:t>
            </a:r>
            <a:r>
              <a:rPr lang="en-US" sz="3200" dirty="0" err="1"/>
              <a:t>havaintoja</a:t>
            </a:r>
            <a:r>
              <a:rPr lang="en-US" sz="3200" dirty="0"/>
              <a:t>, </a:t>
            </a:r>
            <a:r>
              <a:rPr lang="en-US" sz="3200" dirty="0" err="1"/>
              <a:t>tulkintoja</a:t>
            </a:r>
            <a:r>
              <a:rPr lang="en-US" sz="3200" dirty="0"/>
              <a:t> ja </a:t>
            </a:r>
            <a:r>
              <a:rPr lang="en-US" sz="3200" dirty="0" err="1"/>
              <a:t>hankittua</a:t>
            </a:r>
            <a:r>
              <a:rPr lang="en-US" sz="3200" dirty="0"/>
              <a:t> </a:t>
            </a:r>
            <a:r>
              <a:rPr lang="en-US" sz="3200" dirty="0" err="1"/>
              <a:t>tietoa</a:t>
            </a:r>
            <a:r>
              <a:rPr lang="en-US" sz="3200" dirty="0"/>
              <a:t> </a:t>
            </a:r>
            <a:r>
              <a:rPr lang="en-US" sz="3200" dirty="0" err="1"/>
              <a:t>tietyllä</a:t>
            </a:r>
            <a:r>
              <a:rPr lang="en-US" sz="3200" dirty="0"/>
              <a:t> </a:t>
            </a:r>
            <a:r>
              <a:rPr lang="en-US" sz="3200" dirty="0" err="1"/>
              <a:t>tavalla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3200" dirty="0" err="1"/>
              <a:t>Niitä</a:t>
            </a:r>
            <a:r>
              <a:rPr lang="en-US" sz="3200" dirty="0"/>
              <a:t> </a:t>
            </a:r>
            <a:r>
              <a:rPr lang="en-US" sz="3200" dirty="0" err="1"/>
              <a:t>ei</a:t>
            </a:r>
            <a:r>
              <a:rPr lang="en-US" sz="3200" dirty="0"/>
              <a:t> </a:t>
            </a:r>
            <a:r>
              <a:rPr lang="en-US" sz="3200" dirty="0" err="1"/>
              <a:t>voi</a:t>
            </a:r>
            <a:r>
              <a:rPr lang="en-US" sz="3200" dirty="0"/>
              <a:t> </a:t>
            </a:r>
            <a:r>
              <a:rPr lang="en-US" sz="3200" dirty="0" err="1"/>
              <a:t>kokonaan</a:t>
            </a:r>
            <a:r>
              <a:rPr lang="en-US" sz="3200" dirty="0"/>
              <a:t> </a:t>
            </a:r>
            <a:r>
              <a:rPr lang="en-US" sz="3200" dirty="0" err="1"/>
              <a:t>välttää</a:t>
            </a:r>
            <a:r>
              <a:rPr lang="en-US" sz="3200" dirty="0"/>
              <a:t>, ja </a:t>
            </a:r>
            <a:r>
              <a:rPr lang="en-US" sz="3200" dirty="0" err="1"/>
              <a:t>siksi</a:t>
            </a:r>
            <a:r>
              <a:rPr lang="en-US" sz="3200" dirty="0"/>
              <a:t> </a:t>
            </a:r>
            <a:r>
              <a:rPr lang="en-US" sz="3200" dirty="0" err="1"/>
              <a:t>niistä</a:t>
            </a:r>
            <a:r>
              <a:rPr lang="en-US" sz="3200" dirty="0"/>
              <a:t> on </a:t>
            </a:r>
            <a:r>
              <a:rPr lang="en-US" sz="3200" dirty="0" err="1"/>
              <a:t>hyvä</a:t>
            </a:r>
            <a:r>
              <a:rPr lang="en-US" sz="3200" dirty="0"/>
              <a:t> olla </a:t>
            </a:r>
            <a:r>
              <a:rPr lang="en-US" sz="3200" dirty="0" err="1"/>
              <a:t>tietoinen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000" dirty="0"/>
          </a:p>
          <a:p>
            <a:pPr>
              <a:buFontTx/>
              <a:buChar char="-"/>
            </a:pPr>
            <a:endParaRPr lang="en-US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2300C12-A2EE-4230-8BB4-4FB66939264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4F3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4915445-98CE-4CC3-956A-8EA25FAFA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40336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B1157DC-436F-4AAE-90CF-2FE72DE36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53762E3-181B-4937-9968-F5D12B89CF17}"/>
              </a:ext>
            </a:extLst>
          </p:cNvPr>
          <p:cNvSpPr txBox="1"/>
          <p:nvPr/>
        </p:nvSpPr>
        <p:spPr>
          <a:xfrm>
            <a:off x="4176713" y="6465644"/>
            <a:ext cx="6143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 Helena </a:t>
            </a:r>
            <a:r>
              <a:rPr lang="en-US" sz="1400" dirty="0" err="1">
                <a:latin typeface="Abadi Extra Light" panose="020B0604020202020204" pitchFamily="34" charset="0"/>
              </a:rPr>
              <a:t>Yankovska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98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4C27316C-DAEC-47FD-8CBF-350E5ED1B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25" y="3086100"/>
            <a:ext cx="2768367" cy="37719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B39D439-FE8C-4B4E-97DE-B63AAF2A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239" y="15873"/>
            <a:ext cx="10826417" cy="1050927"/>
          </a:xfrm>
        </p:spPr>
        <p:txBody>
          <a:bodyPr>
            <a:noAutofit/>
          </a:bodyPr>
          <a:lstStyle/>
          <a:p>
            <a:r>
              <a:rPr lang="fi-FI" sz="3600" b="1">
                <a:solidFill>
                  <a:srgbClr val="3F82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Yleisiä ajattelun vinoumia</a:t>
            </a:r>
            <a:endParaRPr lang="fi-FI" sz="3600" b="1" dirty="0">
              <a:solidFill>
                <a:srgbClr val="3F828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jatuskupla: Pilvi 2">
            <a:extLst>
              <a:ext uri="{FF2B5EF4-FFF2-40B4-BE49-F238E27FC236}">
                <a16:creationId xmlns:a16="http://schemas.microsoft.com/office/drawing/2014/main" id="{BFA9C0AA-C1DA-4B4E-A384-6EAC80BDC314}"/>
              </a:ext>
            </a:extLst>
          </p:cNvPr>
          <p:cNvSpPr/>
          <p:nvPr/>
        </p:nvSpPr>
        <p:spPr>
          <a:xfrm>
            <a:off x="137239" y="1652689"/>
            <a:ext cx="3787902" cy="2371724"/>
          </a:xfrm>
          <a:prstGeom prst="cloudCallout">
            <a:avLst>
              <a:gd name="adj1" fmla="val 60410"/>
              <a:gd name="adj2" fmla="val 28589"/>
            </a:avLst>
          </a:prstGeom>
          <a:ln>
            <a:solidFill>
              <a:srgbClr val="0DBB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Vahvistusvinouma</a:t>
            </a:r>
          </a:p>
          <a:p>
            <a:pPr algn="ctr"/>
            <a:r>
              <a:rPr lang="fi-FI" sz="2000" dirty="0"/>
              <a:t>- Taipumus etsiä ja havaita vain omia ennakkokäsityksiä tukevia tietoja</a:t>
            </a:r>
          </a:p>
        </p:txBody>
      </p:sp>
      <p:sp>
        <p:nvSpPr>
          <p:cNvPr id="4" name="Ajatuskupla: Pilvi 3">
            <a:extLst>
              <a:ext uri="{FF2B5EF4-FFF2-40B4-BE49-F238E27FC236}">
                <a16:creationId xmlns:a16="http://schemas.microsoft.com/office/drawing/2014/main" id="{CACB8B86-F6EC-4162-B249-0F38CB6010B7}"/>
              </a:ext>
            </a:extLst>
          </p:cNvPr>
          <p:cNvSpPr/>
          <p:nvPr/>
        </p:nvSpPr>
        <p:spPr>
          <a:xfrm>
            <a:off x="6765550" y="918924"/>
            <a:ext cx="4198106" cy="2266951"/>
          </a:xfrm>
          <a:prstGeom prst="cloudCallout">
            <a:avLst>
              <a:gd name="adj1" fmla="val -47249"/>
              <a:gd name="adj2" fmla="val 52178"/>
            </a:avLst>
          </a:prstGeom>
          <a:ln>
            <a:solidFill>
              <a:srgbClr val="0DBB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Ankkurointivinouma</a:t>
            </a:r>
          </a:p>
          <a:p>
            <a:pPr algn="ctr"/>
            <a:r>
              <a:rPr lang="fi-FI" sz="2000" dirty="0"/>
              <a:t>- Taipumus painottaa ensimmäistä havaintoa tai tietoa</a:t>
            </a:r>
          </a:p>
        </p:txBody>
      </p:sp>
      <p:sp>
        <p:nvSpPr>
          <p:cNvPr id="5" name="Ajatuskupla: Pilvi 4">
            <a:extLst>
              <a:ext uri="{FF2B5EF4-FFF2-40B4-BE49-F238E27FC236}">
                <a16:creationId xmlns:a16="http://schemas.microsoft.com/office/drawing/2014/main" id="{888CA6BD-6D2E-46D2-96C1-0FD31F7ECE8F}"/>
              </a:ext>
            </a:extLst>
          </p:cNvPr>
          <p:cNvSpPr/>
          <p:nvPr/>
        </p:nvSpPr>
        <p:spPr>
          <a:xfrm>
            <a:off x="8414557" y="2552540"/>
            <a:ext cx="3555452" cy="1838485"/>
          </a:xfrm>
          <a:prstGeom prst="cloudCallout">
            <a:avLst>
              <a:gd name="adj1" fmla="val -80386"/>
              <a:gd name="adj2" fmla="val 30425"/>
            </a:avLst>
          </a:prstGeom>
          <a:ln>
            <a:solidFill>
              <a:srgbClr val="0DBB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Strutsi-ilmiö</a:t>
            </a:r>
          </a:p>
          <a:p>
            <a:pPr algn="ctr"/>
            <a:r>
              <a:rPr lang="fi-FI" sz="2000" dirty="0"/>
              <a:t>- Taipumus vältellä negatiivisia tietoja</a:t>
            </a:r>
          </a:p>
        </p:txBody>
      </p:sp>
      <p:sp>
        <p:nvSpPr>
          <p:cNvPr id="6" name="Ajatuskupla: Pilvi 5">
            <a:extLst>
              <a:ext uri="{FF2B5EF4-FFF2-40B4-BE49-F238E27FC236}">
                <a16:creationId xmlns:a16="http://schemas.microsoft.com/office/drawing/2014/main" id="{2445F65B-D8E3-451B-B5A3-51D39D09A32D}"/>
              </a:ext>
            </a:extLst>
          </p:cNvPr>
          <p:cNvSpPr/>
          <p:nvPr/>
        </p:nvSpPr>
        <p:spPr>
          <a:xfrm>
            <a:off x="3133317" y="990920"/>
            <a:ext cx="4274887" cy="2019300"/>
          </a:xfrm>
          <a:prstGeom prst="cloudCallout">
            <a:avLst>
              <a:gd name="adj1" fmla="val 3456"/>
              <a:gd name="adj2" fmla="val 70047"/>
            </a:avLst>
          </a:prstGeom>
          <a:ln>
            <a:solidFill>
              <a:srgbClr val="0DBB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Ylivertaisuusvinouma</a:t>
            </a:r>
          </a:p>
          <a:p>
            <a:pPr algn="ctr"/>
            <a:r>
              <a:rPr lang="fi-FI" sz="2000" dirty="0"/>
              <a:t>- Taipumus yliarvioida omat kykynsä, tietonsa ja taitonsa</a:t>
            </a:r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B419493-7735-4515-AFD4-C42257C76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337" y="168510"/>
            <a:ext cx="1861424" cy="514351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1CADB4A4-F709-4974-958C-CDDD5DA21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4511" y="6225741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1D6FDDA9-6D71-4137-B68B-75BFC7050098}"/>
              </a:ext>
            </a:extLst>
          </p:cNvPr>
          <p:cNvSpPr txBox="1"/>
          <p:nvPr/>
        </p:nvSpPr>
        <p:spPr>
          <a:xfrm>
            <a:off x="6703314" y="653435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Unsplash.com/Alex </a:t>
            </a:r>
            <a:r>
              <a:rPr lang="en-US" sz="1400" dirty="0" err="1">
                <a:latin typeface="Abadi Extra Light" panose="020B0604020202020204" pitchFamily="34" charset="0"/>
              </a:rPr>
              <a:t>Iby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sp>
        <p:nvSpPr>
          <p:cNvPr id="13" name="Ajatuskupla: Pilvi 12">
            <a:extLst>
              <a:ext uri="{FF2B5EF4-FFF2-40B4-BE49-F238E27FC236}">
                <a16:creationId xmlns:a16="http://schemas.microsoft.com/office/drawing/2014/main" id="{1059CCD7-ACE9-4315-804B-8BD73665D2DD}"/>
              </a:ext>
            </a:extLst>
          </p:cNvPr>
          <p:cNvSpPr/>
          <p:nvPr/>
        </p:nvSpPr>
        <p:spPr>
          <a:xfrm>
            <a:off x="0" y="3699711"/>
            <a:ext cx="4133850" cy="2653865"/>
          </a:xfrm>
          <a:prstGeom prst="cloudCallout">
            <a:avLst>
              <a:gd name="adj1" fmla="val 57854"/>
              <a:gd name="adj2" fmla="val -27867"/>
            </a:avLst>
          </a:prstGeom>
          <a:ln>
            <a:solidFill>
              <a:srgbClr val="0DBB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Optimismiharha</a:t>
            </a:r>
          </a:p>
          <a:p>
            <a:pPr algn="ctr"/>
            <a:r>
              <a:rPr lang="fi-FI" sz="2000" dirty="0"/>
              <a:t>- Taipumus ajatella, että itsellä on pienempi riski kokea negatiivinen tapahtuma kuin muilla</a:t>
            </a:r>
          </a:p>
        </p:txBody>
      </p:sp>
      <p:sp>
        <p:nvSpPr>
          <p:cNvPr id="21" name="Ajatuskupla: Pilvi 20">
            <a:extLst>
              <a:ext uri="{FF2B5EF4-FFF2-40B4-BE49-F238E27FC236}">
                <a16:creationId xmlns:a16="http://schemas.microsoft.com/office/drawing/2014/main" id="{706FA39C-429B-4AC5-9552-2D45F41866AC}"/>
              </a:ext>
            </a:extLst>
          </p:cNvPr>
          <p:cNvSpPr/>
          <p:nvPr/>
        </p:nvSpPr>
        <p:spPr>
          <a:xfrm>
            <a:off x="7962901" y="4024414"/>
            <a:ext cx="4007108" cy="2407900"/>
          </a:xfrm>
          <a:prstGeom prst="cloudCallout">
            <a:avLst>
              <a:gd name="adj1" fmla="val -69750"/>
              <a:gd name="adj2" fmla="val -27004"/>
            </a:avLst>
          </a:prstGeom>
          <a:ln>
            <a:solidFill>
              <a:srgbClr val="0DBB9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Nykyisyysharha</a:t>
            </a:r>
          </a:p>
          <a:p>
            <a:pPr algn="ctr"/>
            <a:r>
              <a:rPr lang="fi-FI" sz="2000" dirty="0"/>
              <a:t>- Taipumus painottaa kahdesta tulevaisuuden näkymästä sitä, joka on lähempänä</a:t>
            </a:r>
          </a:p>
        </p:txBody>
      </p:sp>
    </p:spTree>
    <p:extLst>
      <p:ext uri="{BB962C8B-B14F-4D97-AF65-F5344CB8AC3E}">
        <p14:creationId xmlns:p14="http://schemas.microsoft.com/office/powerpoint/2010/main" val="547450406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324BE1-CE51-41C3-B368-B8B1789759D5}">
  <ds:schemaRefs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48e8df33-a090-4ce7-a58b-5234ff1e67e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195CEC8-41F9-40FB-8FA8-731BD5F424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5CBA1A-07D8-433D-A95C-42EEA4DD90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290</Words>
  <Application>Microsoft Macintosh PowerPoint</Application>
  <PresentationFormat>Laajakuva</PresentationFormat>
  <Paragraphs>58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10</vt:i4>
      </vt:variant>
    </vt:vector>
  </HeadingPairs>
  <TitlesOfParts>
    <vt:vector size="21" baseType="lpstr">
      <vt:lpstr>Abadi Extra Light</vt:lpstr>
      <vt:lpstr>Arial</vt:lpstr>
      <vt:lpstr>Calibri</vt:lpstr>
      <vt:lpstr>Calibri Light</vt:lpstr>
      <vt:lpstr>Calisto MT</vt:lpstr>
      <vt:lpstr>Dante</vt:lpstr>
      <vt:lpstr>Univers Condensed</vt:lpstr>
      <vt:lpstr>Wingdings 2</vt:lpstr>
      <vt:lpstr>ChronicleVTI</vt:lpstr>
      <vt:lpstr>Office-teema</vt:lpstr>
      <vt:lpstr>OffsetVTI</vt:lpstr>
      <vt:lpstr>Luotettavaa tietoa terveydestä</vt:lpstr>
      <vt:lpstr>Terveyden lukutaidon osa-alueet</vt:lpstr>
      <vt:lpstr>Tiedon hakeminen</vt:lpstr>
      <vt:lpstr>Tiedon vastaanottaminen</vt:lpstr>
      <vt:lpstr>Muistin toiminta</vt:lpstr>
      <vt:lpstr>Tiedon arviointi</vt:lpstr>
      <vt:lpstr>Opiskelijoiden selkäkivun erilaisia asiantuntijoita  </vt:lpstr>
      <vt:lpstr>PowerPoint-esitys</vt:lpstr>
      <vt:lpstr>Ajattelun vinoumat vaikuttavat tiedon tulkintaan</vt:lpstr>
      <vt:lpstr>Yleisiä ajattelun vinoumia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Eija Tuunainen</cp:lastModifiedBy>
  <cp:revision>34</cp:revision>
  <dcterms:created xsi:type="dcterms:W3CDTF">2021-10-14T13:44:28Z</dcterms:created>
  <dcterms:modified xsi:type="dcterms:W3CDTF">2021-11-21T14:58:40Z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