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embeddedFontLst>
    <p:embeddedFont>
      <p:font typeface="Roboto"/>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Roboto-italic.fntdata"/><Relationship Id="rId10" Type="http://schemas.openxmlformats.org/officeDocument/2006/relationships/font" Target="fonts/Roboto-bold.fntdata"/><Relationship Id="rId12" Type="http://schemas.openxmlformats.org/officeDocument/2006/relationships/font" Target="fonts/Roboto-boldItalic.fntdata"/><Relationship Id="rId9" Type="http://schemas.openxmlformats.org/officeDocument/2006/relationships/font" Target="fonts/Roboto-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ac51579c32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ac51579c32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ac51579c32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ac51579c32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ac51579c32_1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ac51579c32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hyperlink" Target="https://peda.net/haapajarvi/haapajarvenlukio/oppiaineet/historia/hi1/vtm" TargetMode="External"/><Relationship Id="rId5" Type="http://schemas.openxmlformats.org/officeDocument/2006/relationships/hyperlink" Target="https://youtu.be/qo11IzXSskQ"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image" Target="../media/image3.jpg"/><Relationship Id="rId4" Type="http://schemas.openxmlformats.org/officeDocument/2006/relationships/hyperlink" Target="https://www.stat.fi/meta/kas/innovaatio.html" TargetMode="External"/><Relationship Id="rId5" Type="http://schemas.openxmlformats.org/officeDocument/2006/relationships/hyperlink" Target="https://www.viima.com/fi/blogi/innovaatio" TargetMode="External"/><Relationship Id="rId6" Type="http://schemas.openxmlformats.org/officeDocument/2006/relationships/hyperlink" Target="https://fi.wikipedia.org/wiki/Innovaatio"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a:blip r:embed="rId3">
            <a:alphaModFix/>
          </a:blip>
          <a:stretch>
            <a:fillRect/>
          </a:stretch>
        </p:blipFill>
        <p:spPr>
          <a:xfrm>
            <a:off x="-136200" y="-205325"/>
            <a:ext cx="9144001" cy="5143500"/>
          </a:xfrm>
          <a:prstGeom prst="rect">
            <a:avLst/>
          </a:prstGeom>
          <a:noFill/>
          <a:ln>
            <a:noFill/>
          </a:ln>
        </p:spPr>
      </p:pic>
      <p:sp>
        <p:nvSpPr>
          <p:cNvPr id="55" name="Google Shape;55;p13"/>
          <p:cNvSpPr txBox="1"/>
          <p:nvPr/>
        </p:nvSpPr>
        <p:spPr>
          <a:xfrm>
            <a:off x="126450" y="-101100"/>
            <a:ext cx="7279200" cy="2205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fi" sz="1600">
                <a:solidFill>
                  <a:srgbClr val="FF0000"/>
                </a:solidFill>
                <a:latin typeface="Roboto"/>
                <a:ea typeface="Roboto"/>
                <a:cs typeface="Roboto"/>
                <a:sym typeface="Roboto"/>
              </a:rPr>
              <a:t>Teollistuminen:  </a:t>
            </a:r>
            <a:endParaRPr b="1" sz="1600">
              <a:solidFill>
                <a:srgbClr val="FF0000"/>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lang="fi" sz="1600">
                <a:solidFill>
                  <a:srgbClr val="FF0000"/>
                </a:solidFill>
                <a:latin typeface="Roboto"/>
                <a:ea typeface="Roboto"/>
                <a:cs typeface="Roboto"/>
                <a:sym typeface="Roboto"/>
              </a:rPr>
              <a:t>Taloudellinen muutos, jossa yhteiskunta muuttuu esi-teolliselta teolliseksi. Muutos on tiukasti sidoksissa energiavaroihin ja teknologisiin innovaatioihin, etenkin energiatuotannollisiin ja metallurgiaan liittyviin. Teollistuminen sisältää myös ajatuksen tietyn laisesta ajatustavan muutoksesta ja erillaisesta suhtautumisesta luontoon. On kiistanalaista, aiheuttaako teollistuminen nämä filosofiset muutokset vai onko ensin tapahtunut ajattelutavan muutos. Teollistuminen on osa laajempaa yhteiskunnan modernisaation prosessia. </a:t>
            </a:r>
            <a:endParaRPr sz="1600">
              <a:solidFill>
                <a:srgbClr val="FF0000"/>
              </a:solidFill>
              <a:latin typeface="Roboto"/>
              <a:ea typeface="Roboto"/>
              <a:cs typeface="Roboto"/>
              <a:sym typeface="Roboto"/>
            </a:endParaRPr>
          </a:p>
          <a:p>
            <a:pPr indent="0" lvl="0" marL="0" rtl="0" algn="l">
              <a:lnSpc>
                <a:spcPct val="115000"/>
              </a:lnSpc>
              <a:spcBef>
                <a:spcPts val="1200"/>
              </a:spcBef>
              <a:spcAft>
                <a:spcPts val="0"/>
              </a:spcAft>
              <a:buClr>
                <a:schemeClr val="dk1"/>
              </a:buClr>
              <a:buSzPts val="1100"/>
              <a:buFont typeface="Arial"/>
              <a:buNone/>
            </a:pPr>
            <a:r>
              <a:rPr lang="fi" sz="1600">
                <a:solidFill>
                  <a:srgbClr val="FF0000"/>
                </a:solidFill>
                <a:uFill>
                  <a:noFill/>
                </a:uFill>
                <a:latin typeface="Roboto"/>
                <a:ea typeface="Roboto"/>
                <a:cs typeface="Roboto"/>
                <a:sym typeface="Roboto"/>
                <a:hlinkClick r:id="rId4">
                  <a:extLst>
                    <a:ext uri="{A12FA001-AC4F-418D-AE19-62706E023703}">
                      <ahyp:hlinkClr val="tx"/>
                    </a:ext>
                  </a:extLst>
                </a:hlinkClick>
              </a:rPr>
              <a:t>https://peda.net/haapajarvi/haapajarvenlukio/oppiaineet/historia/hi1/vtm</a:t>
            </a:r>
            <a:endParaRPr sz="1600">
              <a:solidFill>
                <a:srgbClr val="FF0000"/>
              </a:solidFill>
              <a:latin typeface="Roboto"/>
              <a:ea typeface="Roboto"/>
              <a:cs typeface="Roboto"/>
              <a:sym typeface="Roboto"/>
            </a:endParaRPr>
          </a:p>
          <a:p>
            <a:pPr indent="0" lvl="0" marL="0" rtl="0" algn="l">
              <a:lnSpc>
                <a:spcPct val="115000"/>
              </a:lnSpc>
              <a:spcBef>
                <a:spcPts val="1200"/>
              </a:spcBef>
              <a:spcAft>
                <a:spcPts val="0"/>
              </a:spcAft>
              <a:buClr>
                <a:schemeClr val="dk1"/>
              </a:buClr>
              <a:buSzPts val="1100"/>
              <a:buFont typeface="Arial"/>
              <a:buNone/>
            </a:pPr>
            <a:r>
              <a:rPr lang="fi" sz="1600">
                <a:solidFill>
                  <a:srgbClr val="FF0000"/>
                </a:solidFill>
                <a:uFill>
                  <a:noFill/>
                </a:uFill>
                <a:latin typeface="Roboto"/>
                <a:ea typeface="Roboto"/>
                <a:cs typeface="Roboto"/>
                <a:sym typeface="Roboto"/>
                <a:hlinkClick r:id="rId5">
                  <a:extLst>
                    <a:ext uri="{A12FA001-AC4F-418D-AE19-62706E023703}">
                      <ahyp:hlinkClr val="tx"/>
                    </a:ext>
                  </a:extLst>
                </a:hlinkClick>
              </a:rPr>
              <a:t>https://youtu.be/qo11IzXSskQ</a:t>
            </a:r>
            <a:endParaRPr sz="1600">
              <a:solidFill>
                <a:srgbClr val="FF0000"/>
              </a:solidFill>
              <a:latin typeface="Roboto"/>
              <a:ea typeface="Roboto"/>
              <a:cs typeface="Roboto"/>
              <a:sym typeface="Roboto"/>
            </a:endParaRPr>
          </a:p>
          <a:p>
            <a:pPr indent="0" lvl="0" marL="0" rtl="0" algn="l">
              <a:lnSpc>
                <a:spcPct val="115000"/>
              </a:lnSpc>
              <a:spcBef>
                <a:spcPts val="1200"/>
              </a:spcBef>
              <a:spcAft>
                <a:spcPts val="0"/>
              </a:spcAft>
              <a:buClr>
                <a:schemeClr val="dk1"/>
              </a:buClr>
              <a:buSzPts val="1100"/>
              <a:buFont typeface="Arial"/>
              <a:buNone/>
            </a:pPr>
            <a:r>
              <a:t/>
            </a:r>
            <a:endParaRPr sz="1500">
              <a:solidFill>
                <a:srgbClr val="00FFFF"/>
              </a:solidFill>
            </a:endParaRPr>
          </a:p>
          <a:p>
            <a:pPr indent="0" lvl="0" marL="0" rtl="0" algn="l">
              <a:spcBef>
                <a:spcPts val="0"/>
              </a:spcBef>
              <a:spcAft>
                <a:spcPts val="0"/>
              </a:spcAft>
              <a:buNone/>
            </a:pPr>
            <a:r>
              <a:t/>
            </a:r>
            <a:endParaRPr b="1" sz="1200">
              <a:solidFill>
                <a:srgbClr val="333333"/>
              </a:solidFill>
              <a:highlight>
                <a:srgbClr val="BBCCBB"/>
              </a:highlight>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14"/>
          <p:cNvPicPr preferRelativeResize="0"/>
          <p:nvPr/>
        </p:nvPicPr>
        <p:blipFill>
          <a:blip r:embed="rId3">
            <a:alphaModFix/>
          </a:blip>
          <a:stretch>
            <a:fillRect/>
          </a:stretch>
        </p:blipFill>
        <p:spPr>
          <a:xfrm>
            <a:off x="174125" y="-491250"/>
            <a:ext cx="8795750" cy="5960151"/>
          </a:xfrm>
          <a:prstGeom prst="rect">
            <a:avLst/>
          </a:prstGeom>
          <a:noFill/>
          <a:ln>
            <a:noFill/>
          </a:ln>
        </p:spPr>
      </p:pic>
      <p:sp>
        <p:nvSpPr>
          <p:cNvPr id="61" name="Google Shape;61;p14"/>
          <p:cNvSpPr txBox="1"/>
          <p:nvPr/>
        </p:nvSpPr>
        <p:spPr>
          <a:xfrm>
            <a:off x="1251125" y="467600"/>
            <a:ext cx="7279200" cy="84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fi" sz="1600">
                <a:solidFill>
                  <a:srgbClr val="FF0000"/>
                </a:solidFill>
                <a:highlight>
                  <a:srgbClr val="BBCCBB"/>
                </a:highlight>
                <a:latin typeface="Roboto"/>
                <a:ea typeface="Roboto"/>
                <a:cs typeface="Roboto"/>
                <a:sym typeface="Roboto"/>
              </a:rPr>
              <a:t>I</a:t>
            </a:r>
            <a:r>
              <a:rPr b="1" lang="fi" sz="1700">
                <a:solidFill>
                  <a:srgbClr val="FF0000"/>
                </a:solidFill>
                <a:latin typeface="Roboto"/>
                <a:ea typeface="Roboto"/>
                <a:cs typeface="Roboto"/>
                <a:sym typeface="Roboto"/>
              </a:rPr>
              <a:t>nnovaatio:</a:t>
            </a:r>
            <a:r>
              <a:rPr lang="fi" sz="1700">
                <a:solidFill>
                  <a:srgbClr val="FF0000"/>
                </a:solidFill>
                <a:latin typeface="Roboto"/>
                <a:ea typeface="Roboto"/>
                <a:cs typeface="Roboto"/>
                <a:sym typeface="Roboto"/>
              </a:rPr>
              <a:t> </a:t>
            </a:r>
            <a:endParaRPr sz="1700">
              <a:solidFill>
                <a:srgbClr val="FF0000"/>
              </a:solidFill>
              <a:latin typeface="Roboto"/>
              <a:ea typeface="Roboto"/>
              <a:cs typeface="Roboto"/>
              <a:sym typeface="Roboto"/>
            </a:endParaRPr>
          </a:p>
          <a:p>
            <a:pPr indent="0" lvl="0" marL="0" rtl="0" algn="l">
              <a:spcBef>
                <a:spcPts val="0"/>
              </a:spcBef>
              <a:spcAft>
                <a:spcPts val="0"/>
              </a:spcAft>
              <a:buClr>
                <a:schemeClr val="dk1"/>
              </a:buClr>
              <a:buSzPts val="1100"/>
              <a:buFont typeface="Arial"/>
              <a:buNone/>
            </a:pPr>
            <a:r>
              <a:rPr lang="fi" sz="1700">
                <a:solidFill>
                  <a:srgbClr val="FF0000"/>
                </a:solidFill>
                <a:latin typeface="Roboto"/>
                <a:ea typeface="Roboto"/>
                <a:cs typeface="Roboto"/>
                <a:sym typeface="Roboto"/>
              </a:rPr>
              <a:t>innovaatio eli uudennos on jokin uusi tai olennaisesti parannettu, taloudellisesti hyödyllinen tuote, prosessi, palvelu tai tai keksintö. Innovaatio voidaan ymmärtää ideana käytäntönä tei esineenä, jota yksilöt pitävät uutena. </a:t>
            </a:r>
            <a:r>
              <a:rPr b="1" lang="fi" sz="1600">
                <a:solidFill>
                  <a:srgbClr val="FF0000"/>
                </a:solidFill>
              </a:rPr>
              <a:t>Innovaatiot jakautuvat karkeasti kahteen luokkaan: on mullistavia innovaatioita ja vähittäisin muutoksin syntyviä innovaatioita. innovaatioiden syntyä edeltää pitkä ketju, jonka alkupäässä on syvällistä tietoa, laaja-alaista osaamistaja kykyä yhdistell niitä mullistavilla tavoilla. </a:t>
            </a:r>
            <a:endParaRPr b="1" sz="1600">
              <a:solidFill>
                <a:srgbClr val="FF0000"/>
              </a:solidFill>
            </a:endParaRPr>
          </a:p>
          <a:p>
            <a:pPr indent="0" lvl="0" marL="0" rtl="0" algn="l">
              <a:spcBef>
                <a:spcPts val="0"/>
              </a:spcBef>
              <a:spcAft>
                <a:spcPts val="0"/>
              </a:spcAft>
              <a:buClr>
                <a:schemeClr val="dk1"/>
              </a:buClr>
              <a:buSzPts val="1100"/>
              <a:buFont typeface="Arial"/>
              <a:buNone/>
            </a:pPr>
            <a:r>
              <a:rPr lang="fi" sz="1100">
                <a:solidFill>
                  <a:schemeClr val="dk1"/>
                </a:solidFill>
              </a:rPr>
              <a:t> </a:t>
            </a:r>
            <a:endParaRPr sz="1100">
              <a:solidFill>
                <a:schemeClr val="dk1"/>
              </a:solidFill>
            </a:endParaRPr>
          </a:p>
          <a:p>
            <a:pPr indent="0" lvl="0" marL="0" rtl="0" algn="l">
              <a:spcBef>
                <a:spcPts val="0"/>
              </a:spcBef>
              <a:spcAft>
                <a:spcPts val="0"/>
              </a:spcAft>
              <a:buClr>
                <a:schemeClr val="dk1"/>
              </a:buClr>
              <a:buSzPts val="1100"/>
              <a:buFont typeface="Arial"/>
              <a:buNone/>
            </a:pPr>
            <a:r>
              <a:t/>
            </a:r>
            <a:endParaRPr sz="1700">
              <a:solidFill>
                <a:srgbClr val="FF0000"/>
              </a:solidFill>
              <a:latin typeface="Roboto"/>
              <a:ea typeface="Roboto"/>
              <a:cs typeface="Roboto"/>
              <a:sym typeface="Roboto"/>
            </a:endParaRPr>
          </a:p>
          <a:p>
            <a:pPr indent="0" lvl="0" marL="0" rtl="0" algn="l">
              <a:lnSpc>
                <a:spcPct val="115000"/>
              </a:lnSpc>
              <a:spcBef>
                <a:spcPts val="1200"/>
              </a:spcBef>
              <a:spcAft>
                <a:spcPts val="0"/>
              </a:spcAft>
              <a:buClr>
                <a:schemeClr val="dk1"/>
              </a:buClr>
              <a:buSzPts val="1100"/>
              <a:buFont typeface="Arial"/>
              <a:buNone/>
            </a:pPr>
            <a:r>
              <a:rPr lang="fi" sz="1700" u="sng">
                <a:solidFill>
                  <a:srgbClr val="FF0000"/>
                </a:solidFill>
                <a:latin typeface="Roboto"/>
                <a:ea typeface="Roboto"/>
                <a:cs typeface="Roboto"/>
                <a:sym typeface="Roboto"/>
                <a:hlinkClick r:id="rId4">
                  <a:extLst>
                    <a:ext uri="{A12FA001-AC4F-418D-AE19-62706E023703}">
                      <ahyp:hlinkClr val="tx"/>
                    </a:ext>
                  </a:extLst>
                </a:hlinkClick>
              </a:rPr>
              <a:t>https://www.stat.fi/meta/kas/innovaatio.html</a:t>
            </a:r>
            <a:endParaRPr sz="1700" u="sng">
              <a:solidFill>
                <a:srgbClr val="FF0000"/>
              </a:solidFill>
              <a:latin typeface="Roboto"/>
              <a:ea typeface="Roboto"/>
              <a:cs typeface="Roboto"/>
              <a:sym typeface="Roboto"/>
            </a:endParaRPr>
          </a:p>
          <a:p>
            <a:pPr indent="0" lvl="0" marL="0" rtl="0" algn="l">
              <a:lnSpc>
                <a:spcPct val="115000"/>
              </a:lnSpc>
              <a:spcBef>
                <a:spcPts val="1200"/>
              </a:spcBef>
              <a:spcAft>
                <a:spcPts val="0"/>
              </a:spcAft>
              <a:buClr>
                <a:schemeClr val="dk1"/>
              </a:buClr>
              <a:buSzPts val="1100"/>
              <a:buFont typeface="Arial"/>
              <a:buNone/>
            </a:pPr>
            <a:r>
              <a:rPr lang="fi" sz="1700" u="sng">
                <a:solidFill>
                  <a:srgbClr val="FF0000"/>
                </a:solidFill>
                <a:latin typeface="Roboto"/>
                <a:ea typeface="Roboto"/>
                <a:cs typeface="Roboto"/>
                <a:sym typeface="Roboto"/>
                <a:hlinkClick r:id="rId5">
                  <a:extLst>
                    <a:ext uri="{A12FA001-AC4F-418D-AE19-62706E023703}">
                      <ahyp:hlinkClr val="tx"/>
                    </a:ext>
                  </a:extLst>
                </a:hlinkClick>
              </a:rPr>
              <a:t>https://www.viima.com/fi/blogi/innovaatio</a:t>
            </a:r>
            <a:endParaRPr sz="1700" u="sng">
              <a:solidFill>
                <a:srgbClr val="FF0000"/>
              </a:solidFill>
              <a:latin typeface="Roboto"/>
              <a:ea typeface="Roboto"/>
              <a:cs typeface="Roboto"/>
              <a:sym typeface="Roboto"/>
            </a:endParaRPr>
          </a:p>
          <a:p>
            <a:pPr indent="0" lvl="0" marL="0" rtl="0" algn="l">
              <a:lnSpc>
                <a:spcPct val="115000"/>
              </a:lnSpc>
              <a:spcBef>
                <a:spcPts val="1200"/>
              </a:spcBef>
              <a:spcAft>
                <a:spcPts val="0"/>
              </a:spcAft>
              <a:buClr>
                <a:schemeClr val="dk1"/>
              </a:buClr>
              <a:buSzPts val="1100"/>
              <a:buFont typeface="Arial"/>
              <a:buNone/>
            </a:pPr>
            <a:r>
              <a:rPr lang="fi" sz="1700" u="sng">
                <a:solidFill>
                  <a:srgbClr val="FF0000"/>
                </a:solidFill>
                <a:latin typeface="Roboto"/>
                <a:ea typeface="Roboto"/>
                <a:cs typeface="Roboto"/>
                <a:sym typeface="Roboto"/>
                <a:hlinkClick r:id="rId6">
                  <a:extLst>
                    <a:ext uri="{A12FA001-AC4F-418D-AE19-62706E023703}">
                      <ahyp:hlinkClr val="tx"/>
                    </a:ext>
                  </a:extLst>
                </a:hlinkClick>
              </a:rPr>
              <a:t>https://fi.wikipedia.org/wiki/Innovaatio</a:t>
            </a:r>
            <a:endParaRPr sz="1700" u="sng">
              <a:solidFill>
                <a:srgbClr val="FF0000"/>
              </a:solidFill>
              <a:latin typeface="Roboto"/>
              <a:ea typeface="Roboto"/>
              <a:cs typeface="Roboto"/>
              <a:sym typeface="Roboto"/>
            </a:endParaRPr>
          </a:p>
          <a:p>
            <a:pPr indent="0" lvl="0" marL="0" rtl="0" algn="l">
              <a:lnSpc>
                <a:spcPct val="115000"/>
              </a:lnSpc>
              <a:spcBef>
                <a:spcPts val="120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pic>
        <p:nvPicPr>
          <p:cNvPr id="66" name="Google Shape;66;p15"/>
          <p:cNvPicPr preferRelativeResize="0"/>
          <p:nvPr/>
        </p:nvPicPr>
        <p:blipFill>
          <a:blip r:embed="rId3">
            <a:alphaModFix/>
          </a:blip>
          <a:stretch>
            <a:fillRect/>
          </a:stretch>
        </p:blipFill>
        <p:spPr>
          <a:xfrm>
            <a:off x="152400" y="152400"/>
            <a:ext cx="8991599" cy="4838699"/>
          </a:xfrm>
          <a:prstGeom prst="rect">
            <a:avLst/>
          </a:prstGeom>
          <a:noFill/>
          <a:ln>
            <a:noFill/>
          </a:ln>
        </p:spPr>
      </p:pic>
      <p:sp>
        <p:nvSpPr>
          <p:cNvPr id="67" name="Google Shape;67;p15"/>
          <p:cNvSpPr txBox="1"/>
          <p:nvPr/>
        </p:nvSpPr>
        <p:spPr>
          <a:xfrm>
            <a:off x="76575" y="2981700"/>
            <a:ext cx="4347300" cy="2009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fi" sz="1500">
                <a:solidFill>
                  <a:srgbClr val="FF0000"/>
                </a:solidFill>
              </a:rPr>
              <a:t>Jalostusarvo:</a:t>
            </a:r>
            <a:endParaRPr b="1" sz="1500">
              <a:solidFill>
                <a:srgbClr val="FF0000"/>
              </a:solidFill>
            </a:endParaRPr>
          </a:p>
          <a:p>
            <a:pPr indent="0" lvl="0" marL="0" rtl="0" algn="l">
              <a:spcBef>
                <a:spcPts val="0"/>
              </a:spcBef>
              <a:spcAft>
                <a:spcPts val="0"/>
              </a:spcAft>
              <a:buNone/>
            </a:pPr>
            <a:r>
              <a:rPr b="1" lang="fi" sz="1500">
                <a:solidFill>
                  <a:srgbClr val="FF0000"/>
                </a:solidFill>
              </a:rPr>
              <a:t>Jalostusarvo mittaa toimipaikan varsinaisessa tuotantotoiminnassa eri tuotannontekijöiden tuottamaa yhteenlaskettua arvonlisäystä. Jalostusarvo lasketaan tuotantotoiminnasta saatujen tuottojen ja toiminnasta aiheutuneiden kustannusten erotuksena. </a:t>
            </a:r>
            <a:endParaRPr sz="1800">
              <a:solidFill>
                <a:srgbClr val="FF0000"/>
              </a:solidFill>
            </a:endParaRPr>
          </a:p>
        </p:txBody>
      </p:sp>
      <p:sp>
        <p:nvSpPr>
          <p:cNvPr id="68" name="Google Shape;68;p15"/>
          <p:cNvSpPr txBox="1"/>
          <p:nvPr/>
        </p:nvSpPr>
        <p:spPr>
          <a:xfrm>
            <a:off x="1491250" y="1021075"/>
            <a:ext cx="7279200" cy="84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