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1" r:id="rId1"/>
  </p:sldMasterIdLst>
  <p:sldIdLst>
    <p:sldId id="257" r:id="rId2"/>
    <p:sldId id="261" r:id="rId3"/>
    <p:sldId id="262" r:id="rId4"/>
    <p:sldId id="263" r:id="rId5"/>
    <p:sldId id="260" r:id="rId6"/>
    <p:sldId id="274" r:id="rId7"/>
    <p:sldId id="275" r:id="rId8"/>
    <p:sldId id="267" r:id="rId9"/>
    <p:sldId id="269" r:id="rId10"/>
    <p:sldId id="270" r:id="rId11"/>
    <p:sldId id="266" r:id="rId12"/>
    <p:sldId id="273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6A7375C-9607-4A64-9C4B-E9158DB91048}" type="datetimeFigureOut">
              <a:rPr lang="fi-FI" smtClean="0"/>
              <a:t>22.9.2019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A27B276-4143-4938-9E11-D19CFB6E2EC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67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375C-9607-4A64-9C4B-E9158DB91048}" type="datetimeFigureOut">
              <a:rPr lang="fi-FI" smtClean="0"/>
              <a:t>22.9.2019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276-4143-4938-9E11-D19CFB6E2E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350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375C-9607-4A64-9C4B-E9158DB91048}" type="datetimeFigureOut">
              <a:rPr lang="fi-FI" smtClean="0"/>
              <a:t>22.9.2019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276-4143-4938-9E11-D19CFB6E2EC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637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375C-9607-4A64-9C4B-E9158DB91048}" type="datetimeFigureOut">
              <a:rPr lang="fi-FI" smtClean="0"/>
              <a:t>22.9.2019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276-4143-4938-9E11-D19CFB6E2EC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839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375C-9607-4A64-9C4B-E9158DB91048}" type="datetimeFigureOut">
              <a:rPr lang="fi-FI" smtClean="0"/>
              <a:t>22.9.2019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276-4143-4938-9E11-D19CFB6E2E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743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375C-9607-4A64-9C4B-E9158DB91048}" type="datetimeFigureOut">
              <a:rPr lang="fi-FI" smtClean="0"/>
              <a:t>22.9.2019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276-4143-4938-9E11-D19CFB6E2EC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034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375C-9607-4A64-9C4B-E9158DB91048}" type="datetimeFigureOut">
              <a:rPr lang="fi-FI" smtClean="0"/>
              <a:t>22.9.2019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276-4143-4938-9E11-D19CFB6E2EC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403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375C-9607-4A64-9C4B-E9158DB91048}" type="datetimeFigureOut">
              <a:rPr lang="fi-FI" smtClean="0"/>
              <a:t>22.9.2019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276-4143-4938-9E11-D19CFB6E2EC1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118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375C-9607-4A64-9C4B-E9158DB91048}" type="datetimeFigureOut">
              <a:rPr lang="fi-FI" smtClean="0"/>
              <a:t>22.9.2019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276-4143-4938-9E11-D19CFB6E2EC1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817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711958" y="3861048"/>
            <a:ext cx="5376597" cy="2016224"/>
          </a:xfr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3133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375C-9607-4A64-9C4B-E9158DB91048}" type="datetimeFigureOut">
              <a:rPr lang="fi-FI" smtClean="0"/>
              <a:t>22.9.2019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276-4143-4938-9E11-D19CFB6E2E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5649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375C-9607-4A64-9C4B-E9158DB91048}" type="datetimeFigureOut">
              <a:rPr lang="fi-FI" smtClean="0"/>
              <a:t>22.9.2019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276-4143-4938-9E11-D19CFB6E2EC1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36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375C-9607-4A64-9C4B-E9158DB91048}" type="datetimeFigureOut">
              <a:rPr lang="fi-FI" smtClean="0"/>
              <a:t>22.9.2019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276-4143-4938-9E11-D19CFB6E2E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088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375C-9607-4A64-9C4B-E9158DB91048}" type="datetimeFigureOut">
              <a:rPr lang="fi-FI" smtClean="0"/>
              <a:t>22.9.2019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276-4143-4938-9E11-D19CFB6E2EC1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15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375C-9607-4A64-9C4B-E9158DB91048}" type="datetimeFigureOut">
              <a:rPr lang="fi-FI" smtClean="0"/>
              <a:t>22.9.2019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276-4143-4938-9E11-D19CFB6E2EC1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01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375C-9607-4A64-9C4B-E9158DB91048}" type="datetimeFigureOut">
              <a:rPr lang="fi-FI" smtClean="0"/>
              <a:t>22.9.2019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276-4143-4938-9E11-D19CFB6E2E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480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375C-9607-4A64-9C4B-E9158DB91048}" type="datetimeFigureOut">
              <a:rPr lang="fi-FI" smtClean="0"/>
              <a:t>22.9.2019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276-4143-4938-9E11-D19CFB6E2EC1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620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375C-9607-4A64-9C4B-E9158DB91048}" type="datetimeFigureOut">
              <a:rPr lang="fi-FI" smtClean="0"/>
              <a:t>22.9.2019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276-4143-4938-9E11-D19CFB6E2E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584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6A7375C-9607-4A64-9C4B-E9158DB91048}" type="datetimeFigureOut">
              <a:rPr lang="fi-FI" smtClean="0"/>
              <a:t>22.9.2019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27B276-4143-4938-9E11-D19CFB6E2EC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5173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3" r:id="rId12"/>
    <p:sldLayoutId id="2147484184" r:id="rId13"/>
    <p:sldLayoutId id="2147484185" r:id="rId14"/>
    <p:sldLayoutId id="2147484186" r:id="rId15"/>
    <p:sldLayoutId id="2147484187" r:id="rId16"/>
    <p:sldLayoutId id="2147484188" r:id="rId17"/>
    <p:sldLayoutId id="2147484189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orisotutkimusseura.fi/images/julkaisuja/myonteinen_tunnistaminen.pdf" TargetMode="External"/><Relationship Id="rId2" Type="http://schemas.openxmlformats.org/officeDocument/2006/relationships/hyperlink" Target="http://kaikkikaykoulua.fi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8663" y="3860801"/>
            <a:ext cx="4032250" cy="2016125"/>
          </a:xfrm>
        </p:spPr>
        <p:txBody>
          <a:bodyPr>
            <a:normAutofit fontScale="90000"/>
          </a:bodyPr>
          <a:lstStyle/>
          <a:p>
            <a:pPr algn="r">
              <a:spcBef>
                <a:spcPts val="0"/>
              </a:spcBef>
              <a:spcAft>
                <a:spcPts val="600"/>
              </a:spcAft>
              <a:defRPr/>
            </a:pPr>
            <a:r>
              <a:rPr lang="fi-FI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i-FI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i-FI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Paula Määttä</a:t>
            </a:r>
            <a:br>
              <a:rPr lang="fi-FI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Toimintamallin kouluttaja ja suunnittelija vuosina 2013 -2017 </a:t>
            </a:r>
            <a:r>
              <a:rPr lang="fi-FI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i-FI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i-F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i-FI" dirty="0" smtClean="0"/>
              <a:t/>
            </a:r>
            <a:br>
              <a:rPr lang="fi-FI" dirty="0" smtClean="0"/>
            </a:b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44760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”Moniammatillisena </a:t>
            </a:r>
            <a:r>
              <a:rPr lang="fi-FI" sz="1800" dirty="0">
                <a:latin typeface="Arial" panose="020B0604020202020204" pitchFamily="34" charset="0"/>
                <a:cs typeface="Arial" panose="020B0604020202020204" pitchFamily="34" charset="0"/>
              </a:rPr>
              <a:t>yhteistyönä Kaikki käy koulua- mallissa on joukko vahvuuksia, jotka tekevät siitä kiinnostavan hyvän </a:t>
            </a:r>
            <a:r>
              <a:rPr 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käytännön (Tomi Kiilakoski 2017).”  </a:t>
            </a: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i-FI" sz="2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1. Yhteinen </a:t>
            </a:r>
            <a:r>
              <a:rPr lang="fi-FI" sz="2900" i="1" dirty="0">
                <a:latin typeface="Arial" panose="020B0604020202020204" pitchFamily="34" charset="0"/>
                <a:cs typeface="Arial" panose="020B0604020202020204" pitchFamily="34" charset="0"/>
              </a:rPr>
              <a:t>työ. </a:t>
            </a:r>
            <a:endParaRPr lang="fi-FI" sz="29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fi-FI" sz="2900" i="1" dirty="0">
                <a:latin typeface="Arial" panose="020B0604020202020204" pitchFamily="34" charset="0"/>
                <a:cs typeface="Arial" panose="020B0604020202020204" pitchFamily="34" charset="0"/>
              </a:rPr>
              <a:t> Kytkös </a:t>
            </a:r>
            <a:r>
              <a:rPr lang="fi-FI" sz="2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opetussuunnitelmaan.</a:t>
            </a:r>
          </a:p>
          <a:p>
            <a:r>
              <a:rPr lang="fi-FI" sz="2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fi-FI" sz="2900" i="1" dirty="0">
                <a:latin typeface="Arial" panose="020B0604020202020204" pitchFamily="34" charset="0"/>
                <a:cs typeface="Arial" panose="020B0604020202020204" pitchFamily="34" charset="0"/>
              </a:rPr>
              <a:t>Ryhmä oppimisen tukena</a:t>
            </a:r>
            <a:r>
              <a:rPr lang="fi-FI" sz="2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i-FI" sz="2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4. Organisatorinen oppiminen.</a:t>
            </a:r>
          </a:p>
          <a:p>
            <a:r>
              <a:rPr lang="fi-FI" sz="2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fi-FI" sz="2900" i="1" dirty="0">
                <a:latin typeface="Arial" panose="020B0604020202020204" pitchFamily="34" charset="0"/>
                <a:cs typeface="Arial" panose="020B0604020202020204" pitchFamily="34" charset="0"/>
              </a:rPr>
              <a:t>Toimintakulttuurillinen </a:t>
            </a:r>
            <a:r>
              <a:rPr lang="fi-FI" sz="29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kehittäminen.</a:t>
            </a:r>
          </a:p>
          <a:p>
            <a:endParaRPr lang="fi-FI" sz="2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”Koulu </a:t>
            </a:r>
            <a:r>
              <a:rPr lang="fi-FI" sz="2900" dirty="0">
                <a:latin typeface="Arial" panose="020B0604020202020204" pitchFamily="34" charset="0"/>
                <a:cs typeface="Arial" panose="020B0604020202020204" pitchFamily="34" charset="0"/>
              </a:rPr>
              <a:t>voi olla lähiyhteisö, joka voi tukea kuulumista ja hyvinvointia. Professori Hannu Simola on puhunut </a:t>
            </a:r>
            <a:r>
              <a:rPr lang="fi-FI" sz="2900" i="1" dirty="0">
                <a:latin typeface="Arial" panose="020B0604020202020204" pitchFamily="34" charset="0"/>
                <a:cs typeface="Arial" panose="020B0604020202020204" pitchFamily="34" charset="0"/>
              </a:rPr>
              <a:t>syventymisen koulusta</a:t>
            </a:r>
            <a:r>
              <a:rPr lang="fi-FI" sz="2900" dirty="0">
                <a:latin typeface="Arial" panose="020B0604020202020204" pitchFamily="34" charset="0"/>
                <a:cs typeface="Arial" panose="020B0604020202020204" pitchFamily="34" charset="0"/>
              </a:rPr>
              <a:t>, jonka eettinen päämäärä olisi auttaa jokaista oppilasta kokemaan onnistumista ja löytämään oma kiinnostus- ja vahvuusalueensa. Tämä tietysti edellyttää sitä, että ollaan valmiita käyttämään aikaa keskusteluun, yhdessä toimimiseen ja toisten kanssa oppimiseen. Näen, että Kaikki käy koulua- toimintamalli on yksi kiinnostava avaus tiellä kohden tällaista </a:t>
            </a:r>
            <a:r>
              <a:rPr lang="fi-FI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koulua (Kiilakoski 2017).”</a:t>
            </a:r>
            <a:endParaRPr lang="fi-FI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49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057236" y="824776"/>
            <a:ext cx="7112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alt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Keskustelua teemoista:</a:t>
            </a:r>
          </a:p>
          <a:p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Mitä yhteisiä teemoja ja tavoitteita Kaikki käy koulua toimintamallilla ja Kuopion ”Minä opin, Me opimme” –hankkeen välillä on nähtävissä?</a:t>
            </a:r>
          </a:p>
          <a:p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Mitä käytäntöjä tai toimintatapoja</a:t>
            </a:r>
            <a:r>
              <a:rPr lang="fi-FI" altLang="fi-FI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Kaikki käy koulua -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toimintamallista 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voisi 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siirtää Kuopion omille kouluille?</a:t>
            </a: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Erikoistutkija 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Anu </a:t>
            </a:r>
            <a:r>
              <a:rPr lang="fi-FI" altLang="fi-FI" dirty="0" err="1">
                <a:latin typeface="Arial" panose="020B0604020202020204" pitchFamily="34" charset="0"/>
                <a:cs typeface="Arial" panose="020B0604020202020204" pitchFamily="34" charset="0"/>
              </a:rPr>
              <a:t>Gretschel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 puhuu </a:t>
            </a:r>
            <a:r>
              <a:rPr lang="fi-FI" altLang="fi-FI" u="sng" dirty="0">
                <a:solidFill>
                  <a:srgbClr val="C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luottamusloikasta </a:t>
            </a:r>
            <a:r>
              <a:rPr lang="fi-FI" altLang="fi-FI" dirty="0">
                <a:solidFill>
                  <a:srgbClr val="C4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</a:rPr>
              <a:t>- Mitä ajatuksia se teissä herättää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Miten nuorten ja heidän perheidensä osallisuutta voisi lisätä koulujen arjessa? Heräsikö uusia ideoita?</a:t>
            </a:r>
          </a:p>
          <a:p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Kuinka moniammatillista osaamista voisi jakaa entistä enemmän? Yhteistyön esteet ja mahdollisuudet?</a:t>
            </a:r>
            <a:endParaRPr lang="fi-FI" alt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65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 noChangeAspect="1"/>
          </p:cNvGrpSpPr>
          <p:nvPr/>
        </p:nvGrpSpPr>
        <p:grpSpPr bwMode="auto">
          <a:xfrm>
            <a:off x="2351088" y="1844676"/>
            <a:ext cx="7548562" cy="3376613"/>
            <a:chOff x="-3697" y="346"/>
            <a:chExt cx="23173" cy="8743"/>
          </a:xfrm>
        </p:grpSpPr>
        <p:sp>
          <p:nvSpPr>
            <p:cNvPr id="15363" name="AutoShape 3"/>
            <p:cNvSpPr>
              <a:spLocks noChangeAspect="1" noChangeArrowheads="1" noTextEdit="1"/>
            </p:cNvSpPr>
            <p:nvPr/>
          </p:nvSpPr>
          <p:spPr bwMode="auto">
            <a:xfrm>
              <a:off x="-3697" y="346"/>
              <a:ext cx="23173" cy="8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pic>
          <p:nvPicPr>
            <p:cNvPr id="1536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97" y="346"/>
              <a:ext cx="23181" cy="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835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/>
          <p:cNvSpPr/>
          <p:nvPr/>
        </p:nvSpPr>
        <p:spPr>
          <a:xfrm>
            <a:off x="2798618" y="1258608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Onnistunut monialainen nuorten kohtaamisen malli –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Arviointi Kaikki käy koulua –toiminnan vaikutuksista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fi-FI" altLang="fi-FI" i="1" dirty="0" smtClean="0">
                <a:latin typeface="Arial" panose="020B0604020202020204" pitchFamily="34" charset="0"/>
                <a:cs typeface="Arial" panose="020B0604020202020204" pitchFamily="34" charset="0"/>
              </a:rPr>
              <a:t>Anu </a:t>
            </a:r>
            <a:r>
              <a:rPr lang="fi-FI" altLang="fi-FI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Gretschel</a:t>
            </a:r>
            <a:r>
              <a:rPr lang="fi-FI" altLang="fi-FI" i="1" dirty="0" smtClean="0">
                <a:latin typeface="Arial" panose="020B0604020202020204" pitchFamily="34" charset="0"/>
                <a:cs typeface="Arial" panose="020B0604020202020204" pitchFamily="34" charset="0"/>
              </a:rPr>
              <a:t> &amp; Noora </a:t>
            </a:r>
            <a:r>
              <a:rPr lang="fi-FI" altLang="fi-FI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Hästbacka</a:t>
            </a:r>
            <a:r>
              <a:rPr lang="fi-FI" altLang="fi-FI" i="1" dirty="0" smtClean="0">
                <a:latin typeface="Arial" panose="020B0604020202020204" pitchFamily="34" charset="0"/>
                <a:cs typeface="Arial" panose="020B0604020202020204" pitchFamily="34" charset="0"/>
              </a:rPr>
              <a:t> (toim.)  12/2016.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fi-FI" altLang="fi-FI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fi-FI" altLang="fi-FI" i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http://kaikkikaykoulua.fi/</a:t>
            </a:r>
            <a:endParaRPr lang="fi-FI" altLang="fi-FI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fi-FI" altLang="fi-FI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fi-FI" altLang="fi-FI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fi-FI" altLang="fi-FI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www.nuorisotutkimusseura.fi/images/julkaisuja/myonteinen_tunnistaminen.pdf</a:t>
            </a:r>
            <a:endParaRPr lang="fi-FI" altLang="fi-F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fi-FI" altLang="fi-FI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Kiilakoski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, Tomi (2014) Koulu on enemmän. Helsinki: Nuorisotutkimusseura ry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fi-FI" altLang="fi-FI" i="1" dirty="0"/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fi-FI" altLang="fi-FI" sz="3200" dirty="0" smtClean="0"/>
              <a:t>Kiitos osallistumisesta ja </a:t>
            </a:r>
            <a:r>
              <a:rPr lang="fi-FI" altLang="fi-FI" sz="3200" smtClean="0"/>
              <a:t>osallisuudesta sekä valmisteluihin </a:t>
            </a:r>
            <a:r>
              <a:rPr lang="fi-FI" altLang="fi-FI" sz="3200" dirty="0" smtClean="0"/>
              <a:t>sekä toteutukseen!</a:t>
            </a:r>
            <a:endParaRPr lang="fi-FI" altLang="fi-FI" sz="3200" dirty="0"/>
          </a:p>
        </p:txBody>
      </p:sp>
    </p:spTree>
    <p:extLst>
      <p:ext uri="{BB962C8B-B14F-4D97-AF65-F5344CB8AC3E}">
        <p14:creationId xmlns:p14="http://schemas.microsoft.com/office/powerpoint/2010/main" val="22026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Otsikko 1"/>
          <p:cNvSpPr>
            <a:spLocks noGrp="1"/>
          </p:cNvSpPr>
          <p:nvPr>
            <p:ph type="title"/>
          </p:nvPr>
        </p:nvSpPr>
        <p:spPr>
          <a:xfrm>
            <a:off x="778166" y="595217"/>
            <a:ext cx="9601196" cy="974966"/>
          </a:xfrm>
        </p:spPr>
        <p:txBody>
          <a:bodyPr>
            <a:normAutofit/>
          </a:bodyPr>
          <a:lstStyle/>
          <a:p>
            <a:pPr eaLnBrk="1" hangingPunct="1"/>
            <a:r>
              <a:rPr lang="fi-FI" altLang="fi-F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Kasvuryhmien perusrakenne</a:t>
            </a:r>
            <a:endParaRPr lang="fi-FI" altLang="fi-F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53058" y="1496291"/>
            <a:ext cx="7407275" cy="4420176"/>
          </a:xfrm>
        </p:spPr>
        <p:txBody>
          <a:bodyPr rtlCol="0">
            <a:noAutofit/>
          </a:bodyPr>
          <a:lstStyle/>
          <a:p>
            <a:pPr marL="365760" indent="-365760">
              <a:defRPr/>
            </a:pPr>
            <a:r>
              <a:rPr lang="fi-FI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Kohderyhmänä </a:t>
            </a:r>
            <a:r>
              <a:rPr lang="fi-F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8-9-luokkalaiset tytöt ja pojat. Ryhmässä on 8-12 nuorta</a:t>
            </a:r>
            <a:r>
              <a:rPr lang="fi-FI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fi-FI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defRPr/>
            </a:pPr>
            <a:r>
              <a:rPr lang="fi-F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Ryhmä kokoontuu koulun lähellä sijaitsevan nuorisotalon tiloissa kerran viikossa klo </a:t>
            </a:r>
            <a:r>
              <a:rPr lang="fi-FI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8.30-10.00 / viimeiset tunnit.</a:t>
            </a:r>
            <a:endParaRPr lang="fi-FI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defRPr/>
            </a:pPr>
            <a:r>
              <a:rPr lang="fi-F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Nuorille tarjotaan aina </a:t>
            </a:r>
            <a:r>
              <a:rPr lang="fi-FI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aamupala/ välipala, </a:t>
            </a:r>
            <a:r>
              <a:rPr lang="fi-F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joka syödään yhdessä.</a:t>
            </a:r>
          </a:p>
          <a:p>
            <a:pPr marL="365760" indent="-365760">
              <a:defRPr/>
            </a:pPr>
            <a:r>
              <a:rPr lang="fi-F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Ryhmässä keskitytään etsimään nuorten vahvuuksia, voimavaroja ja kiinnostuksen kohteita keskustelujen, erilaisten harjoitusten, opintokäyntien ja kutsuvieraiden avulla. </a:t>
            </a:r>
            <a:r>
              <a:rPr lang="fi-FI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Opetellaan osallisuutta yhdessä! (Tulevaisuustiski</a:t>
            </a:r>
            <a:r>
              <a:rPr lang="fi-F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Tyttöjen tai poikien talo, opo, lähipoliisi jne.) </a:t>
            </a:r>
          </a:p>
          <a:p>
            <a:pPr marL="365760" indent="-365760">
              <a:defRPr/>
            </a:pPr>
            <a:r>
              <a:rPr lang="fi-F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Ryhmät täydennetään vain syksyisin kun osa nuorista on päättänyt peruskoulunsa edellisenä keväänä.</a:t>
            </a:r>
          </a:p>
          <a:p>
            <a:pPr marL="365760" indent="-365760">
              <a:defRPr/>
            </a:pPr>
            <a:r>
              <a:rPr lang="fi-FI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Ryhmää ohjaa joko kaksi tai kolme aikuista – yksi opettaja, yksi nuorisotyöntekijä. Sosiaalityön osaamista olemme pyrkineet turvaamaan kuraattori-pilotoinnilla. </a:t>
            </a:r>
            <a:r>
              <a:rPr lang="fi-FI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5760" indent="-365760">
              <a:defRPr/>
            </a:pPr>
            <a:r>
              <a:rPr lang="fi-FI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Ryhmä = nuoret + ohjaajat</a:t>
            </a:r>
            <a:endParaRPr lang="fi-FI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defRPr/>
            </a:pPr>
            <a:endParaRPr lang="fi-FI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fi-FI" sz="16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defRPr/>
            </a:pPr>
            <a:endParaRPr lang="fi-F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06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64"/>
    </mc:Choice>
    <mc:Fallback xmlns="">
      <p:transition spd="slow" advTm="1616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1697760" y="1185431"/>
            <a:ext cx="7561263" cy="44627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Kasvuryhmiä ohjaavat kaksi tai kolme ammattilaista.  Toiminta on suunniteltua ja tavoitteellista. </a:t>
            </a:r>
          </a:p>
          <a:p>
            <a:pPr>
              <a:defRPr/>
            </a:pPr>
            <a:endParaRPr lang="fi-FI" sz="2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i-FI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Kaikki käy koulua </a:t>
            </a:r>
            <a:r>
              <a:rPr lang="fi-FI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-toimintamallissa tuetaan: </a:t>
            </a:r>
          </a:p>
          <a:p>
            <a:pPr>
              <a:defRPr/>
            </a:pPr>
            <a:endParaRPr lang="fi-FI" sz="2400" dirty="0">
              <a:solidFill>
                <a:schemeClr val="tx1">
                  <a:lumMod val="85000"/>
                  <a:lumOff val="15000"/>
                </a:schemeClr>
              </a:solidFill>
              <a:cs typeface="Arial" charset="0"/>
            </a:endParaRPr>
          </a:p>
          <a:p>
            <a:pPr marL="365760" indent="-365760">
              <a:buFont typeface="Wingdings" panose="05000000000000000000" pitchFamily="2" charset="2"/>
              <a:buChar char="ü"/>
              <a:defRPr/>
            </a:pP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nuorten koulunkäyntiä ja pyritään muuttamaan </a:t>
            </a:r>
            <a:r>
              <a:rPr lang="fi-FI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suhdetta kouluun positiivisemmaksi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5760" indent="-365760">
              <a:buFont typeface="Wingdings" panose="05000000000000000000" pitchFamily="2" charset="2"/>
              <a:buChar char="Ø"/>
              <a:defRPr/>
            </a:pP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nuorten </a:t>
            </a:r>
            <a:r>
              <a:rPr lang="fi-FI" sz="2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vertaisryhmää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toimimaan turvallisena yhteisönä, jossa opitaan </a:t>
            </a: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sosiaalisia taitoja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</a:p>
          <a:p>
            <a:pPr marL="365760" indent="-365760">
              <a:buFont typeface="Wingdings" panose="05000000000000000000" pitchFamily="2" charset="2"/>
              <a:buChar char="Ø"/>
              <a:defRPr/>
            </a:pP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nuorten </a:t>
            </a:r>
            <a:r>
              <a:rPr lang="fi-FI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itsetuntoa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kasvua omaksi itsekseen. </a:t>
            </a:r>
          </a:p>
          <a:p>
            <a:pPr marL="365760" indent="-365760">
              <a:buFont typeface="Wingdings" panose="05000000000000000000" pitchFamily="2" charset="2"/>
              <a:buChar char="Ø"/>
              <a:defRPr/>
            </a:pP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nuorta murrosiän kriiseistä selviytymisessä. </a:t>
            </a:r>
          </a:p>
          <a:p>
            <a:pPr marL="365760" indent="-365760">
              <a:buFont typeface="Wingdings" panose="05000000000000000000" pitchFamily="2" charset="2"/>
              <a:buChar char="Ø"/>
              <a:defRPr/>
            </a:pP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nuorta </a:t>
            </a:r>
            <a:r>
              <a:rPr lang="fi-FI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luottamaan aikuisiin</a:t>
            </a:r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 opetetaan hakemaan apua tarvittaessa. </a:t>
            </a:r>
          </a:p>
          <a:p>
            <a:pPr marL="365760" indent="-365760">
              <a:buFont typeface="Wingdings" panose="05000000000000000000" pitchFamily="2" charset="2"/>
              <a:buChar char="Ø"/>
              <a:defRPr/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Pyritään antamaan nuorelle toivoa tulevaisuudesta!</a:t>
            </a:r>
          </a:p>
        </p:txBody>
      </p:sp>
    </p:spTree>
    <p:extLst>
      <p:ext uri="{BB962C8B-B14F-4D97-AF65-F5344CB8AC3E}">
        <p14:creationId xmlns:p14="http://schemas.microsoft.com/office/powerpoint/2010/main" val="193847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99"/>
    </mc:Choice>
    <mc:Fallback xmlns="">
      <p:transition spd="slow" advTm="1619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Otsikko 3"/>
          <p:cNvSpPr>
            <a:spLocks noGrp="1"/>
          </p:cNvSpPr>
          <p:nvPr>
            <p:ph type="title"/>
          </p:nvPr>
        </p:nvSpPr>
        <p:spPr>
          <a:xfrm>
            <a:off x="1385023" y="1116014"/>
            <a:ext cx="8229600" cy="1252537"/>
          </a:xfrm>
        </p:spPr>
        <p:txBody>
          <a:bodyPr>
            <a:normAutofit/>
          </a:bodyPr>
          <a:lstStyle/>
          <a:p>
            <a:r>
              <a:rPr lang="fi-FI" alt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Tärkeimmät toimintaperiaatteet: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2205760" y="2368552"/>
            <a:ext cx="7408863" cy="3210212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endParaRPr lang="fi-FI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i-FI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Monihallintokuntainen </a:t>
            </a:r>
            <a:r>
              <a:rPr lang="fi-FI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yhteistyöverkosto </a:t>
            </a:r>
            <a:r>
              <a:rPr lang="fi-FI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fi-FI" sz="2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nuorisoasiankeskus &amp; opetusvirasto yhdessä. Alueellisen yhteistyön painotus!</a:t>
            </a:r>
          </a:p>
          <a:p>
            <a:pPr eaLnBrk="1" hangingPunct="1">
              <a:defRPr/>
            </a:pPr>
            <a:r>
              <a:rPr lang="fi-FI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Yhden koulun tukiprosessi</a:t>
            </a:r>
          </a:p>
          <a:p>
            <a:pPr eaLnBrk="1" hangingPunct="1">
              <a:defRPr/>
            </a:pPr>
            <a:r>
              <a:rPr lang="fi-FI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Kasvuryhmä = yksi valinnaisaine lukujärjestyksessä</a:t>
            </a:r>
          </a:p>
          <a:p>
            <a:pPr eaLnBrk="1" hangingPunct="1">
              <a:defRPr/>
            </a:pPr>
            <a:r>
              <a:rPr lang="fi-FI" sz="26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Sukupuolisensitiivinen työote eli tyttö- ja poikaryhmät ei sekaryhmiä</a:t>
            </a:r>
            <a:r>
              <a:rPr lang="fi-FI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fi-FI" dirty="0" smtClean="0"/>
          </a:p>
          <a:p>
            <a:pPr marL="0" indent="0">
              <a:buNone/>
              <a:defRPr/>
            </a:pPr>
            <a:r>
              <a:rPr lang="fi-FI" dirty="0" smtClean="0"/>
              <a:t>Yhdessä </a:t>
            </a:r>
            <a:r>
              <a:rPr lang="fi-FI" dirty="0"/>
              <a:t>tekemällä, näkemällä ja kokemalla oppii toimimaan </a:t>
            </a:r>
            <a:r>
              <a:rPr lang="fi-FI" dirty="0" smtClean="0"/>
              <a:t>yhdessä (myös aikuiset). </a:t>
            </a:r>
            <a:r>
              <a:rPr lang="fi-FI" dirty="0"/>
              <a:t>Yhteiset nuoret ja yhteinen tahtotila toimia heidän </a:t>
            </a:r>
            <a:r>
              <a:rPr lang="fi-FI" dirty="0" smtClean="0"/>
              <a:t>parhaakseen auttaa </a:t>
            </a:r>
            <a:r>
              <a:rPr lang="fi-FI" dirty="0"/>
              <a:t>löytämään ne poikkihallinnolliset yhteistyön tavat, jotka ovat mahdollisia.</a:t>
            </a:r>
            <a:endParaRPr lang="fi-FI" sz="2000" i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  <a:defRPr/>
            </a:pPr>
            <a:endParaRPr lang="fi-FI" sz="2000" i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fi-FI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563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50"/>
    </mc:Choice>
    <mc:Fallback xmlns="">
      <p:transition spd="slow" advTm="1365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Otsikko 2"/>
          <p:cNvSpPr>
            <a:spLocks noGrp="1"/>
          </p:cNvSpPr>
          <p:nvPr>
            <p:ph type="title"/>
          </p:nvPr>
        </p:nvSpPr>
        <p:spPr>
          <a:xfrm>
            <a:off x="1043709" y="596401"/>
            <a:ext cx="9334067" cy="1280890"/>
          </a:xfrm>
        </p:spPr>
        <p:txBody>
          <a:bodyPr>
            <a:normAutofit/>
          </a:bodyPr>
          <a:lstStyle/>
          <a:p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Mukana myönteinen tunnistaminen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2127683" y="1618673"/>
            <a:ext cx="7408862" cy="442595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600" b="1" dirty="0" smtClean="0">
                <a:solidFill>
                  <a:srgbClr val="FF0000"/>
                </a:solidFill>
              </a:rPr>
              <a:t>Tutustuminen</a:t>
            </a:r>
            <a:endParaRPr lang="fi-FI" sz="1600" b="1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600" dirty="0"/>
              <a:t>– nuorten erilaisten mieltymysten, elämäntilanteiden, kiinnostuksen kohteiden, kullekin tärkeiden yhteisöllisyyksien tunnistaminen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600" b="1" dirty="0">
                <a:solidFill>
                  <a:srgbClr val="FF0000"/>
                </a:solidFill>
              </a:rPr>
              <a:t>Tunnustaminen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600" dirty="0"/>
              <a:t>– arkikäytäntöjä, joiden kautta aktiivisesti mutta hienovaraisesti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600" dirty="0"/>
              <a:t>   osoitetaan nuorelle hänellä tärkeiden asioiden ’hyväksyminen’.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600" b="1" dirty="0">
                <a:solidFill>
                  <a:srgbClr val="FF0000"/>
                </a:solidFill>
              </a:rPr>
              <a:t>Tukeminen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600" dirty="0"/>
              <a:t>– nuorten </a:t>
            </a:r>
            <a:r>
              <a:rPr lang="fi-FI" sz="1600" dirty="0" err="1"/>
              <a:t>toimijuuden</a:t>
            </a:r>
            <a:r>
              <a:rPr lang="fi-FI" sz="1600" dirty="0"/>
              <a:t> tukeminen heille tärkeissä ryhmissä ja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600" dirty="0"/>
              <a:t>   yhteisöissä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600" dirty="0"/>
              <a:t>– mahdollisten ongelmien käsittely myönteisesti ja nuorten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600" dirty="0"/>
              <a:t>   kokemusmaailmaan perustuen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600" dirty="0"/>
              <a:t>– ensisilmäykseltä yksinomaan kielteiseltä vaikuttava toimintakin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600" dirty="0"/>
              <a:t>   saattaa sisältää elementtejä, joiden myönteinen tunnistaminen on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600" dirty="0"/>
              <a:t>   mahdollista hylkäämättä aikuisuuteen liittyvää vastuuta ja moraalista harkintaa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fi-FI" altLang="fi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i-FI" sz="1600" b="1" dirty="0"/>
              <a:t>Myönteisen tunnistamisen vaiheet/elementit (Riikka Korkiamäki, Tampereen yliopisto, luento 3.2.2015.)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7693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1921886" y="1149639"/>
            <a:ext cx="7559675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i-FI" sz="2800" i="1" dirty="0">
                <a:cs typeface="Arial" charset="0"/>
              </a:rPr>
              <a:t>		</a:t>
            </a:r>
            <a:r>
              <a:rPr lang="fi-FI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Toimintamallin hyötyjä</a:t>
            </a:r>
            <a:r>
              <a:rPr lang="fi-FI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mm.</a:t>
            </a:r>
          </a:p>
          <a:p>
            <a:pPr>
              <a:defRPr/>
            </a:pPr>
            <a:endParaRPr lang="fi-FI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Nuori on siellä missä hänen kuuluukin olla eli koulussa ja hän saa  kurssin suoritettua. </a:t>
            </a:r>
          </a:p>
          <a:p>
            <a:pPr>
              <a:defRPr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fi-FI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Nuori saa konkreettista ja välitöntä apua </a:t>
            </a:r>
            <a:r>
              <a:rPr lang="fi-FI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koulunkäyntiin </a:t>
            </a:r>
          </a:p>
          <a:p>
            <a:pPr>
              <a:defRPr/>
            </a:pPr>
            <a:r>
              <a:rPr lang="fi-FI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i-FI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ja </a:t>
            </a:r>
            <a:r>
              <a:rPr lang="fi-FI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siihen liittyviin ongelmiin.</a:t>
            </a:r>
          </a:p>
          <a:p>
            <a:pPr>
              <a:defRPr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i-F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Nuoret saavat oikea aikaista ja intensiivistä tukea viikoittain. </a:t>
            </a:r>
          </a:p>
          <a:p>
            <a:pPr>
              <a:defRPr/>
            </a:pPr>
            <a:endParaRPr lang="fi-FI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defRPr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	Heidän käytössään on kahden tai kolmen eri perustehtävässä toimivan aikuisen ammattitaito ja tuki. </a:t>
            </a:r>
          </a:p>
          <a:p>
            <a:pPr marL="274320" indent="-274320">
              <a:defRPr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defRPr/>
            </a:pP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Nuoret tulevat kuulluksi ja he osallistuvat ryhmätoiminnan sisältöjen suunnitteluun. </a:t>
            </a:r>
          </a:p>
        </p:txBody>
      </p:sp>
    </p:spTree>
    <p:extLst>
      <p:ext uri="{BB962C8B-B14F-4D97-AF65-F5344CB8AC3E}">
        <p14:creationId xmlns:p14="http://schemas.microsoft.com/office/powerpoint/2010/main" val="31650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33"/>
    </mc:Choice>
    <mc:Fallback xmlns="">
      <p:transition spd="slow" advTm="1543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2081646" y="1079069"/>
            <a:ext cx="7472363" cy="461664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defRPr/>
            </a:pPr>
            <a:r>
              <a:rPr lang="fi-FI" sz="2400" i="1" dirty="0">
                <a:cs typeface="Arial" charset="0"/>
              </a:rPr>
              <a:t>			</a:t>
            </a:r>
            <a:r>
              <a:rPr lang="fi-FI" sz="2400" i="1" dirty="0" smtClean="0">
                <a:cs typeface="Arial" charset="0"/>
              </a:rPr>
              <a:t>…</a:t>
            </a:r>
            <a:r>
              <a:rPr lang="fi-F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HYÖTYJÄ </a:t>
            </a:r>
            <a:r>
              <a:rPr lang="fi-FI" sz="2000" i="1" dirty="0">
                <a:latin typeface="Arial" panose="020B0604020202020204" pitchFamily="34" charset="0"/>
                <a:cs typeface="Arial" panose="020B0604020202020204" pitchFamily="34" charset="0"/>
              </a:rPr>
              <a:t>mm.</a:t>
            </a:r>
          </a:p>
          <a:p>
            <a:pPr marL="274320" indent="-274320">
              <a:defRPr/>
            </a:pPr>
            <a:endParaRPr lang="fi-FI" i="1" dirty="0">
              <a:cs typeface="Arial" charset="0"/>
            </a:endParaRPr>
          </a:p>
          <a:p>
            <a:pPr marL="274320" indent="-274320">
              <a:defRPr/>
            </a:pPr>
            <a:r>
              <a:rPr lang="fi-FI" i="1" dirty="0">
                <a:latin typeface="Arial" panose="020B0604020202020204" pitchFamily="34" charset="0"/>
                <a:cs typeface="Arial" panose="020B0604020202020204" pitchFamily="34" charset="0"/>
              </a:rPr>
              <a:t>Tieto toisen perustehtävästä auttaa ymmärtämään toisen hallintokunnan toimintatapoja ja palveluohjaus paranee.</a:t>
            </a:r>
          </a:p>
          <a:p>
            <a:pPr marL="274320" indent="-274320">
              <a:defRPr/>
            </a:pPr>
            <a:endParaRPr lang="fi-FI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defRPr/>
            </a:pPr>
            <a:r>
              <a:rPr lang="fi-FI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Nuorten kysymykset, asioiden pohtiminen ja kriittinen suhtautuminen asioihin auttavat ohjaajia </a:t>
            </a:r>
            <a:r>
              <a:rPr lang="fi-FI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yhdessä </a:t>
            </a:r>
            <a:r>
              <a:rPr lang="fi-FI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miettimään asioita uudella tavalla ja uudenlaisesta näkökulmasta!</a:t>
            </a:r>
          </a:p>
          <a:p>
            <a:pPr marL="274320" indent="-274320">
              <a:defRPr/>
            </a:pPr>
            <a:endParaRPr lang="fi-FI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defRPr/>
            </a:pPr>
            <a:r>
              <a:rPr lang="fi-FI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Alueellinen yhteistyö eri ammattikuntien välillä on hankkeen aikana lisääntynyt ja selkeytynyt.</a:t>
            </a:r>
          </a:p>
          <a:p>
            <a:pPr marL="274320" indent="-274320">
              <a:defRPr/>
            </a:pPr>
            <a:endParaRPr lang="fi-FI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defRPr/>
            </a:pPr>
            <a:r>
              <a:rPr lang="fi-FI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Hiljainen tieto siirtyy ammattilaiselta toiselle.</a:t>
            </a:r>
          </a:p>
          <a:p>
            <a:pPr marL="274320" indent="-274320">
              <a:defRPr/>
            </a:pPr>
            <a:endParaRPr lang="fi-FI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4320" indent="-274320">
              <a:defRPr/>
            </a:pPr>
            <a:r>
              <a:rPr lang="fi-FI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Alueen ammattilaisen työskentely yhdessä on 			resurssitehokasta! </a:t>
            </a:r>
            <a:endParaRPr lang="fi-FI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84"/>
    </mc:Choice>
    <mc:Fallback xmlns="">
      <p:transition spd="slow" advTm="1548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73725" y="799601"/>
            <a:ext cx="8911687" cy="160185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defRPr/>
            </a:pPr>
            <a:r>
              <a:rPr lang="fi-FI" dirty="0" smtClean="0"/>
              <a:t/>
            </a:r>
            <a:br>
              <a:rPr lang="fi-FI" dirty="0" smtClean="0"/>
            </a:br>
            <a:r>
              <a:rPr lang="fi-FI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Kaikki käy koulua -toimintamallin arviointitutkimuksen tuloksia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Anu </a:t>
            </a:r>
            <a:r>
              <a:rPr lang="fi-FI" sz="2200" dirty="0" err="1">
                <a:latin typeface="Arial" panose="020B0604020202020204" pitchFamily="34" charset="0"/>
                <a:cs typeface="Arial" panose="020B0604020202020204" pitchFamily="34" charset="0"/>
              </a:rPr>
              <a:t>Gretschel</a:t>
            </a:r>
            <a:r>
              <a:rPr lang="fi-FI" sz="2200" dirty="0">
                <a:latin typeface="Arial" panose="020B0604020202020204" pitchFamily="34" charset="0"/>
                <a:cs typeface="Arial" panose="020B0604020202020204" pitchFamily="34" charset="0"/>
              </a:rPr>
              <a:t>, FT, erikoistutkija, Nuorisotutkimusverkosto</a:t>
            </a:r>
            <a:r>
              <a:rPr lang="fi-FI" sz="2200" dirty="0"/>
              <a:t/>
            </a:r>
            <a:br>
              <a:rPr lang="fi-FI" sz="2200" dirty="0"/>
            </a:br>
            <a:endParaRPr lang="fi-FI" sz="2200" dirty="0"/>
          </a:p>
        </p:txBody>
      </p:sp>
      <p:sp>
        <p:nvSpPr>
          <p:cNvPr id="13315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1" indent="0">
              <a:buNone/>
            </a:pPr>
            <a:endParaRPr lang="fi-FI" altLang="fi-FI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Lähtökohta: kaikki tykkäävät, vaikutuksia ollut vaikea todentaa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Kehittävä tutkimusote: toiminnan laatu ja sen mahdollistavat tekijät sekä kehittämistarpeet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Nuorten haastattelut (21) + ohjaajien, kehittämisryhmän ja virastojen johdon keskustelut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Nuorten kokemuksia vaikutuksista: </a:t>
            </a:r>
            <a:r>
              <a:rPr lang="fi-FI" altLang="fi-FI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pärjäämiskyky, ovi</a:t>
            </a:r>
            <a:r>
              <a:rPr lang="fi-FI" altLang="fi-FI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ja </a:t>
            </a:r>
            <a:r>
              <a:rPr lang="fi-FI" altLang="fi-FI" sz="2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satama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Ohjaajat: suhtautuminen nuoriin muuttunut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Vaikutusta ryhmiin ja niiden väleihin, kouluyhteisöön, asuinalueelle ja yhteiskuntaan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i-FI" altLang="fi-FI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Onnistunut toimintamalli!</a:t>
            </a:r>
          </a:p>
        </p:txBody>
      </p:sp>
    </p:spTree>
    <p:extLst>
      <p:ext uri="{BB962C8B-B14F-4D97-AF65-F5344CB8AC3E}">
        <p14:creationId xmlns:p14="http://schemas.microsoft.com/office/powerpoint/2010/main" val="23164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292350" y="585788"/>
            <a:ext cx="7289800" cy="197961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Ryhmämallin vaikutuksia koulun näkökulmasta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1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Ilppo Kivivuori, virka-apulaisrehtori, Hiidenkiven peruskoulu, hankkeen ohjausryhmien jäsen vuodesta </a:t>
            </a:r>
            <a:r>
              <a:rPr lang="fi-FI" sz="1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2010-</a:t>
            </a:r>
            <a:endParaRPr lang="fi-FI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fi-FI" altLang="fi-FI" sz="2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Ryhmien </a:t>
            </a:r>
            <a:r>
              <a:rPr lang="fi-FI" altLang="fi-FI" sz="1800" dirty="0">
                <a:latin typeface="Arial" panose="020B0604020202020204" pitchFamily="34" charset="0"/>
                <a:cs typeface="Arial" panose="020B0604020202020204" pitchFamily="34" charset="0"/>
              </a:rPr>
              <a:t>edut verrattuna yksilöllisen oppilashuollon työmuotoihin: etuja pitkäkestoisuus, säännöllisyys, oppilaiden ryhmäprosessien hyödyntäminen, vertaistuki ja myönteinen tunnistaminen.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i-FI" altLang="fi-FI" sz="1800" dirty="0">
                <a:latin typeface="Arial" panose="020B0604020202020204" pitchFamily="34" charset="0"/>
                <a:cs typeface="Arial" panose="020B0604020202020204" pitchFamily="34" charset="0"/>
              </a:rPr>
              <a:t>Ryhmät osana </a:t>
            </a:r>
            <a:r>
              <a:rPr lang="fi-FI" altLang="fi-FI" sz="1800" dirty="0" err="1">
                <a:latin typeface="Arial" panose="020B0604020202020204" pitchFamily="34" charset="0"/>
                <a:cs typeface="Arial" panose="020B0604020202020204" pitchFamily="34" charset="0"/>
              </a:rPr>
              <a:t>inklusiivista</a:t>
            </a:r>
            <a:r>
              <a:rPr lang="fi-FI" altLang="fi-FI" sz="1800" dirty="0">
                <a:latin typeface="Arial" panose="020B0604020202020204" pitchFamily="34" charset="0"/>
                <a:cs typeface="Arial" panose="020B0604020202020204" pitchFamily="34" charset="0"/>
              </a:rPr>
              <a:t> kouluyhteisöä – erottaako muusta kouluyhteisöstä vai auttaako osallistumaan siihen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i-FI" altLang="fi-FI" sz="1800" dirty="0">
                <a:latin typeface="Arial" panose="020B0604020202020204" pitchFamily="34" charset="0"/>
                <a:cs typeface="Arial" panose="020B0604020202020204" pitchFamily="34" charset="0"/>
              </a:rPr>
              <a:t>Ryhmien vipuvaikutus koulun uudistumiseen ja  ammatilliseen verkostoitumiseen</a:t>
            </a:r>
            <a:r>
              <a:rPr lang="fi-FI" altLang="fi-FI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284895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254</TotalTime>
  <Words>705</Words>
  <Application>Microsoft Office PowerPoint</Application>
  <PresentationFormat>Laajakuva</PresentationFormat>
  <Paragraphs>112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Orgaaninen</vt:lpstr>
      <vt:lpstr>  Paula Määttä Toimintamallin kouluttaja ja suunnittelija vuosina 2013 -2017     </vt:lpstr>
      <vt:lpstr>Kasvuryhmien perusrakenne</vt:lpstr>
      <vt:lpstr>PowerPoint-esitys</vt:lpstr>
      <vt:lpstr>Tärkeimmät toimintaperiaatteet:</vt:lpstr>
      <vt:lpstr>Mukana myönteinen tunnistaminen</vt:lpstr>
      <vt:lpstr>PowerPoint-esitys</vt:lpstr>
      <vt:lpstr>PowerPoint-esitys</vt:lpstr>
      <vt:lpstr> Kaikki käy koulua -toimintamallin arviointitutkimuksen tuloksia Anu Gretschel, FT, erikoistutkija, Nuorisotutkimusverkosto </vt:lpstr>
      <vt:lpstr>Ryhmämallin vaikutuksia koulun näkökulmasta Ilppo Kivivuori, virka-apulaisrehtori, Hiidenkiven peruskoulu, hankkeen ohjausryhmien jäsen vuodesta 2010-</vt:lpstr>
      <vt:lpstr>”Moniammatillisena yhteistyönä Kaikki käy koulua- mallissa on joukko vahvuuksia, jotka tekevät siitä kiinnostavan hyvän käytännön (Tomi Kiilakoski 2017).”  </vt:lpstr>
      <vt:lpstr>PowerPoint-esitys</vt:lpstr>
      <vt:lpstr>PowerPoint-esitys</vt:lpstr>
      <vt:lpstr>PowerPoint-esitys</vt:lpstr>
    </vt:vector>
  </TitlesOfParts>
  <Company>Istekki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Määttä Paula</dc:creator>
  <cp:lastModifiedBy>Koivukangas Tuula</cp:lastModifiedBy>
  <cp:revision>27</cp:revision>
  <dcterms:created xsi:type="dcterms:W3CDTF">2019-08-20T08:21:55Z</dcterms:created>
  <dcterms:modified xsi:type="dcterms:W3CDTF">2019-09-22T11:14:33Z</dcterms:modified>
</cp:coreProperties>
</file>