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E43546C-4E7A-48D2-AF59-2A6721AF3425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1EC3FF-25CA-49CF-A739-6C8071327B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546C-4E7A-48D2-AF59-2A6721AF3425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FF-25CA-49CF-A739-6C8071327B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546C-4E7A-48D2-AF59-2A6721AF3425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FF-25CA-49CF-A739-6C8071327B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43546C-4E7A-48D2-AF59-2A6721AF3425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1EC3FF-25CA-49CF-A739-6C8071327BA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E43546C-4E7A-48D2-AF59-2A6721AF3425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1EC3FF-25CA-49CF-A739-6C8071327B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546C-4E7A-48D2-AF59-2A6721AF3425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FF-25CA-49CF-A739-6C8071327BA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546C-4E7A-48D2-AF59-2A6721AF3425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FF-25CA-49CF-A739-6C8071327BA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43546C-4E7A-48D2-AF59-2A6721AF3425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1EC3FF-25CA-49CF-A739-6C8071327BA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546C-4E7A-48D2-AF59-2A6721AF3425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C3FF-25CA-49CF-A739-6C8071327BA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43546C-4E7A-48D2-AF59-2A6721AF3425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1EC3FF-25CA-49CF-A739-6C8071327BA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43546C-4E7A-48D2-AF59-2A6721AF3425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1EC3FF-25CA-49CF-A739-6C8071327BA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43546C-4E7A-48D2-AF59-2A6721AF3425}" type="datetimeFigureOut">
              <a:rPr lang="fi-FI" smtClean="0"/>
              <a:pPr/>
              <a:t>26.1.2016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1EC3FF-25CA-49CF-A739-6C8071327BA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753072"/>
          </a:xfrm>
        </p:spPr>
        <p:txBody>
          <a:bodyPr/>
          <a:lstStyle/>
          <a:p>
            <a:r>
              <a:rPr lang="fi-FI" dirty="0" err="1" smtClean="0"/>
              <a:t>Nationalekonomi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ekonomisk</a:t>
            </a:r>
            <a:r>
              <a:rPr lang="fi-FI" dirty="0" smtClean="0"/>
              <a:t> </a:t>
            </a:r>
            <a:r>
              <a:rPr lang="fi-FI" dirty="0" err="1" smtClean="0"/>
              <a:t>tillväxt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86000" y="5517232"/>
            <a:ext cx="6172200" cy="1152128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810"/>
            <a:ext cx="3444173" cy="253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8510"/>
            <a:ext cx="3248596" cy="23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29325"/>
            <a:ext cx="3240360" cy="212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59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Utrikeshandeln, globaliseringen och Europeiska unionen</a:t>
            </a:r>
            <a:endParaRPr lang="sv-FI" dirty="0"/>
          </a:p>
        </p:txBody>
      </p:sp>
      <p:pic>
        <p:nvPicPr>
          <p:cNvPr id="4" name="Platshållare för innehåll 3" descr="kuva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067675" cy="4547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Viktiga begrepp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Globalisering</a:t>
            </a:r>
          </a:p>
          <a:p>
            <a:endParaRPr lang="sv-FI" dirty="0" smtClean="0"/>
          </a:p>
          <a:p>
            <a:r>
              <a:rPr lang="sv-FI" dirty="0" smtClean="0"/>
              <a:t>Bytesbalans, handelsbalans och tjänstebalans</a:t>
            </a:r>
          </a:p>
          <a:p>
            <a:endParaRPr lang="sv-FI" dirty="0" smtClean="0"/>
          </a:p>
          <a:p>
            <a:r>
              <a:rPr lang="sv-FI" dirty="0" smtClean="0"/>
              <a:t>Valutakurs</a:t>
            </a:r>
          </a:p>
          <a:p>
            <a:endParaRPr lang="sv-FI" dirty="0" smtClean="0"/>
          </a:p>
          <a:p>
            <a:r>
              <a:rPr lang="sv-FI" dirty="0" smtClean="0"/>
              <a:t>Frihandel</a:t>
            </a:r>
          </a:p>
          <a:p>
            <a:endParaRPr lang="sv-FI" dirty="0" smtClean="0"/>
          </a:p>
          <a:p>
            <a:endParaRPr lang="sv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Svar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begreppen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u="sng" dirty="0" err="1" smtClean="0"/>
              <a:t>Globalisering</a:t>
            </a:r>
            <a:r>
              <a:rPr lang="fi-FI" dirty="0" smtClean="0"/>
              <a:t> = </a:t>
            </a:r>
            <a:r>
              <a:rPr lang="fi-FI" dirty="0" err="1" smtClean="0"/>
              <a:t>Världens</a:t>
            </a:r>
            <a:r>
              <a:rPr lang="fi-FI" dirty="0" smtClean="0"/>
              <a:t> </a:t>
            </a:r>
            <a:r>
              <a:rPr lang="fi-FI" dirty="0" err="1" smtClean="0"/>
              <a:t>länder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 smtClean="0"/>
              <a:t>allt</a:t>
            </a:r>
            <a:r>
              <a:rPr lang="fi-FI" dirty="0" smtClean="0"/>
              <a:t> </a:t>
            </a:r>
            <a:r>
              <a:rPr lang="fi-FI" dirty="0" err="1" smtClean="0"/>
              <a:t>mera</a:t>
            </a:r>
            <a:r>
              <a:rPr lang="fi-FI" dirty="0" smtClean="0"/>
              <a:t> </a:t>
            </a:r>
            <a:r>
              <a:rPr lang="fi-FI" dirty="0" err="1" smtClean="0"/>
              <a:t>kontakt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varandra</a:t>
            </a:r>
            <a:r>
              <a:rPr lang="fi-FI" dirty="0" smtClean="0"/>
              <a:t> </a:t>
            </a:r>
            <a:r>
              <a:rPr lang="fi-FI" dirty="0" err="1" smtClean="0"/>
              <a:t>än</a:t>
            </a:r>
            <a:r>
              <a:rPr lang="fi-FI" dirty="0" smtClean="0"/>
              <a:t> </a:t>
            </a:r>
            <a:r>
              <a:rPr lang="fi-FI" dirty="0" err="1" smtClean="0"/>
              <a:t>tidigare</a:t>
            </a:r>
            <a:r>
              <a:rPr lang="fi-FI" dirty="0" smtClean="0"/>
              <a:t>, </a:t>
            </a:r>
            <a:r>
              <a:rPr lang="fi-FI" dirty="0" err="1" smtClean="0"/>
              <a:t>vilket</a:t>
            </a:r>
            <a:r>
              <a:rPr lang="fi-FI" dirty="0" smtClean="0"/>
              <a:t> </a:t>
            </a:r>
            <a:r>
              <a:rPr lang="fi-FI" dirty="0" err="1" smtClean="0"/>
              <a:t>inverkar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handel</a:t>
            </a:r>
            <a:r>
              <a:rPr lang="fi-FI" dirty="0" smtClean="0"/>
              <a:t>, </a:t>
            </a:r>
            <a:r>
              <a:rPr lang="fi-FI" dirty="0" err="1" smtClean="0"/>
              <a:t>kultur</a:t>
            </a:r>
            <a:r>
              <a:rPr lang="fi-FI" dirty="0"/>
              <a:t> </a:t>
            </a:r>
            <a:r>
              <a:rPr lang="fi-FI" dirty="0" err="1" smtClean="0"/>
              <a:t>osv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3963841" cy="282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52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3960440"/>
          </a:xfrm>
        </p:spPr>
        <p:txBody>
          <a:bodyPr>
            <a:normAutofit lnSpcReduction="10000"/>
          </a:bodyPr>
          <a:lstStyle/>
          <a:p>
            <a:r>
              <a:rPr lang="fi-FI" u="sng" dirty="0" err="1" smtClean="0"/>
              <a:t>Bytesbalans</a:t>
            </a:r>
            <a:r>
              <a:rPr lang="fi-FI" dirty="0" smtClean="0"/>
              <a:t> = </a:t>
            </a:r>
            <a:r>
              <a:rPr lang="fi-FI" dirty="0" err="1" smtClean="0"/>
              <a:t>visar</a:t>
            </a:r>
            <a:r>
              <a:rPr lang="fi-FI" dirty="0" smtClean="0"/>
              <a:t> de </a:t>
            </a:r>
            <a:r>
              <a:rPr lang="fi-FI" dirty="0" err="1" smtClean="0"/>
              <a:t>penningströmmar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rör</a:t>
            </a:r>
            <a:r>
              <a:rPr lang="fi-FI" dirty="0" smtClean="0"/>
              <a:t> </a:t>
            </a:r>
            <a:r>
              <a:rPr lang="fi-FI" dirty="0" err="1" smtClean="0"/>
              <a:t>sig</a:t>
            </a:r>
            <a:r>
              <a:rPr lang="fi-FI" dirty="0" smtClean="0"/>
              <a:t> </a:t>
            </a:r>
            <a:r>
              <a:rPr lang="fi-FI" u="sng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err="1" smtClean="0"/>
              <a:t>från</a:t>
            </a:r>
            <a:r>
              <a:rPr lang="fi-FI" dirty="0" smtClean="0"/>
              <a:t> ett </a:t>
            </a:r>
            <a:r>
              <a:rPr lang="fi-FI" dirty="0" err="1" smtClean="0"/>
              <a:t>land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en </a:t>
            </a:r>
            <a:r>
              <a:rPr lang="fi-FI" dirty="0" err="1" smtClean="0"/>
              <a:t>viss</a:t>
            </a:r>
            <a:r>
              <a:rPr lang="fi-FI" dirty="0" smtClean="0"/>
              <a:t> </a:t>
            </a:r>
            <a:r>
              <a:rPr lang="fi-FI" dirty="0" err="1" smtClean="0"/>
              <a:t>tidsperiod</a:t>
            </a:r>
            <a:r>
              <a:rPr lang="fi-FI" dirty="0" smtClean="0"/>
              <a:t>, </a:t>
            </a:r>
            <a:r>
              <a:rPr lang="fi-FI" dirty="0" err="1" smtClean="0"/>
              <a:t>vanligtvis</a:t>
            </a:r>
            <a:r>
              <a:rPr lang="fi-FI" dirty="0" smtClean="0"/>
              <a:t> ett </a:t>
            </a:r>
            <a:r>
              <a:rPr lang="fi-FI" dirty="0" err="1" smtClean="0"/>
              <a:t>år</a:t>
            </a:r>
            <a:r>
              <a:rPr lang="fi-FI" dirty="0" smtClean="0"/>
              <a:t>. </a:t>
            </a:r>
            <a:r>
              <a:rPr lang="fi-FI" dirty="0" err="1" smtClean="0"/>
              <a:t>Visar</a:t>
            </a:r>
            <a:r>
              <a:rPr lang="fi-FI" dirty="0" smtClean="0"/>
              <a:t> </a:t>
            </a:r>
            <a:r>
              <a:rPr lang="fi-FI" dirty="0" err="1" smtClean="0"/>
              <a:t>ifall</a:t>
            </a:r>
            <a:r>
              <a:rPr lang="fi-FI" dirty="0" smtClean="0"/>
              <a:t> det </a:t>
            </a:r>
            <a:r>
              <a:rPr lang="fi-FI" dirty="0" err="1" smtClean="0"/>
              <a:t>finns</a:t>
            </a:r>
            <a:r>
              <a:rPr lang="fi-FI" dirty="0" smtClean="0"/>
              <a:t> ett </a:t>
            </a:r>
            <a:r>
              <a:rPr lang="fi-FI" u="sng" dirty="0" err="1" smtClean="0"/>
              <a:t>över-</a:t>
            </a:r>
            <a:r>
              <a:rPr lang="fi-FI" u="sng" dirty="0" smtClean="0"/>
              <a:t> </a:t>
            </a:r>
            <a:r>
              <a:rPr lang="fi-FI" u="sng" dirty="0" err="1" smtClean="0"/>
              <a:t>eller</a:t>
            </a:r>
            <a:r>
              <a:rPr lang="fi-FI" u="sng" dirty="0" smtClean="0"/>
              <a:t> </a:t>
            </a:r>
            <a:r>
              <a:rPr lang="fi-FI" u="sng" dirty="0" err="1" smtClean="0"/>
              <a:t>underskott</a:t>
            </a:r>
            <a:r>
              <a:rPr lang="fi-FI" dirty="0" smtClean="0"/>
              <a:t> i  </a:t>
            </a:r>
            <a:r>
              <a:rPr lang="fi-FI" dirty="0" err="1" smtClean="0"/>
              <a:t>landets</a:t>
            </a:r>
            <a:r>
              <a:rPr lang="fi-FI" dirty="0" smtClean="0"/>
              <a:t> ekonomi</a:t>
            </a:r>
          </a:p>
          <a:p>
            <a:endParaRPr lang="fi-FI" dirty="0"/>
          </a:p>
          <a:p>
            <a:r>
              <a:rPr lang="fi-FI" dirty="0" err="1" smtClean="0"/>
              <a:t>Handelsbalans</a:t>
            </a:r>
            <a:r>
              <a:rPr lang="fi-FI" dirty="0" smtClean="0"/>
              <a:t> = del av </a:t>
            </a:r>
            <a:r>
              <a:rPr lang="fi-FI" dirty="0" err="1" smtClean="0"/>
              <a:t>bytesbalansen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mäter</a:t>
            </a:r>
            <a:r>
              <a:rPr lang="fi-FI" dirty="0" smtClean="0"/>
              <a:t> </a:t>
            </a:r>
            <a:r>
              <a:rPr lang="fi-FI" u="sng" dirty="0" err="1" smtClean="0"/>
              <a:t>exporten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err="1" smtClean="0"/>
              <a:t>importen</a:t>
            </a:r>
            <a:endParaRPr lang="fi-FI" u="sng" dirty="0" smtClean="0"/>
          </a:p>
          <a:p>
            <a:endParaRPr lang="fi-FI" u="sng" dirty="0"/>
          </a:p>
          <a:p>
            <a:r>
              <a:rPr lang="fi-FI" dirty="0" err="1" smtClean="0"/>
              <a:t>Tjänstebalansen</a:t>
            </a:r>
            <a:r>
              <a:rPr lang="fi-FI" dirty="0" smtClean="0"/>
              <a:t> = del av </a:t>
            </a:r>
            <a:r>
              <a:rPr lang="fi-FI" dirty="0" err="1" smtClean="0"/>
              <a:t>bytesbalansen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mäter</a:t>
            </a:r>
            <a:r>
              <a:rPr lang="fi-FI" dirty="0" smtClean="0"/>
              <a:t> </a:t>
            </a:r>
            <a:r>
              <a:rPr lang="fi-FI" u="sng" dirty="0" err="1" smtClean="0"/>
              <a:t>exporten</a:t>
            </a:r>
            <a:r>
              <a:rPr lang="fi-FI" u="sng" dirty="0" smtClean="0"/>
              <a:t> </a:t>
            </a:r>
            <a:r>
              <a:rPr lang="fi-FI" u="sng" dirty="0" err="1" smtClean="0"/>
              <a:t>och</a:t>
            </a:r>
            <a:r>
              <a:rPr lang="fi-FI" u="sng" dirty="0" smtClean="0"/>
              <a:t> </a:t>
            </a:r>
            <a:r>
              <a:rPr lang="fi-FI" u="sng" dirty="0" err="1" smtClean="0"/>
              <a:t>importen</a:t>
            </a:r>
            <a:r>
              <a:rPr lang="fi-FI" u="sng" dirty="0" smtClean="0"/>
              <a:t> av </a:t>
            </a:r>
            <a:r>
              <a:rPr lang="fi-FI" u="sng" dirty="0" err="1" smtClean="0"/>
              <a:t>tjänster</a:t>
            </a:r>
            <a:endParaRPr lang="fi-FI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68163"/>
            <a:ext cx="4635627" cy="264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11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Valutakurs</a:t>
            </a:r>
            <a:r>
              <a:rPr lang="fi-FI" dirty="0" smtClean="0"/>
              <a:t> = </a:t>
            </a: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mycket</a:t>
            </a:r>
            <a:r>
              <a:rPr lang="fi-FI" dirty="0" smtClean="0"/>
              <a:t> en valuta </a:t>
            </a:r>
            <a:r>
              <a:rPr lang="fi-FI" u="sng" dirty="0" err="1" smtClean="0"/>
              <a:t>är</a:t>
            </a:r>
            <a:r>
              <a:rPr lang="fi-FI" u="sng" dirty="0" smtClean="0"/>
              <a:t> </a:t>
            </a:r>
            <a:r>
              <a:rPr lang="fi-FI" u="sng" dirty="0" err="1" smtClean="0"/>
              <a:t>värd</a:t>
            </a:r>
            <a:r>
              <a:rPr lang="fi-FI" dirty="0" smtClean="0"/>
              <a:t> i </a:t>
            </a:r>
            <a:r>
              <a:rPr lang="fi-FI" dirty="0" err="1" smtClean="0"/>
              <a:t>förhållande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andra</a:t>
            </a:r>
            <a:r>
              <a:rPr lang="fi-FI" dirty="0" smtClean="0"/>
              <a:t> </a:t>
            </a:r>
            <a:r>
              <a:rPr lang="fi-FI" dirty="0" err="1" smtClean="0"/>
              <a:t>valutor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många</a:t>
            </a:r>
            <a:r>
              <a:rPr lang="fi-FI" dirty="0" smtClean="0"/>
              <a:t> a) </a:t>
            </a:r>
            <a:r>
              <a:rPr lang="fi-FI" dirty="0" err="1" smtClean="0"/>
              <a:t>amerikanska</a:t>
            </a:r>
            <a:r>
              <a:rPr lang="fi-FI" dirty="0" smtClean="0"/>
              <a:t> </a:t>
            </a:r>
            <a:r>
              <a:rPr lang="fi-FI" dirty="0" err="1" smtClean="0"/>
              <a:t>dollar</a:t>
            </a:r>
            <a:r>
              <a:rPr lang="fi-FI" dirty="0" smtClean="0"/>
              <a:t> b) svenska </a:t>
            </a:r>
            <a:r>
              <a:rPr lang="fi-FI" dirty="0" err="1" smtClean="0"/>
              <a:t>kronor</a:t>
            </a:r>
            <a:r>
              <a:rPr lang="fi-FI" dirty="0" smtClean="0"/>
              <a:t> c) </a:t>
            </a:r>
            <a:r>
              <a:rPr lang="fi-FI" dirty="0" err="1" smtClean="0"/>
              <a:t>pund</a:t>
            </a:r>
            <a:r>
              <a:rPr lang="fi-FI" dirty="0" smtClean="0"/>
              <a:t> </a:t>
            </a:r>
            <a:r>
              <a:rPr lang="fi-FI" dirty="0" err="1" smtClean="0"/>
              <a:t>sterling</a:t>
            </a:r>
            <a:r>
              <a:rPr lang="fi-FI" dirty="0" smtClean="0"/>
              <a:t> d) </a:t>
            </a:r>
            <a:r>
              <a:rPr lang="fi-FI" dirty="0" err="1" smtClean="0"/>
              <a:t>rubel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smtClean="0"/>
              <a:t>en euro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46" y="436510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948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Frihandel</a:t>
            </a:r>
            <a:r>
              <a:rPr lang="fi-FI" dirty="0" smtClean="0"/>
              <a:t> = </a:t>
            </a:r>
            <a:r>
              <a:rPr lang="fi-FI" dirty="0" err="1" smtClean="0"/>
              <a:t>handel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u="sng" dirty="0" err="1" smtClean="0"/>
              <a:t>inte</a:t>
            </a:r>
            <a:r>
              <a:rPr lang="fi-FI" u="sng" dirty="0" smtClean="0"/>
              <a:t> </a:t>
            </a:r>
            <a:r>
              <a:rPr lang="fi-FI" u="sng" dirty="0" err="1" smtClean="0"/>
              <a:t>regleras</a:t>
            </a:r>
            <a:r>
              <a:rPr lang="fi-FI" u="sng" dirty="0" smtClean="0"/>
              <a:t> av </a:t>
            </a:r>
            <a:r>
              <a:rPr lang="fi-FI" u="sng" dirty="0" err="1" smtClean="0"/>
              <a:t>tullar</a:t>
            </a:r>
            <a:r>
              <a:rPr lang="fi-FI" dirty="0" smtClean="0"/>
              <a:t>. Ett </a:t>
            </a:r>
            <a:r>
              <a:rPr lang="fi-FI" dirty="0" err="1" smtClean="0"/>
              <a:t>exempel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EU:s</a:t>
            </a:r>
            <a:r>
              <a:rPr lang="fi-FI" dirty="0" smtClean="0"/>
              <a:t> </a:t>
            </a:r>
            <a:r>
              <a:rPr lang="fi-FI" u="sng" dirty="0" err="1" smtClean="0"/>
              <a:t>inre</a:t>
            </a:r>
            <a:r>
              <a:rPr lang="fi-FI" u="sng" dirty="0" smtClean="0"/>
              <a:t> </a:t>
            </a:r>
            <a:r>
              <a:rPr lang="fi-FI" u="sng" dirty="0" err="1" smtClean="0"/>
              <a:t>marknad</a:t>
            </a:r>
            <a:r>
              <a:rPr lang="fi-FI" dirty="0" smtClean="0"/>
              <a:t> </a:t>
            </a:r>
            <a:r>
              <a:rPr lang="fi-FI" dirty="0" err="1" smtClean="0"/>
              <a:t>där</a:t>
            </a:r>
            <a:r>
              <a:rPr lang="fi-FI" dirty="0" smtClean="0"/>
              <a:t> </a:t>
            </a:r>
            <a:r>
              <a:rPr lang="fi-FI" dirty="0" err="1" smtClean="0"/>
              <a:t>varor</a:t>
            </a:r>
            <a:r>
              <a:rPr lang="fi-FI" dirty="0" smtClean="0"/>
              <a:t>, </a:t>
            </a:r>
            <a:r>
              <a:rPr lang="fi-FI" dirty="0" err="1" smtClean="0"/>
              <a:t>tjänster</a:t>
            </a:r>
            <a:r>
              <a:rPr lang="fi-FI" dirty="0" smtClean="0"/>
              <a:t>, </a:t>
            </a:r>
            <a:r>
              <a:rPr lang="fi-FI" dirty="0" err="1" smtClean="0"/>
              <a:t>pengar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människor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röra</a:t>
            </a:r>
            <a:r>
              <a:rPr lang="fi-FI" dirty="0" smtClean="0"/>
              <a:t> </a:t>
            </a:r>
            <a:r>
              <a:rPr lang="fi-FI" dirty="0" err="1" smtClean="0"/>
              <a:t>sig</a:t>
            </a:r>
            <a:r>
              <a:rPr lang="fi-FI" dirty="0" smtClean="0"/>
              <a:t> </a:t>
            </a:r>
            <a:r>
              <a:rPr lang="fi-FI" dirty="0" err="1" smtClean="0"/>
              <a:t>fritt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ett </a:t>
            </a:r>
            <a:r>
              <a:rPr lang="fi-FI" dirty="0" err="1" smtClean="0"/>
              <a:t>land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ett </a:t>
            </a:r>
            <a:r>
              <a:rPr lang="fi-FI" dirty="0" err="1" smtClean="0"/>
              <a:t>annnat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328922" cy="243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65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försöker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stöda</a:t>
            </a:r>
            <a:r>
              <a:rPr lang="fi-FI" dirty="0" smtClean="0"/>
              <a:t> </a:t>
            </a:r>
            <a:r>
              <a:rPr lang="fi-FI" dirty="0" err="1" smtClean="0"/>
              <a:t>tillväxten</a:t>
            </a:r>
            <a:r>
              <a:rPr lang="fi-FI" dirty="0" smtClean="0"/>
              <a:t>?</a:t>
            </a:r>
            <a:endParaRPr lang="fi-FI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50336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54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Finlands</a:t>
            </a:r>
            <a:r>
              <a:rPr lang="fi-FI" dirty="0" smtClean="0"/>
              <a:t> </a:t>
            </a:r>
            <a:r>
              <a:rPr lang="fi-FI" dirty="0" err="1" smtClean="0"/>
              <a:t>regering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ECB </a:t>
            </a:r>
            <a:r>
              <a:rPr lang="fi-FI" dirty="0" err="1" smtClean="0"/>
              <a:t>försöker</a:t>
            </a:r>
            <a:r>
              <a:rPr lang="fi-FI" dirty="0" smtClean="0"/>
              <a:t> </a:t>
            </a:r>
            <a:r>
              <a:rPr lang="fi-FI" dirty="0" err="1" smtClean="0"/>
              <a:t>vidta</a:t>
            </a:r>
            <a:r>
              <a:rPr lang="fi-FI" dirty="0" smtClean="0"/>
              <a:t> </a:t>
            </a:r>
            <a:r>
              <a:rPr lang="fi-FI" dirty="0" err="1" smtClean="0"/>
              <a:t>åtgärder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u="sng" dirty="0" err="1" smtClean="0"/>
              <a:t>jämnar</a:t>
            </a:r>
            <a:r>
              <a:rPr lang="fi-FI" u="sng" dirty="0" smtClean="0"/>
              <a:t> </a:t>
            </a:r>
            <a:r>
              <a:rPr lang="fi-FI" u="sng" dirty="0" err="1" smtClean="0"/>
              <a:t>ut</a:t>
            </a:r>
            <a:r>
              <a:rPr lang="fi-FI" u="sng" dirty="0" smtClean="0"/>
              <a:t> </a:t>
            </a:r>
            <a:r>
              <a:rPr lang="fi-FI" u="sng" dirty="0" err="1" smtClean="0"/>
              <a:t>konjunkturerna</a:t>
            </a:r>
            <a:endParaRPr lang="fi-FI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94876"/>
            <a:ext cx="3097816" cy="181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8281"/>
            <a:ext cx="3543300" cy="221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69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Regeringen</a:t>
            </a:r>
            <a:r>
              <a:rPr lang="fi-FI" dirty="0" smtClean="0"/>
              <a:t> </a:t>
            </a:r>
            <a:r>
              <a:rPr lang="fi-FI" dirty="0" err="1" smtClean="0"/>
              <a:t>påverkar</a:t>
            </a:r>
            <a:r>
              <a:rPr lang="fi-FI" dirty="0" smtClean="0"/>
              <a:t> </a:t>
            </a:r>
            <a:r>
              <a:rPr lang="fi-FI" dirty="0" err="1" smtClean="0"/>
              <a:t>tillväxten</a:t>
            </a:r>
            <a:r>
              <a:rPr lang="fi-FI" dirty="0" smtClean="0"/>
              <a:t> </a:t>
            </a:r>
            <a:r>
              <a:rPr lang="fi-FI" dirty="0" err="1" smtClean="0"/>
              <a:t>genom</a:t>
            </a:r>
            <a:r>
              <a:rPr lang="fi-FI" dirty="0" smtClean="0"/>
              <a:t> </a:t>
            </a:r>
            <a:r>
              <a:rPr lang="fi-FI" dirty="0" err="1" smtClean="0"/>
              <a:t>genom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reglera</a:t>
            </a:r>
            <a:r>
              <a:rPr lang="fi-FI" dirty="0" smtClean="0"/>
              <a:t> </a:t>
            </a:r>
            <a:r>
              <a:rPr lang="fi-FI" dirty="0" err="1" smtClean="0"/>
              <a:t>landets</a:t>
            </a:r>
            <a:r>
              <a:rPr lang="fi-FI" dirty="0" smtClean="0"/>
              <a:t> </a:t>
            </a:r>
            <a:r>
              <a:rPr lang="fi-FI" u="sng" dirty="0" err="1" smtClean="0"/>
              <a:t>inkomster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err="1" smtClean="0"/>
              <a:t>utgifter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endParaRPr lang="fi-FI" dirty="0" smtClean="0"/>
          </a:p>
          <a:p>
            <a:pPr lvl="1"/>
            <a:r>
              <a:rPr lang="fi-FI" dirty="0" smtClean="0"/>
              <a:t>= </a:t>
            </a:r>
            <a:r>
              <a:rPr lang="fi-FI" u="sng" dirty="0" err="1" smtClean="0"/>
              <a:t>finanspolitik</a:t>
            </a:r>
            <a:endParaRPr lang="fi-FI" u="sng" dirty="0" smtClean="0"/>
          </a:p>
          <a:p>
            <a:pPr lvl="1"/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3771900" cy="212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3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fi-FI" dirty="0" smtClean="0"/>
              <a:t>ECB </a:t>
            </a:r>
            <a:r>
              <a:rPr lang="fi-FI" dirty="0" err="1" smtClean="0"/>
              <a:t>påverkar</a:t>
            </a:r>
            <a:r>
              <a:rPr lang="fi-FI" dirty="0" smtClean="0"/>
              <a:t> ekonomin i </a:t>
            </a:r>
            <a:r>
              <a:rPr lang="fi-FI" dirty="0" err="1" smtClean="0"/>
              <a:t>euroområdet</a:t>
            </a:r>
            <a:r>
              <a:rPr lang="fi-FI" dirty="0" smtClean="0"/>
              <a:t> </a:t>
            </a:r>
            <a:r>
              <a:rPr lang="fi-FI" dirty="0" err="1" smtClean="0"/>
              <a:t>genom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u="sng" dirty="0" err="1" smtClean="0"/>
              <a:t>reglera</a:t>
            </a:r>
            <a:r>
              <a:rPr lang="fi-FI" u="sng" dirty="0" smtClean="0"/>
              <a:t> </a:t>
            </a:r>
            <a:r>
              <a:rPr lang="fi-FI" u="sng" smtClean="0"/>
              <a:t>styrräntan</a:t>
            </a:r>
            <a:r>
              <a:rPr lang="fi-FI" dirty="0" smtClean="0"/>
              <a:t>, </a:t>
            </a:r>
            <a:r>
              <a:rPr lang="fi-FI" dirty="0" err="1" smtClean="0"/>
              <a:t>dvs</a:t>
            </a:r>
            <a:r>
              <a:rPr lang="fi-FI" dirty="0" smtClean="0"/>
              <a:t>. </a:t>
            </a:r>
            <a:r>
              <a:rPr lang="fi-FI" dirty="0" err="1" smtClean="0"/>
              <a:t>priset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pengar</a:t>
            </a:r>
            <a:endParaRPr lang="fi-FI" dirty="0"/>
          </a:p>
          <a:p>
            <a:endParaRPr lang="fi-FI" dirty="0" smtClean="0"/>
          </a:p>
          <a:p>
            <a:pPr lvl="1"/>
            <a:r>
              <a:rPr lang="fi-FI" dirty="0" smtClean="0"/>
              <a:t>= </a:t>
            </a:r>
            <a:r>
              <a:rPr lang="fi-FI" u="sng" dirty="0" err="1" smtClean="0"/>
              <a:t>penningpolitik</a:t>
            </a:r>
            <a:endParaRPr lang="fi-FI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465274"/>
            <a:ext cx="4392488" cy="326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36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123950"/>
            <a:ext cx="64198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44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u="sng" dirty="0" err="1" smtClean="0"/>
              <a:t>Inkomstpolitik</a:t>
            </a:r>
            <a:r>
              <a:rPr lang="fi-FI" dirty="0" smtClean="0"/>
              <a:t> = </a:t>
            </a:r>
            <a:r>
              <a:rPr lang="fi-FI" dirty="0" err="1" smtClean="0"/>
              <a:t>då</a:t>
            </a:r>
            <a:r>
              <a:rPr lang="fi-FI" dirty="0" smtClean="0"/>
              <a:t> </a:t>
            </a:r>
            <a:r>
              <a:rPr lang="fi-FI" dirty="0" err="1" smtClean="0"/>
              <a:t>arbetstagarnas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arbetsgivarnas</a:t>
            </a:r>
            <a:r>
              <a:rPr lang="fi-FI" dirty="0" smtClean="0"/>
              <a:t> </a:t>
            </a:r>
            <a:r>
              <a:rPr lang="fi-FI" dirty="0" err="1" smtClean="0"/>
              <a:t>intresseorganisationer</a:t>
            </a:r>
            <a:r>
              <a:rPr lang="fi-FI" dirty="0" smtClean="0"/>
              <a:t> </a:t>
            </a:r>
            <a:r>
              <a:rPr lang="fi-FI" dirty="0" err="1" smtClean="0"/>
              <a:t>kommer</a:t>
            </a:r>
            <a:r>
              <a:rPr lang="fi-FI" dirty="0" smtClean="0"/>
              <a:t> </a:t>
            </a:r>
            <a:r>
              <a:rPr lang="fi-FI" dirty="0" err="1" smtClean="0"/>
              <a:t>överens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löner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andra</a:t>
            </a:r>
            <a:r>
              <a:rPr lang="fi-FI" dirty="0" smtClean="0"/>
              <a:t> </a:t>
            </a:r>
            <a:r>
              <a:rPr lang="fi-FI" dirty="0" err="1" smtClean="0"/>
              <a:t>arbetsvillkor</a:t>
            </a:r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påverkar</a:t>
            </a:r>
            <a:r>
              <a:rPr lang="fi-FI" dirty="0" smtClean="0"/>
              <a:t> </a:t>
            </a:r>
            <a:r>
              <a:rPr lang="fi-FI" dirty="0" err="1" smtClean="0"/>
              <a:t>löner</a:t>
            </a:r>
            <a:r>
              <a:rPr lang="fi-FI" dirty="0" smtClean="0"/>
              <a:t> </a:t>
            </a:r>
            <a:r>
              <a:rPr lang="fi-FI" dirty="0" err="1" smtClean="0"/>
              <a:t>tillväxten</a:t>
            </a:r>
            <a:r>
              <a:rPr lang="fi-FI" dirty="0" smtClean="0"/>
              <a:t>?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25431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r>
              <a:rPr lang="sv-FI" dirty="0" smtClean="0"/>
              <a:t>Arbetslöshet</a:t>
            </a:r>
            <a:endParaRPr lang="sv-FI" dirty="0"/>
          </a:p>
        </p:txBody>
      </p:sp>
      <p:pic>
        <p:nvPicPr>
          <p:cNvPr id="4" name="Platshållare för innehåll 3" descr="12886805159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052736"/>
            <a:ext cx="3353562" cy="5661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96752"/>
          </a:xfrm>
        </p:spPr>
        <p:txBody>
          <a:bodyPr/>
          <a:lstStyle/>
          <a:p>
            <a:r>
              <a:rPr lang="sv-FI" dirty="0" smtClean="0"/>
              <a:t>Ta reda på vad följande begrepp betyder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003232" cy="5061176"/>
          </a:xfrm>
        </p:spPr>
        <p:txBody>
          <a:bodyPr>
            <a:normAutofit fontScale="85000" lnSpcReduction="20000"/>
          </a:bodyPr>
          <a:lstStyle/>
          <a:p>
            <a:r>
              <a:rPr lang="sv-FI" dirty="0" smtClean="0"/>
              <a:t>Arbetslös arbetssökande</a:t>
            </a:r>
          </a:p>
          <a:p>
            <a:endParaRPr lang="sv-FI" dirty="0" smtClean="0"/>
          </a:p>
          <a:p>
            <a:r>
              <a:rPr lang="sv-FI" dirty="0" smtClean="0"/>
              <a:t>Långtidsarbetslös</a:t>
            </a:r>
          </a:p>
          <a:p>
            <a:endParaRPr lang="sv-FI" dirty="0" smtClean="0"/>
          </a:p>
          <a:p>
            <a:r>
              <a:rPr lang="sv-FI" dirty="0" smtClean="0"/>
              <a:t>Ungdomsarbetslösa</a:t>
            </a:r>
          </a:p>
          <a:p>
            <a:endParaRPr lang="sv-FI" dirty="0" smtClean="0"/>
          </a:p>
          <a:p>
            <a:r>
              <a:rPr lang="sv-FI" dirty="0" smtClean="0"/>
              <a:t>Konjunkturarbetslöshet</a:t>
            </a:r>
          </a:p>
          <a:p>
            <a:endParaRPr lang="sv-FI" dirty="0" smtClean="0"/>
          </a:p>
          <a:p>
            <a:r>
              <a:rPr lang="sv-FI" dirty="0" smtClean="0"/>
              <a:t>Säsongsarbetslöshet</a:t>
            </a:r>
          </a:p>
          <a:p>
            <a:endParaRPr lang="sv-FI" dirty="0" smtClean="0"/>
          </a:p>
          <a:p>
            <a:r>
              <a:rPr lang="sv-FI" dirty="0" smtClean="0"/>
              <a:t>Strukturarbetslöshet</a:t>
            </a:r>
          </a:p>
          <a:p>
            <a:endParaRPr lang="sv-FI" dirty="0" smtClean="0"/>
          </a:p>
          <a:p>
            <a:r>
              <a:rPr lang="sv-FI" dirty="0" smtClean="0"/>
              <a:t>Friktionsarbetslöshet</a:t>
            </a:r>
          </a:p>
          <a:p>
            <a:endParaRPr lang="sv-FI" dirty="0" smtClean="0"/>
          </a:p>
          <a:p>
            <a:r>
              <a:rPr lang="sv-FI" dirty="0" smtClean="0"/>
              <a:t>Dold arbetslöshet</a:t>
            </a:r>
          </a:p>
          <a:p>
            <a:endParaRPr lang="sv-FI" dirty="0"/>
          </a:p>
        </p:txBody>
      </p:sp>
      <p:pic>
        <p:nvPicPr>
          <p:cNvPr id="4" name="Bildobjekt 3" descr="2877795-759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3976211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332656"/>
          </a:xfrm>
        </p:spPr>
        <p:txBody>
          <a:bodyPr>
            <a:normAutofit fontScale="90000"/>
          </a:bodyPr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sv-FI" u="sng" dirty="0" smtClean="0"/>
              <a:t>Arbetslös arbetssökande</a:t>
            </a:r>
            <a:r>
              <a:rPr lang="sv-FI" dirty="0" smtClean="0"/>
              <a:t> = person mellan 15 och 64 år som skulle vilja ha ett arbete, men som inte kan hitta ett</a:t>
            </a:r>
          </a:p>
          <a:p>
            <a:endParaRPr lang="sv-FI" dirty="0" smtClean="0"/>
          </a:p>
          <a:p>
            <a:r>
              <a:rPr lang="sv-FI" u="sng" dirty="0" smtClean="0"/>
              <a:t>Långtidsarbetslös</a:t>
            </a:r>
            <a:r>
              <a:rPr lang="sv-FI" dirty="0" smtClean="0"/>
              <a:t> = en sådan som har varit arbetslös i mer än ett år</a:t>
            </a:r>
          </a:p>
          <a:p>
            <a:endParaRPr lang="sv-FI" dirty="0" smtClean="0"/>
          </a:p>
          <a:p>
            <a:r>
              <a:rPr lang="sv-FI" u="sng" dirty="0" smtClean="0"/>
              <a:t>Ungdomsarbetslösa</a:t>
            </a:r>
            <a:r>
              <a:rPr lang="sv-FI" dirty="0" smtClean="0"/>
              <a:t> = Arbetssökande under 25 år</a:t>
            </a:r>
          </a:p>
          <a:p>
            <a:endParaRPr lang="sv-FI" dirty="0" smtClean="0"/>
          </a:p>
          <a:p>
            <a:r>
              <a:rPr lang="sv-FI" u="sng" dirty="0" smtClean="0"/>
              <a:t>Konjunkturarbetslöshet</a:t>
            </a:r>
            <a:r>
              <a:rPr lang="sv-FI" dirty="0" smtClean="0"/>
              <a:t> = Då arbetsplatserna minskar på grund av lågkonjunktur</a:t>
            </a:r>
          </a:p>
          <a:p>
            <a:endParaRPr lang="sv-FI" dirty="0" smtClean="0"/>
          </a:p>
          <a:p>
            <a:r>
              <a:rPr lang="sv-FI" u="sng" dirty="0" smtClean="0"/>
              <a:t>Säsongsarbetslöshet </a:t>
            </a:r>
            <a:r>
              <a:rPr lang="sv-FI" dirty="0" smtClean="0"/>
              <a:t>= antalet arbetsplatser varierar beroende på årstiden, t.ex. turistbranschen</a:t>
            </a:r>
          </a:p>
          <a:p>
            <a:endParaRPr lang="sv-FI" dirty="0" smtClean="0"/>
          </a:p>
          <a:p>
            <a:endParaRPr lang="sv-FI" dirty="0" smtClean="0"/>
          </a:p>
          <a:p>
            <a:endParaRPr lang="sv-FI" dirty="0" smtClean="0"/>
          </a:p>
          <a:p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467600" cy="45719"/>
          </a:xfrm>
        </p:spPr>
        <p:txBody>
          <a:bodyPr>
            <a:normAutofit fontScale="90000"/>
          </a:bodyPr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sv-FI" u="sng" dirty="0" smtClean="0"/>
              <a:t>Strukturarbetslöshet</a:t>
            </a:r>
            <a:r>
              <a:rPr lang="sv-FI" dirty="0" smtClean="0"/>
              <a:t> = arbetslöshet som uppkommer i och med att samhällets </a:t>
            </a:r>
            <a:r>
              <a:rPr lang="sv-FI" i="1" dirty="0" smtClean="0"/>
              <a:t>strukturer</a:t>
            </a:r>
            <a:r>
              <a:rPr lang="sv-FI" dirty="0" smtClean="0"/>
              <a:t> förändras. Kan bero på att t.ex. nya maskiner utvecklas eller att produktionen flyttar utomlands</a:t>
            </a:r>
          </a:p>
          <a:p>
            <a:endParaRPr lang="sv-FI" dirty="0" smtClean="0"/>
          </a:p>
          <a:p>
            <a:r>
              <a:rPr lang="sv-FI" u="sng" dirty="0" smtClean="0"/>
              <a:t>Friktionsarbetslöshet</a:t>
            </a:r>
            <a:r>
              <a:rPr lang="sv-FI" dirty="0" smtClean="0"/>
              <a:t> = Tillfällig arbetslöshet, t.ex. då man blivit klar med sina studier</a:t>
            </a:r>
          </a:p>
          <a:p>
            <a:endParaRPr lang="sv-FI" dirty="0" smtClean="0"/>
          </a:p>
          <a:p>
            <a:r>
              <a:rPr lang="sv-FI" u="sng" dirty="0" smtClean="0"/>
              <a:t>Dold arbetslöshet</a:t>
            </a:r>
            <a:r>
              <a:rPr lang="sv-FI" dirty="0" smtClean="0"/>
              <a:t> = personer som skulle vilja arbeta, men som inte anmält sig som arbetssökande.</a:t>
            </a:r>
          </a:p>
          <a:p>
            <a:endParaRPr lang="sv-FI" dirty="0" smtClean="0"/>
          </a:p>
          <a:p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Behov</a:t>
            </a:r>
            <a:r>
              <a:rPr lang="fi-FI" dirty="0" smtClean="0"/>
              <a:t>, </a:t>
            </a:r>
            <a:r>
              <a:rPr lang="fi-FI" dirty="0" err="1" smtClean="0"/>
              <a:t>pris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ekonomisk</a:t>
            </a:r>
            <a:r>
              <a:rPr lang="fi-FI" dirty="0" smtClean="0"/>
              <a:t> </a:t>
            </a:r>
            <a:r>
              <a:rPr lang="fi-FI" dirty="0" err="1" smtClean="0"/>
              <a:t>tillväxt</a:t>
            </a:r>
            <a:endParaRPr lang="fi-F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32000"/>
            <a:ext cx="7239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880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Produktion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behov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Företag</a:t>
            </a:r>
            <a:r>
              <a:rPr lang="fi-FI" dirty="0" smtClean="0"/>
              <a:t> </a:t>
            </a:r>
            <a:r>
              <a:rPr lang="fi-FI" dirty="0" err="1" smtClean="0"/>
              <a:t>producerar</a:t>
            </a:r>
            <a:r>
              <a:rPr lang="fi-FI" dirty="0" smtClean="0"/>
              <a:t> </a:t>
            </a:r>
            <a:r>
              <a:rPr lang="fi-FI" dirty="0" err="1" smtClean="0"/>
              <a:t>varor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tjänster</a:t>
            </a:r>
            <a:endParaRPr lang="fi-FI" dirty="0" smtClean="0"/>
          </a:p>
          <a:p>
            <a:pPr lvl="1"/>
            <a:r>
              <a:rPr lang="fi-FI" dirty="0" err="1" smtClean="0"/>
              <a:t>Genom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köpa</a:t>
            </a:r>
            <a:r>
              <a:rPr lang="fi-FI" dirty="0" smtClean="0"/>
              <a:t> </a:t>
            </a:r>
            <a:r>
              <a:rPr lang="fi-FI" dirty="0" err="1" smtClean="0"/>
              <a:t>varor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tjänster</a:t>
            </a:r>
            <a:r>
              <a:rPr lang="fi-FI" dirty="0" smtClean="0"/>
              <a:t> </a:t>
            </a:r>
            <a:r>
              <a:rPr lang="fi-FI" dirty="0" err="1" smtClean="0"/>
              <a:t>tillfredsställer</a:t>
            </a:r>
            <a:r>
              <a:rPr lang="fi-FI" dirty="0" smtClean="0"/>
              <a:t> </a:t>
            </a:r>
            <a:r>
              <a:rPr lang="fi-FI" dirty="0" err="1" smtClean="0"/>
              <a:t>människor</a:t>
            </a:r>
            <a:r>
              <a:rPr lang="fi-FI" dirty="0" smtClean="0"/>
              <a:t> </a:t>
            </a:r>
            <a:r>
              <a:rPr lang="fi-FI" dirty="0" err="1" smtClean="0"/>
              <a:t>sina</a:t>
            </a:r>
            <a:r>
              <a:rPr lang="fi-FI" dirty="0" smtClean="0"/>
              <a:t> </a:t>
            </a:r>
            <a:r>
              <a:rPr lang="fi-FI" u="sng" dirty="0" err="1" smtClean="0"/>
              <a:t>behov</a:t>
            </a:r>
            <a:endParaRPr lang="fi-FI" u="sng" dirty="0" smtClean="0"/>
          </a:p>
          <a:p>
            <a:pPr marL="0" indent="0">
              <a:buNone/>
            </a:pPr>
            <a:endParaRPr lang="fi-FI" u="sng" dirty="0"/>
          </a:p>
          <a:p>
            <a:r>
              <a:rPr lang="fi-FI" dirty="0" smtClean="0"/>
              <a:t>För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framställa</a:t>
            </a:r>
            <a:r>
              <a:rPr lang="fi-FI" dirty="0" smtClean="0"/>
              <a:t> </a:t>
            </a:r>
            <a:r>
              <a:rPr lang="fi-FI" u="sng" dirty="0" err="1" smtClean="0"/>
              <a:t>förnödenheter</a:t>
            </a:r>
            <a:r>
              <a:rPr lang="fi-FI" dirty="0" smtClean="0"/>
              <a:t> (v &amp; t) </a:t>
            </a:r>
            <a:r>
              <a:rPr lang="fi-FI" dirty="0" err="1" smtClean="0"/>
              <a:t>behövs</a:t>
            </a:r>
            <a:r>
              <a:rPr lang="fi-FI" dirty="0" smtClean="0"/>
              <a:t> </a:t>
            </a:r>
            <a:r>
              <a:rPr lang="fi-FI" u="sng" dirty="0" err="1" smtClean="0"/>
              <a:t>produktionsfaktorer</a:t>
            </a:r>
            <a:endParaRPr lang="fi-FI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18907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67671"/>
            <a:ext cx="17621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35478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65578"/>
            <a:ext cx="190182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35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20080"/>
          </a:xfrm>
        </p:spPr>
        <p:txBody>
          <a:bodyPr/>
          <a:lstStyle/>
          <a:p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uppstår</a:t>
            </a:r>
            <a:r>
              <a:rPr lang="fi-FI" dirty="0" smtClean="0"/>
              <a:t> </a:t>
            </a:r>
            <a:r>
              <a:rPr lang="fi-FI" dirty="0" err="1" smtClean="0"/>
              <a:t>priset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fi-FI" dirty="0" smtClean="0"/>
              <a:t>I en </a:t>
            </a:r>
            <a:r>
              <a:rPr lang="fi-FI" dirty="0" err="1" smtClean="0"/>
              <a:t>marknadsekonomi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t.ex</a:t>
            </a:r>
            <a:r>
              <a:rPr lang="fi-FI" dirty="0" smtClean="0"/>
              <a:t>. Finland </a:t>
            </a:r>
            <a:r>
              <a:rPr lang="fi-FI" dirty="0" err="1" smtClean="0"/>
              <a:t>bestäms</a:t>
            </a:r>
            <a:r>
              <a:rPr lang="fi-FI" dirty="0" smtClean="0"/>
              <a:t> </a:t>
            </a:r>
            <a:r>
              <a:rPr lang="fi-FI" dirty="0" err="1" smtClean="0"/>
              <a:t>priset</a:t>
            </a:r>
            <a:r>
              <a:rPr lang="fi-FI" dirty="0" smtClean="0"/>
              <a:t> av </a:t>
            </a:r>
            <a:r>
              <a:rPr lang="fi-FI" u="sng" dirty="0" err="1" smtClean="0"/>
              <a:t>efterfrågan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err="1" smtClean="0"/>
              <a:t>utbud</a:t>
            </a:r>
            <a:endParaRPr lang="fi-FI" u="sng" dirty="0" smtClean="0"/>
          </a:p>
          <a:p>
            <a:pPr marL="0" indent="0">
              <a:buNone/>
            </a:pPr>
            <a:endParaRPr lang="fi-FI" u="sng" dirty="0"/>
          </a:p>
          <a:p>
            <a:pPr lvl="1"/>
            <a:r>
              <a:rPr lang="fi-FI" u="sng" dirty="0" smtClean="0"/>
              <a:t>Fri </a:t>
            </a:r>
            <a:r>
              <a:rPr lang="fi-FI" u="sng" dirty="0" err="1" smtClean="0"/>
              <a:t>konkurrens</a:t>
            </a:r>
            <a:r>
              <a:rPr lang="fi-FI" dirty="0" smtClean="0"/>
              <a:t> </a:t>
            </a:r>
            <a:r>
              <a:rPr lang="fi-FI" dirty="0" err="1" smtClean="0"/>
              <a:t>råder</a:t>
            </a:r>
            <a:endParaRPr lang="fi-FI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852936"/>
            <a:ext cx="5512725" cy="378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88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r>
              <a:rPr lang="fi-FI" dirty="0" err="1" smtClean="0"/>
              <a:t>Ekonomisk</a:t>
            </a:r>
            <a:r>
              <a:rPr lang="fi-FI" dirty="0" smtClean="0"/>
              <a:t> </a:t>
            </a:r>
            <a:r>
              <a:rPr lang="fi-FI" dirty="0" err="1" smtClean="0"/>
              <a:t>tillväxt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fi-FI" u="sng" dirty="0" err="1" smtClean="0"/>
              <a:t>Bruttonationalprodukten</a:t>
            </a:r>
            <a:r>
              <a:rPr lang="fi-FI" u="sng" dirty="0" smtClean="0"/>
              <a:t> (BNP)</a:t>
            </a:r>
            <a:r>
              <a:rPr lang="fi-FI" dirty="0" smtClean="0"/>
              <a:t> </a:t>
            </a:r>
            <a:r>
              <a:rPr lang="fi-FI" dirty="0" err="1" smtClean="0"/>
              <a:t>mäter</a:t>
            </a:r>
            <a:r>
              <a:rPr lang="fi-FI" dirty="0" smtClean="0"/>
              <a:t> ett </a:t>
            </a:r>
            <a:r>
              <a:rPr lang="fi-FI" dirty="0" err="1" smtClean="0"/>
              <a:t>lands</a:t>
            </a:r>
            <a:r>
              <a:rPr lang="fi-FI" dirty="0" smtClean="0"/>
              <a:t> </a:t>
            </a:r>
            <a:r>
              <a:rPr lang="fi-FI" u="sng" dirty="0" err="1" smtClean="0"/>
              <a:t>tillväxt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levnadsstandard</a:t>
            </a:r>
            <a:endParaRPr lang="fi-FI" dirty="0" smtClean="0"/>
          </a:p>
          <a:p>
            <a:endParaRPr lang="fi-FI" u="sng" dirty="0"/>
          </a:p>
          <a:p>
            <a:r>
              <a:rPr lang="fi-FI" dirty="0" err="1" smtClean="0"/>
              <a:t>Ekonomisk</a:t>
            </a:r>
            <a:r>
              <a:rPr lang="fi-FI" dirty="0" smtClean="0"/>
              <a:t> </a:t>
            </a:r>
            <a:r>
              <a:rPr lang="fi-FI" smtClean="0"/>
              <a:t>tillväxt </a:t>
            </a:r>
            <a:r>
              <a:rPr lang="fi-FI" dirty="0" err="1" smtClean="0"/>
              <a:t>anses</a:t>
            </a:r>
            <a:r>
              <a:rPr lang="fi-FI" dirty="0" smtClean="0"/>
              <a:t> vara </a:t>
            </a:r>
            <a:r>
              <a:rPr lang="fi-FI" dirty="0" err="1" smtClean="0"/>
              <a:t>nödvändig</a:t>
            </a:r>
            <a:r>
              <a:rPr lang="fi-FI" dirty="0" smtClean="0"/>
              <a:t> för </a:t>
            </a:r>
            <a:r>
              <a:rPr lang="fi-FI" dirty="0" err="1" smtClean="0"/>
              <a:t>välfärden</a:t>
            </a:r>
            <a:r>
              <a:rPr lang="fi-FI" dirty="0" smtClean="0"/>
              <a:t> </a:t>
            </a:r>
            <a:r>
              <a:rPr lang="fi-FI" dirty="0" err="1" smtClean="0"/>
              <a:t>men</a:t>
            </a:r>
            <a:r>
              <a:rPr lang="fi-FI" dirty="0" smtClean="0"/>
              <a:t> </a:t>
            </a:r>
            <a:r>
              <a:rPr lang="fi-FI" dirty="0" err="1" smtClean="0"/>
              <a:t>krav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dämpa</a:t>
            </a:r>
            <a:r>
              <a:rPr lang="fi-FI" dirty="0" smtClean="0"/>
              <a:t> </a:t>
            </a:r>
            <a:r>
              <a:rPr lang="fi-FI" dirty="0" err="1" smtClean="0"/>
              <a:t>tillväxten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 smtClean="0"/>
              <a:t>blivit</a:t>
            </a:r>
            <a:r>
              <a:rPr lang="fi-FI" dirty="0" smtClean="0"/>
              <a:t> </a:t>
            </a:r>
            <a:r>
              <a:rPr lang="fi-FI" dirty="0" err="1" smtClean="0"/>
              <a:t>vanligare</a:t>
            </a:r>
            <a:endParaRPr lang="fi-FI" dirty="0" smtClean="0"/>
          </a:p>
          <a:p>
            <a:endParaRPr lang="fi-FI" u="sng" dirty="0"/>
          </a:p>
          <a:p>
            <a:endParaRPr lang="fi-FI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7"/>
            <a:ext cx="5832648" cy="328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89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Prishöjningar och konjunkturer</a:t>
            </a:r>
            <a:endParaRPr lang="sv-FI" dirty="0"/>
          </a:p>
        </p:txBody>
      </p:sp>
      <p:pic>
        <p:nvPicPr>
          <p:cNvPr id="4" name="Platshållare för innehåll 3" descr="inf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3688080" cy="2574280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100798" cy="316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Förklara följande begrepp!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Inflation</a:t>
            </a:r>
          </a:p>
          <a:p>
            <a:endParaRPr lang="sv-FI" dirty="0" smtClean="0"/>
          </a:p>
          <a:p>
            <a:r>
              <a:rPr lang="sv-FI" dirty="0" smtClean="0"/>
              <a:t>Konsumentprisindex</a:t>
            </a:r>
          </a:p>
          <a:p>
            <a:endParaRPr lang="sv-FI" dirty="0" smtClean="0"/>
          </a:p>
          <a:p>
            <a:r>
              <a:rPr lang="sv-FI" dirty="0" smtClean="0"/>
              <a:t>Deflation</a:t>
            </a:r>
          </a:p>
          <a:p>
            <a:endParaRPr lang="sv-FI" dirty="0" smtClean="0"/>
          </a:p>
          <a:p>
            <a:r>
              <a:rPr lang="sv-FI" dirty="0" smtClean="0"/>
              <a:t>Högkonjunktur</a:t>
            </a:r>
          </a:p>
          <a:p>
            <a:endParaRPr lang="sv-FI" dirty="0" smtClean="0"/>
          </a:p>
          <a:p>
            <a:r>
              <a:rPr lang="sv-FI" dirty="0" smtClean="0"/>
              <a:t>Lågkonjunktur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/>
          <a:lstStyle/>
          <a:p>
            <a:r>
              <a:rPr lang="fi-FI" dirty="0" err="1" smtClean="0"/>
              <a:t>Begreppen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859216" cy="5565232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 smtClean="0"/>
              <a:t>Inflation</a:t>
            </a:r>
            <a:r>
              <a:rPr lang="fi-FI" dirty="0" smtClean="0"/>
              <a:t> = </a:t>
            </a:r>
            <a:r>
              <a:rPr lang="fi-FI" dirty="0" err="1" smtClean="0"/>
              <a:t>allmän</a:t>
            </a:r>
            <a:r>
              <a:rPr lang="fi-FI" dirty="0" smtClean="0"/>
              <a:t> </a:t>
            </a:r>
            <a:r>
              <a:rPr lang="fi-FI" u="sng" dirty="0" err="1" smtClean="0"/>
              <a:t>prisstegring</a:t>
            </a:r>
            <a:r>
              <a:rPr lang="fi-FI" u="sng" dirty="0" smtClean="0"/>
              <a:t>.</a:t>
            </a:r>
            <a:r>
              <a:rPr lang="fi-FI" dirty="0" smtClean="0"/>
              <a:t> </a:t>
            </a:r>
            <a:r>
              <a:rPr lang="fi-FI" dirty="0" err="1" smtClean="0"/>
              <a:t>Priserna</a:t>
            </a:r>
            <a:r>
              <a:rPr lang="fi-FI" dirty="0" smtClean="0"/>
              <a:t> </a:t>
            </a:r>
            <a:r>
              <a:rPr lang="fi-FI" u="sng" dirty="0" err="1" smtClean="0"/>
              <a:t>höjs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värdet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pengar</a:t>
            </a:r>
            <a:r>
              <a:rPr lang="fi-FI" dirty="0" smtClean="0"/>
              <a:t> </a:t>
            </a:r>
            <a:r>
              <a:rPr lang="fi-FI" u="sng" dirty="0" err="1" smtClean="0"/>
              <a:t>minskar</a:t>
            </a:r>
            <a:endParaRPr lang="fi-FI" u="sng" dirty="0" smtClean="0"/>
          </a:p>
          <a:p>
            <a:endParaRPr lang="fi-FI" u="sng" dirty="0"/>
          </a:p>
          <a:p>
            <a:r>
              <a:rPr lang="fi-FI" dirty="0" err="1" smtClean="0"/>
              <a:t>Konsumentprisindex</a:t>
            </a:r>
            <a:r>
              <a:rPr lang="fi-FI" dirty="0" smtClean="0"/>
              <a:t> = ett </a:t>
            </a:r>
            <a:r>
              <a:rPr lang="fi-FI" dirty="0" err="1" smtClean="0"/>
              <a:t>index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beskriver</a:t>
            </a:r>
            <a:r>
              <a:rPr lang="fi-FI" dirty="0" smtClean="0"/>
              <a:t> </a:t>
            </a:r>
            <a:r>
              <a:rPr lang="fi-FI" u="sng" dirty="0" err="1" smtClean="0"/>
              <a:t>prisutvecklingen</a:t>
            </a:r>
            <a:r>
              <a:rPr lang="fi-FI" u="sng" dirty="0" smtClean="0"/>
              <a:t> </a:t>
            </a:r>
            <a:r>
              <a:rPr lang="fi-FI" u="sng" dirty="0" err="1" smtClean="0"/>
              <a:t>på</a:t>
            </a:r>
            <a:r>
              <a:rPr lang="fi-FI" u="sng" dirty="0" smtClean="0"/>
              <a:t> </a:t>
            </a:r>
            <a:r>
              <a:rPr lang="fi-FI" u="sng" dirty="0" err="1" smtClean="0"/>
              <a:t>typiska</a:t>
            </a:r>
            <a:r>
              <a:rPr lang="fi-FI" u="sng" dirty="0" smtClean="0"/>
              <a:t> </a:t>
            </a:r>
            <a:r>
              <a:rPr lang="fi-FI" u="sng" dirty="0" err="1" smtClean="0"/>
              <a:t>varor</a:t>
            </a:r>
            <a:r>
              <a:rPr lang="fi-FI" u="sng" dirty="0" smtClean="0"/>
              <a:t> </a:t>
            </a:r>
            <a:r>
              <a:rPr lang="fi-FI" u="sng" dirty="0" err="1" smtClean="0"/>
              <a:t>som</a:t>
            </a:r>
            <a:r>
              <a:rPr lang="fi-FI" u="sng" dirty="0" smtClean="0"/>
              <a:t> </a:t>
            </a:r>
            <a:r>
              <a:rPr lang="fi-FI" u="sng" dirty="0" err="1" smtClean="0"/>
              <a:t>köps</a:t>
            </a:r>
            <a:r>
              <a:rPr lang="fi-FI" u="sng" dirty="0" smtClean="0"/>
              <a:t> av </a:t>
            </a:r>
            <a:r>
              <a:rPr lang="fi-FI" u="sng" dirty="0" err="1" smtClean="0"/>
              <a:t>hushåll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hjälp</a:t>
            </a:r>
            <a:r>
              <a:rPr lang="fi-FI" dirty="0" smtClean="0"/>
              <a:t> av en ”</a:t>
            </a:r>
            <a:r>
              <a:rPr lang="fi-FI" dirty="0" err="1" smtClean="0"/>
              <a:t>inköpskorg</a:t>
            </a:r>
            <a:r>
              <a:rPr lang="fi-FI" dirty="0" smtClean="0"/>
              <a:t>”.</a:t>
            </a:r>
          </a:p>
          <a:p>
            <a:endParaRPr lang="fi-FI" dirty="0"/>
          </a:p>
          <a:p>
            <a:r>
              <a:rPr lang="fi-FI" dirty="0" err="1" smtClean="0"/>
              <a:t>Deflation</a:t>
            </a:r>
            <a:r>
              <a:rPr lang="fi-FI" dirty="0" smtClean="0"/>
              <a:t> = </a:t>
            </a:r>
            <a:r>
              <a:rPr lang="fi-FI" dirty="0" err="1" smtClean="0"/>
              <a:t>allmän</a:t>
            </a:r>
            <a:r>
              <a:rPr lang="fi-FI" dirty="0" smtClean="0"/>
              <a:t> </a:t>
            </a:r>
            <a:r>
              <a:rPr lang="fi-FI" u="sng" dirty="0" err="1" smtClean="0"/>
              <a:t>prissänkning</a:t>
            </a:r>
            <a:r>
              <a:rPr lang="fi-FI" dirty="0" smtClean="0"/>
              <a:t>. </a:t>
            </a:r>
            <a:r>
              <a:rPr lang="fi-FI" dirty="0" err="1" smtClean="0"/>
              <a:t>Priserna</a:t>
            </a:r>
            <a:r>
              <a:rPr lang="fi-FI" dirty="0" smtClean="0"/>
              <a:t> </a:t>
            </a:r>
            <a:r>
              <a:rPr lang="fi-FI" u="sng" dirty="0" err="1" smtClean="0"/>
              <a:t>sänks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värdet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pengar</a:t>
            </a:r>
            <a:r>
              <a:rPr lang="fi-FI" dirty="0" smtClean="0"/>
              <a:t> </a:t>
            </a:r>
            <a:r>
              <a:rPr lang="fi-FI" u="sng" dirty="0" err="1" smtClean="0"/>
              <a:t>höjs</a:t>
            </a:r>
            <a:r>
              <a:rPr lang="fi-FI" u="sng" dirty="0" smtClean="0"/>
              <a:t>.</a:t>
            </a:r>
          </a:p>
          <a:p>
            <a:endParaRPr lang="fi-FI" dirty="0"/>
          </a:p>
          <a:p>
            <a:r>
              <a:rPr lang="fi-FI" dirty="0" err="1" smtClean="0"/>
              <a:t>Högkonjunktur</a:t>
            </a:r>
            <a:r>
              <a:rPr lang="fi-FI" dirty="0" smtClean="0"/>
              <a:t> = </a:t>
            </a:r>
            <a:r>
              <a:rPr lang="fi-FI" u="sng" dirty="0" err="1" smtClean="0"/>
              <a:t>snabb</a:t>
            </a:r>
            <a:r>
              <a:rPr lang="fi-FI" u="sng" dirty="0" smtClean="0"/>
              <a:t> </a:t>
            </a:r>
            <a:r>
              <a:rPr lang="fi-FI" u="sng" dirty="0" err="1" smtClean="0"/>
              <a:t>ekonomisk</a:t>
            </a:r>
            <a:r>
              <a:rPr lang="fi-FI" u="sng" dirty="0" smtClean="0"/>
              <a:t> </a:t>
            </a:r>
            <a:r>
              <a:rPr lang="fi-FI" u="sng" dirty="0" err="1" smtClean="0"/>
              <a:t>tillväxt</a:t>
            </a:r>
            <a:r>
              <a:rPr lang="fi-FI" dirty="0" smtClean="0"/>
              <a:t>. </a:t>
            </a:r>
            <a:r>
              <a:rPr lang="fi-FI" dirty="0" err="1" smtClean="0"/>
              <a:t>Låg</a:t>
            </a:r>
            <a:r>
              <a:rPr lang="fi-FI" dirty="0" smtClean="0"/>
              <a:t> </a:t>
            </a:r>
            <a:r>
              <a:rPr lang="fi-FI" dirty="0" err="1" smtClean="0"/>
              <a:t>arbetslöshet</a:t>
            </a:r>
            <a:r>
              <a:rPr lang="fi-FI" dirty="0" smtClean="0"/>
              <a:t> </a:t>
            </a:r>
            <a:r>
              <a:rPr lang="fi-FI" dirty="0" err="1" smtClean="0"/>
              <a:t>men</a:t>
            </a:r>
            <a:r>
              <a:rPr lang="fi-FI" dirty="0" smtClean="0"/>
              <a:t> </a:t>
            </a:r>
            <a:r>
              <a:rPr lang="fi-FI" dirty="0" err="1" smtClean="0"/>
              <a:t>ofta</a:t>
            </a:r>
            <a:r>
              <a:rPr lang="fi-FI" dirty="0" smtClean="0"/>
              <a:t> </a:t>
            </a:r>
            <a:r>
              <a:rPr lang="fi-FI" dirty="0" err="1" smtClean="0"/>
              <a:t>inflation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err="1" smtClean="0"/>
              <a:t>Lågkonjunktur</a:t>
            </a:r>
            <a:r>
              <a:rPr lang="fi-FI" dirty="0" smtClean="0"/>
              <a:t> = </a:t>
            </a:r>
            <a:r>
              <a:rPr lang="fi-FI" u="sng" dirty="0" err="1" smtClean="0"/>
              <a:t>Långsam</a:t>
            </a:r>
            <a:r>
              <a:rPr lang="fi-FI" u="sng" dirty="0" smtClean="0"/>
              <a:t> </a:t>
            </a:r>
            <a:r>
              <a:rPr lang="fi-FI" u="sng" dirty="0" err="1" smtClean="0"/>
              <a:t>ekonomisk</a:t>
            </a:r>
            <a:r>
              <a:rPr lang="fi-FI" u="sng" dirty="0" smtClean="0"/>
              <a:t> </a:t>
            </a:r>
            <a:r>
              <a:rPr lang="fi-FI" u="sng" dirty="0" err="1" smtClean="0"/>
              <a:t>tillväxt</a:t>
            </a:r>
            <a:r>
              <a:rPr lang="fi-FI" dirty="0" smtClean="0"/>
              <a:t>. </a:t>
            </a:r>
            <a:r>
              <a:rPr lang="fi-FI" dirty="0" err="1" smtClean="0"/>
              <a:t>Arbetslösheten</a:t>
            </a:r>
            <a:r>
              <a:rPr lang="fi-FI" dirty="0" smtClean="0"/>
              <a:t> </a:t>
            </a:r>
            <a:r>
              <a:rPr lang="fi-FI" dirty="0" err="1" smtClean="0"/>
              <a:t>ökar</a:t>
            </a:r>
            <a:r>
              <a:rPr lang="fi-FI" dirty="0" smtClean="0"/>
              <a:t>. </a:t>
            </a:r>
            <a:r>
              <a:rPr lang="fi-FI" dirty="0" err="1" smtClean="0"/>
              <a:t>Ifall</a:t>
            </a:r>
            <a:r>
              <a:rPr lang="fi-FI" dirty="0" smtClean="0"/>
              <a:t> </a:t>
            </a:r>
            <a:r>
              <a:rPr lang="fi-FI" dirty="0" err="1" smtClean="0"/>
              <a:t>lågkonjunkturen</a:t>
            </a:r>
            <a:r>
              <a:rPr lang="fi-FI" dirty="0" smtClean="0"/>
              <a:t> </a:t>
            </a:r>
            <a:r>
              <a:rPr lang="fi-FI" dirty="0" err="1" smtClean="0"/>
              <a:t>varar</a:t>
            </a:r>
            <a:r>
              <a:rPr lang="fi-FI" dirty="0" smtClean="0"/>
              <a:t> </a:t>
            </a:r>
            <a:r>
              <a:rPr lang="fi-FI" dirty="0" err="1" smtClean="0"/>
              <a:t>länge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ibland</a:t>
            </a:r>
            <a:r>
              <a:rPr lang="fi-FI" dirty="0" smtClean="0"/>
              <a:t> </a:t>
            </a:r>
            <a:r>
              <a:rPr lang="fi-FI" dirty="0" err="1" smtClean="0"/>
              <a:t>prata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en </a:t>
            </a:r>
            <a:r>
              <a:rPr lang="fi-FI" dirty="0" err="1" smtClean="0"/>
              <a:t>ekonomisk</a:t>
            </a:r>
            <a:r>
              <a:rPr lang="fi-FI" dirty="0" smtClean="0"/>
              <a:t> </a:t>
            </a:r>
            <a:r>
              <a:rPr lang="fi-FI" dirty="0" err="1" smtClean="0"/>
              <a:t>kris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6861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rkker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547</Words>
  <Application>Microsoft Office PowerPoint</Application>
  <PresentationFormat>Bildspel på skärmen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Erkkeri</vt:lpstr>
      <vt:lpstr>Nationalekonomi och ekonomisk tillväxt</vt:lpstr>
      <vt:lpstr>Bild 2</vt:lpstr>
      <vt:lpstr>Behov, pris och ekonomisk tillväxt</vt:lpstr>
      <vt:lpstr>Produktion och behov</vt:lpstr>
      <vt:lpstr>Hur uppstår priset?</vt:lpstr>
      <vt:lpstr>Ekonomisk tillväxt</vt:lpstr>
      <vt:lpstr>Prishöjningar och konjunkturer</vt:lpstr>
      <vt:lpstr>Förklara följande begrepp!</vt:lpstr>
      <vt:lpstr>Begreppen</vt:lpstr>
      <vt:lpstr>Utrikeshandeln, globaliseringen och Europeiska unionen</vt:lpstr>
      <vt:lpstr>Viktiga begrepp</vt:lpstr>
      <vt:lpstr>Svar på begreppen</vt:lpstr>
      <vt:lpstr>Bild 13</vt:lpstr>
      <vt:lpstr>Bild 14</vt:lpstr>
      <vt:lpstr>Bild 15</vt:lpstr>
      <vt:lpstr>Hur försöker man stöda tillväxten?</vt:lpstr>
      <vt:lpstr>Bild 17</vt:lpstr>
      <vt:lpstr>Bild 18</vt:lpstr>
      <vt:lpstr>Bild 19</vt:lpstr>
      <vt:lpstr>Bild 20</vt:lpstr>
      <vt:lpstr>Arbetslöshet</vt:lpstr>
      <vt:lpstr>Ta reda på vad följande begrepp betyder</vt:lpstr>
      <vt:lpstr>Bild 23</vt:lpstr>
      <vt:lpstr>Bild 24</vt:lpstr>
    </vt:vector>
  </TitlesOfParts>
  <Company>Lohjan kaupunki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Nationalekonomi och ekonomisk tillväxt</dc:title>
  <dc:creator>Nylund Christian</dc:creator>
  <cp:lastModifiedBy>Christian</cp:lastModifiedBy>
  <cp:revision>20</cp:revision>
  <dcterms:created xsi:type="dcterms:W3CDTF">2016-01-07T12:56:43Z</dcterms:created>
  <dcterms:modified xsi:type="dcterms:W3CDTF">2016-01-26T19:11:21Z</dcterms:modified>
</cp:coreProperties>
</file>