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25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10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87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12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32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97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648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26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15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925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084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E9BE4-BEE8-44AD-8503-C69354968C9D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05ADA-6724-4709-AB9B-63B008A1F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611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62" y="3448974"/>
            <a:ext cx="6404675" cy="1107528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5: Terveys- ja sosiaali-palveluiden kehitys Suomessa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7" y="650929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Sosiaalipalveluiden tavoitteet ja periaatteet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4656" y="2123267"/>
            <a:ext cx="7849892" cy="460299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suomalainen sosiaaliturvajärjestelmä perustuu </a:t>
            </a:r>
            <a:r>
              <a:rPr lang="fi-FI" u="sng" dirty="0"/>
              <a:t>pohjoismaiseen hyvinvointivaltiomalliin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kuntien</a:t>
            </a:r>
            <a:r>
              <a:rPr lang="fi-FI" dirty="0"/>
              <a:t> on lain mukaan järjestettävä asukkailleen sosiaalipalveluja tueksi jokapäiväisestä elämästä selviytymiseen</a:t>
            </a:r>
          </a:p>
          <a:p>
            <a:pPr>
              <a:lnSpc>
                <a:spcPct val="100000"/>
              </a:lnSpc>
            </a:pPr>
            <a:r>
              <a:rPr lang="fi-FI" dirty="0"/>
              <a:t>tavoitteena on sosiaalisen syrjäytymisen torjuminen, osallisuuden edistäminen, fyysisen, psyykkisen, sosiaalisen ja kognitiivisen toiminta-kyvyn turvaaminen sekä lapsen tasapainoisen kehityksen ja hyvinvoinnin tukeminen</a:t>
            </a:r>
          </a:p>
        </p:txBody>
      </p:sp>
    </p:spTree>
    <p:extLst>
      <p:ext uri="{BB962C8B-B14F-4D97-AF65-F5344CB8AC3E}">
        <p14:creationId xmlns:p14="http://schemas.microsoft.com/office/powerpoint/2010/main" val="2396866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7" y="681926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Sosiaalipalveluiden tavoitteet ja periaatteet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60155" y="2185261"/>
            <a:ext cx="7795648" cy="24797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sosiaalipalveluista on oikeus saada apua mm. äkillisistä kriisitilanteista, päihteiden ongelma-käytöstä, mielenterveysongelmista sekä muista sairauksista, vammoista ja ikääntymisestä aiheutuvaan tuen tarpeeseen</a:t>
            </a:r>
          </a:p>
        </p:txBody>
      </p:sp>
    </p:spTree>
    <p:extLst>
      <p:ext uri="{BB962C8B-B14F-4D97-AF65-F5344CB8AC3E}">
        <p14:creationId xmlns:p14="http://schemas.microsoft.com/office/powerpoint/2010/main" val="150019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410" y="511444"/>
            <a:ext cx="7361695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Terveyden- ja sosiaalihuollon historiaa (1/4)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5431" y="1898541"/>
            <a:ext cx="8059118" cy="476573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terveydestä huolehtiminen ja sairaiden sekä vaivaisten hoito olivat pääosin </a:t>
            </a:r>
            <a:r>
              <a:rPr lang="fi-FI" u="sng" dirty="0"/>
              <a:t>ihmisen itsensä</a:t>
            </a:r>
            <a:r>
              <a:rPr lang="fi-FI" dirty="0"/>
              <a:t> sekä </a:t>
            </a:r>
            <a:r>
              <a:rPr lang="fi-FI" u="sng" dirty="0"/>
              <a:t>perheen ja suvun varassa</a:t>
            </a:r>
            <a:r>
              <a:rPr lang="fi-FI" dirty="0"/>
              <a:t> keskiajalta 1800-luvun lopulle asti</a:t>
            </a:r>
          </a:p>
          <a:p>
            <a:pPr>
              <a:lnSpc>
                <a:spcPct val="100000"/>
              </a:lnSpc>
            </a:pPr>
            <a:r>
              <a:rPr lang="fi-FI" dirty="0"/>
              <a:t>sairauksien ja köyhien hoito kuului osaksi myös </a:t>
            </a:r>
            <a:r>
              <a:rPr lang="fi-FI" u="sng" dirty="0"/>
              <a:t>kirkon</a:t>
            </a:r>
            <a:r>
              <a:rPr lang="fi-FI" dirty="0"/>
              <a:t> tehtäviin</a:t>
            </a:r>
          </a:p>
          <a:p>
            <a:pPr>
              <a:lnSpc>
                <a:spcPct val="100000"/>
              </a:lnSpc>
            </a:pPr>
            <a:r>
              <a:rPr lang="fi-FI" dirty="0"/>
              <a:t>julkisen terveydenhuollon katsotaan syntyneen </a:t>
            </a:r>
            <a:r>
              <a:rPr lang="fi-FI" u="sng" dirty="0"/>
              <a:t>piiri-lääkärijärjestelmän ja lääninsairaaloiden</a:t>
            </a:r>
            <a:r>
              <a:rPr lang="fi-FI" dirty="0"/>
              <a:t> perustamisesta 1700-luvulla</a:t>
            </a:r>
          </a:p>
          <a:p>
            <a:pPr>
              <a:lnSpc>
                <a:spcPct val="100000"/>
              </a:lnSpc>
            </a:pPr>
            <a:r>
              <a:rPr lang="fi-FI" dirty="0"/>
              <a:t>julkinen terveydenhuolto oli kuitenkin pitkään hyvin kehittymätöntä: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esim. 1800-luvun alussa lääkäreitä oli vain parikymmentä ja </a:t>
            </a:r>
            <a:r>
              <a:rPr lang="fi-FI" sz="2500" b="1" dirty="0"/>
              <a:t>välskäreitä</a:t>
            </a:r>
            <a:r>
              <a:rPr lang="fi-FI" sz="2500" dirty="0"/>
              <a:t> eli tuon ajan kirurgeja hieman enemmän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5" y="666426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Terveyden- ja sosiaalihuollon historiaa (2/4)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8676" y="2053524"/>
            <a:ext cx="7950632" cy="462624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tieteelliseen tutkimukseen perustuva </a:t>
            </a:r>
            <a:r>
              <a:rPr lang="fi-FI" u="sng" dirty="0"/>
              <a:t>lääketiede</a:t>
            </a:r>
            <a:r>
              <a:rPr lang="fi-FI" dirty="0"/>
              <a:t> tuotiin Suomeen 1800-luvulla: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uusia käytäntöjä, kuten lehmärokkoon perustunut isorokkorokotus, otettiin käyttöön nopeasti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vaikka lääketieteen opetus laajeni ja sairaaloita perustettiin lisää, etenkin maaseudulla oli pitkään lääkäripulaa </a:t>
            </a:r>
          </a:p>
          <a:p>
            <a:pPr>
              <a:lnSpc>
                <a:spcPct val="100000"/>
              </a:lnSpc>
            </a:pPr>
            <a:r>
              <a:rPr lang="fi-FI" dirty="0"/>
              <a:t>ensimmäiset </a:t>
            </a:r>
            <a:r>
              <a:rPr lang="fi-FI" u="sng" dirty="0"/>
              <a:t>terveyspoliittiset ohjelmat</a:t>
            </a:r>
            <a:r>
              <a:rPr lang="fi-FI" dirty="0"/>
              <a:t> </a:t>
            </a:r>
            <a:r>
              <a:rPr lang="fi-FI" dirty="0" smtClean="0"/>
              <a:t>1850–1860-luvuilla </a:t>
            </a:r>
            <a:r>
              <a:rPr lang="fi-FI" dirty="0"/>
              <a:t>vaikuttivat kansanterveystyön </a:t>
            </a:r>
            <a:r>
              <a:rPr lang="fi-FI" dirty="0" smtClean="0"/>
              <a:t>kehitykseen: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 smtClean="0"/>
              <a:t>tavoitteena korkean kuolleisuuden alentaminen ja sairauksien ehkäisy 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6318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5" y="573436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Terveyden- ja sosiaalihuollon historiaa (3/4)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0412" y="1960535"/>
            <a:ext cx="7935134" cy="470373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vesi- ja jätehuollon kehittyminen sekä parantunut </a:t>
            </a:r>
            <a:r>
              <a:rPr lang="fi-FI" u="sng" dirty="0"/>
              <a:t>hygienia</a:t>
            </a:r>
            <a:r>
              <a:rPr lang="fi-FI" dirty="0"/>
              <a:t> ja ravitsemus vähensivät vakavia tartunta-tauteja, kuten </a:t>
            </a:r>
            <a:r>
              <a:rPr lang="fi-FI" b="1" dirty="0"/>
              <a:t>tuberkuloosia</a:t>
            </a:r>
            <a:r>
              <a:rPr lang="fi-FI" dirty="0"/>
              <a:t> ja tuhkarokkoa, ja niistä aiheutuvia kuolemia pysyvästi koko maassa 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terveysvalistuksella</a:t>
            </a:r>
            <a:r>
              <a:rPr lang="fi-FI" dirty="0"/>
              <a:t> edistettiin väestön terveyttä, erityisesti raittiutta, ja ehkäistiin tauteja 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neuvolatoiminnan</a:t>
            </a:r>
            <a:r>
              <a:rPr lang="fi-FI" dirty="0"/>
              <a:t> ja kouluterveydenhuollon käynnistyminen sekä kansakoululaitoksen kehittyminen 1900-luvun alkupuolella vaikuttivat merkittävästi kansalaisten terveydentilan kohentumiseen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4383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3" y="635429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Terveyden- ja sosiaalihuollon historiaa (4/4)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6" y="1983784"/>
            <a:ext cx="8020371" cy="469598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sosiaaliministeriön tärkein tehtävä 1920-luvulla oli kurjuuden torjuminen: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vastuualueina olivat lastensuojelu, raittiuden  edistäminen sekä köyhistä, irtolaisista ja alkoholisteista huolehtiminen 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u="sng" dirty="0"/>
              <a:t>huutolaisjärjestelmästä</a:t>
            </a:r>
            <a:r>
              <a:rPr lang="fi-FI" sz="2500" dirty="0"/>
              <a:t>, jossa orvot, vanhukset ja vaivaiset huutokaupattiin, luovuttiin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u="sng" dirty="0"/>
              <a:t>köyhäinhoitolain</a:t>
            </a:r>
            <a:r>
              <a:rPr lang="fi-FI" sz="2500" dirty="0"/>
              <a:t> (1922) myötä jokaiseen kuntaan oli perustettava köyhäinhoitolautakunta ja </a:t>
            </a:r>
            <a:r>
              <a:rPr lang="fi-FI" sz="2500" u="sng" dirty="0"/>
              <a:t>kuntien tehtäväksi </a:t>
            </a:r>
            <a:r>
              <a:rPr lang="fi-FI" sz="2500" dirty="0"/>
              <a:t>tuli huolehtia jokaisesta vaikeuksiin joutuneesta, joka ei kyennyt hankkimaan tai saanut tarvitsemaansa elatusta tai hoitoa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7290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4" y="712922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Hyvinvointiyhteiskunnan rakentamisen aika (1/4)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434" y="2224006"/>
            <a:ext cx="8121113" cy="430078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sotien jälkeen 1940-luvulta lähtien vallalle tuli uudenlaisen sosiaaliturvan periaate: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tavoitteena </a:t>
            </a:r>
            <a:r>
              <a:rPr lang="fi-FI" sz="2500" u="sng" dirty="0"/>
              <a:t>taata toimeentulon vähimmäistaso kaikille </a:t>
            </a:r>
            <a:r>
              <a:rPr lang="fi-FI" sz="2500" dirty="0"/>
              <a:t>kansalaisille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tähtäsi kansan yhtenäisyyden lujittamiseen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yhteiskunta</a:t>
            </a:r>
            <a:r>
              <a:rPr lang="fi-FI" dirty="0"/>
              <a:t> otti yhä enemmän vastuuta kansalaisten terveydestä ja hyvinvoinnista: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kansaneläkelaki (1937) turvasi kaikille minimieläkkeen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lapsilisäjärjestelmä (1948) ja maksuton kouluruokailu olivat merkittäviä sosiaalipoliittisia uudistuksia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874276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389" y="542441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Hyvinvointiyhteiskunnan rakentamisen aika (2/4)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445" y="1991529"/>
            <a:ext cx="8183102" cy="4595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varsinaisen hyvinvointiyhteiskunnan rakentaminen alkoi 1950-luvulla: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huoltoapulaki (1956) tarjosi ehkäisevää sosiaaliapua varattomien lisäksi myös vähävaraisille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lääkärikoulutus </a:t>
            </a:r>
            <a:r>
              <a:rPr lang="fi-FI" sz="2500" dirty="0" smtClean="0"/>
              <a:t>laajeni, </a:t>
            </a:r>
            <a:r>
              <a:rPr lang="fi-FI" sz="2500" dirty="0"/>
              <a:t>ja Suomeen rakennettiin kattava sairaalaverkosto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kansanterveystyötä ja työterveyshuoltoa kehitettiin </a:t>
            </a:r>
          </a:p>
          <a:p>
            <a:pPr>
              <a:lnSpc>
                <a:spcPct val="100000"/>
              </a:lnSpc>
            </a:pPr>
            <a:r>
              <a:rPr lang="fi-FI" dirty="0"/>
              <a:t>elintason kohentuessa väestön terveydentila ei enää parantunut vaan monet nykyisistä kansansairauksista, kuten sydän- ja verisuonisairaudet, alkoivat yleistyä</a:t>
            </a: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987216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389" y="542441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Hyvinvointiyhteiskunnan rakentamisen aika (3/4)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1926" y="1991529"/>
            <a:ext cx="8183102" cy="459525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kansanterveystyö kehittyi </a:t>
            </a:r>
            <a:r>
              <a:rPr lang="fi-FI" u="sng" dirty="0"/>
              <a:t>kansanterveyslain</a:t>
            </a:r>
            <a:r>
              <a:rPr lang="fi-FI" dirty="0"/>
              <a:t> (1972) myötä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jokaiseen kuntaan täytyi perustaa terveyskeskus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terveyspolitiikan painopiste siirrettiin </a:t>
            </a:r>
            <a:r>
              <a:rPr lang="fi-FI" sz="2500" u="sng" dirty="0"/>
              <a:t>ehkäisevään terveydenhoitoon ja avohoidon kehittämiseen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elinolosuhteiden terveellisyyteen ja turvallisuuteen alettiin kiinnittää aiempaa enemmän huomiota</a:t>
            </a:r>
          </a:p>
          <a:p>
            <a:pPr>
              <a:lnSpc>
                <a:spcPct val="100000"/>
              </a:lnSpc>
            </a:pPr>
            <a:r>
              <a:rPr lang="fi-FI" dirty="0"/>
              <a:t>terveyskasvatuksella ja -valistuksella sekä lain-säädännöllä, kuten tupakkalailla (1976), pyrittiin muuttamaan väestön elämäntapoja terveelliseen suuntaan </a:t>
            </a:r>
          </a:p>
        </p:txBody>
      </p:sp>
    </p:spTree>
    <p:extLst>
      <p:ext uri="{BB962C8B-B14F-4D97-AF65-F5344CB8AC3E}">
        <p14:creationId xmlns:p14="http://schemas.microsoft.com/office/powerpoint/2010/main" val="3312244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7" y="480448"/>
            <a:ext cx="7191214" cy="119336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Hyvinvointiyhteiskunnan rakentamisen aika (4/4)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0670" y="1875295"/>
            <a:ext cx="7795648" cy="4812224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terveyspolitiikan painopiste laajeni 1980─1990-luvuilla terveyspalvelujärjestelmän kehittämisen ohella </a:t>
            </a:r>
            <a:r>
              <a:rPr lang="fi-FI" u="sng" dirty="0"/>
              <a:t>terveyden edistämiseen eri ympäristöissä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yhteisöllisyyttä ja yhteisöjen tuen merkitystä sekä voima-varojen vahvistamista alettiin korostaa</a:t>
            </a:r>
          </a:p>
          <a:p>
            <a:pPr>
              <a:lnSpc>
                <a:spcPct val="100000"/>
              </a:lnSpc>
            </a:pPr>
            <a:r>
              <a:rPr lang="fi-FI" dirty="0"/>
              <a:t>väestön ikääntyminen, huoltosuhteen heikkeneminen ja julkisen talouden menojen kasvu muodostuivat haasteeksi terveydenhuoltojärjestelmälle</a:t>
            </a:r>
          </a:p>
          <a:p>
            <a:pPr>
              <a:lnSpc>
                <a:spcPct val="100000"/>
              </a:lnSpc>
            </a:pPr>
            <a:r>
              <a:rPr lang="fi-FI" dirty="0"/>
              <a:t>uudempia haasteita ovat mm. väestön kulttuurinen ja etninen moninaistuminen sekä terveyserojen kasvaminen</a:t>
            </a:r>
          </a:p>
        </p:txBody>
      </p:sp>
    </p:spTree>
    <p:extLst>
      <p:ext uri="{BB962C8B-B14F-4D97-AF65-F5344CB8AC3E}">
        <p14:creationId xmlns:p14="http://schemas.microsoft.com/office/powerpoint/2010/main" val="57016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1173</TotalTime>
  <Words>557</Words>
  <Application>Microsoft Office PowerPoint</Application>
  <PresentationFormat>Näytössä katseltava diaesitys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Terve 3: Terveyttä tutkimassa</vt:lpstr>
      <vt:lpstr>Terveyden- ja sosiaalihuollon historiaa (1/4)</vt:lpstr>
      <vt:lpstr>Terveyden- ja sosiaalihuollon historiaa (2/4)</vt:lpstr>
      <vt:lpstr>Terveyden- ja sosiaalihuollon historiaa (3/4)</vt:lpstr>
      <vt:lpstr>Terveyden- ja sosiaalihuollon historiaa (4/4)</vt:lpstr>
      <vt:lpstr>Hyvinvointiyhteiskunnan rakentamisen aika (1/4)</vt:lpstr>
      <vt:lpstr>Hyvinvointiyhteiskunnan rakentamisen aika (2/4)</vt:lpstr>
      <vt:lpstr>Hyvinvointiyhteiskunnan rakentamisen aika (3/4)</vt:lpstr>
      <vt:lpstr>Hyvinvointiyhteiskunnan rakentamisen aika (4/4)</vt:lpstr>
      <vt:lpstr>Sosiaalipalveluiden tavoitteet ja periaatteet (1/2)</vt:lpstr>
      <vt:lpstr>Sosiaalipalveluiden tavoitteet ja periaatteet (2/2)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44</cp:revision>
  <dcterms:created xsi:type="dcterms:W3CDTF">2017-12-07T18:20:29Z</dcterms:created>
  <dcterms:modified xsi:type="dcterms:W3CDTF">2018-07-06T14:54:06Z</dcterms:modified>
</cp:coreProperties>
</file>