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1" r:id="rId6"/>
    <p:sldId id="258" r:id="rId7"/>
    <p:sldId id="259" r:id="rId8"/>
    <p:sldId id="268" r:id="rId9"/>
    <p:sldId id="262" r:id="rId10"/>
    <p:sldId id="269" r:id="rId11"/>
    <p:sldId id="264" r:id="rId12"/>
    <p:sldId id="267" r:id="rId13"/>
    <p:sldId id="265" r:id="rId14"/>
    <p:sldId id="266" r:id="rId1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EF2144-6227-383C-FB67-7B265A6923FD}" v="2" dt="2021-01-14T11:52:26.0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FC5B16B-354B-48C6-A60C-C4660835D3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7ACEAE0-F1ED-4250-9910-56E0543B03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46EB364-FF96-4F6F-91D1-E841CE57A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9720-4D4B-4ABE-B8B0-B5976C6152E1}" type="datetimeFigureOut">
              <a:rPr lang="fi-FI" smtClean="0"/>
              <a:t>16.2.2022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00903DA-ADF2-42BD-B70B-DEF4E0860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E7E5943-C328-4630-AB36-48008836C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0F177-49FF-431D-9CD6-C89D99BF51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6379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48811E-6411-40FC-91B3-672A5295B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70ED22E-58B1-4632-9994-07EA3CA48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F01082D-D4F7-402F-99CE-C9DBE85C0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9720-4D4B-4ABE-B8B0-B5976C6152E1}" type="datetimeFigureOut">
              <a:rPr lang="fi-FI" smtClean="0"/>
              <a:t>16.2.2022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6EE855D-E2F8-4591-A312-132E3044F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16AD393-D41F-4DB6-8230-373269245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0F177-49FF-431D-9CD6-C89D99BF51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7244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5634683E-75B5-4010-86A2-0DFFCB43D4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04060A8-1075-4950-9EB6-06F7709029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984ECF5-B82F-44BB-BE69-9A953BDB6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9720-4D4B-4ABE-B8B0-B5976C6152E1}" type="datetimeFigureOut">
              <a:rPr lang="fi-FI" smtClean="0"/>
              <a:t>16.2.2022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135644E-3ED2-4897-8DBD-3BFE7B58E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2D745C9-AC1D-4879-9EB2-7F826D275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0F177-49FF-431D-9CD6-C89D99BF51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041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570DE1-CAEB-49E6-A9BB-12B864BD3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227D4B-055D-485E-9852-3E7902C673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8047608-2DD8-4888-8495-80F118C3B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9720-4D4B-4ABE-B8B0-B5976C6152E1}" type="datetimeFigureOut">
              <a:rPr lang="fi-FI" smtClean="0"/>
              <a:t>16.2.2022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CBB9396-0A3C-4F5A-9AA2-D5F3E7C10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157B21-28AF-49E5-B329-2F1A1F16C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0F177-49FF-431D-9CD6-C89D99BF51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8605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BB6DD06-6DE4-4F92-A06A-4762C3BD3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8FC86A6-2335-4E48-A3A0-364EA0450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4F3CE6F-2808-4512-BB35-90AA3F4D9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9720-4D4B-4ABE-B8B0-B5976C6152E1}" type="datetimeFigureOut">
              <a:rPr lang="fi-FI" smtClean="0"/>
              <a:t>16.2.2022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ED83674-CB6D-47DC-8990-458AEB9D0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9AF39EB-DF75-4C3A-AACC-299209C29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0F177-49FF-431D-9CD6-C89D99BF51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9111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457C03-635F-4F2E-ACB0-E9CDB1393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3924782-7708-47FA-8FCF-41F2DC2F04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DD63AA6-C0E1-4926-A250-31CE5D1ED2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92058F8-C282-4577-AEE4-B50F738B9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9720-4D4B-4ABE-B8B0-B5976C6152E1}" type="datetimeFigureOut">
              <a:rPr lang="fi-FI" smtClean="0"/>
              <a:t>16.2.2022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21720F9-0120-4924-BF71-33D9FEA4E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7DC71AC-6163-4807-8CF7-D15C27399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0F177-49FF-431D-9CD6-C89D99BF51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6036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B2D181C-80C9-476E-A5D2-C05D26C6A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75C40A4-BEBB-4871-942C-003C8CE07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09831DC-42DD-4AB2-B77D-1C824F8986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F980D08-6AE3-4EA7-A2F9-19A61E4AFD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28E8FA4D-E0D9-4212-AD17-BA2F6B3E8D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6FF971E-F8F5-4B0E-B3EA-C2F56FA32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9720-4D4B-4ABE-B8B0-B5976C6152E1}" type="datetimeFigureOut">
              <a:rPr lang="fi-FI" smtClean="0"/>
              <a:t>16.2.2022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7A6A341D-956D-4F5A-B275-0B49C00FB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A2E78CC-57FC-43C0-A5DD-13E951D46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0F177-49FF-431D-9CD6-C89D99BF51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7518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C51361-66CA-4CB7-8F47-881A9DDB2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47CF93ED-8633-4940-9ABF-CC65211BD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9720-4D4B-4ABE-B8B0-B5976C6152E1}" type="datetimeFigureOut">
              <a:rPr lang="fi-FI" smtClean="0"/>
              <a:t>16.2.2022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C0C08FC-21C4-4488-B5EF-70CD98089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B59293D-0BB2-4CD3-A5F4-B90B99DEE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0F177-49FF-431D-9CD6-C89D99BF51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8745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7432380-4952-450F-960A-951FD58DC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9720-4D4B-4ABE-B8B0-B5976C6152E1}" type="datetimeFigureOut">
              <a:rPr lang="fi-FI" smtClean="0"/>
              <a:t>16.2.2022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36C7FB40-B4BA-4F09-B9E0-177814DD7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4201234-DA17-46C2-8BF6-FC030FF76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0F177-49FF-431D-9CD6-C89D99BF51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9431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A3099D8-E3FC-4221-9E3D-450B5BC02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A1A751E-1168-4F02-87A7-BB5762AFB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A494468-BFD5-4B5A-B766-05A0081B9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9DB3A3C-6E1F-4842-9F62-733FC5DE0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9720-4D4B-4ABE-B8B0-B5976C6152E1}" type="datetimeFigureOut">
              <a:rPr lang="fi-FI" smtClean="0"/>
              <a:t>16.2.2022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481733B-C537-4A7E-A3C8-B16D708E3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D257BF4-4053-476F-B549-4F6E096CC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0F177-49FF-431D-9CD6-C89D99BF51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2955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5E3C167-3AA9-4204-A4DE-3C4917CF0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131EAC80-00B4-4A9E-83FB-7FCF27379B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45E3C42-7940-4CE4-8FC3-D42E4C52D6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B3791B3-3288-4BA3-9B63-BDD8D9EE2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9720-4D4B-4ABE-B8B0-B5976C6152E1}" type="datetimeFigureOut">
              <a:rPr lang="fi-FI" smtClean="0"/>
              <a:t>16.2.2022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201A217-9D36-43CC-8838-E3F3CE4A0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9C84481-CD83-4ED8-B3B9-20A59C29B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0F177-49FF-431D-9CD6-C89D99BF51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2267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AB9C8370-75E9-4BE1-B66B-DC2A01F7F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67B50A4-D67E-45DC-BE87-BA7EE4242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80D313B-FCAD-4DBE-A61E-5378C182BC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C9720-4D4B-4ABE-B8B0-B5976C6152E1}" type="datetimeFigureOut">
              <a:rPr lang="fi-FI" smtClean="0"/>
              <a:t>16.2.2022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23F8F72-46BA-4FA6-96C8-3DE13777DE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3F5694E-9A16-4B18-9073-6232DF89FB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0F177-49FF-431D-9CD6-C89D99BF51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33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31EA4A4-5D79-4817-B146-24029A2F3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BF28D52-1BB9-447C-8413-627FEC6D1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3977640" cy="3204134"/>
          </a:xfrm>
        </p:spPr>
        <p:txBody>
          <a:bodyPr anchor="b">
            <a:normAutofit/>
          </a:bodyPr>
          <a:lstStyle/>
          <a:p>
            <a:pPr algn="l"/>
            <a:r>
              <a:rPr lang="fi-FI" sz="4800"/>
              <a:t>Liikunnasta terveyttä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57C1EBE-DDC4-4CFA-9B4F-CA7D2B45B1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3977640" cy="1208141"/>
          </a:xfrm>
        </p:spPr>
        <p:txBody>
          <a:bodyPr>
            <a:normAutofit/>
          </a:bodyPr>
          <a:lstStyle/>
          <a:p>
            <a:pPr algn="l"/>
            <a:endParaRPr lang="fi-FI" sz="2000"/>
          </a:p>
        </p:txBody>
      </p:sp>
      <p:pic>
        <p:nvPicPr>
          <p:cNvPr id="7" name="Kuva 6" descr="Kuva, joka sisältää kohteen polkupyörä, ratsastus, ulko, henkilö&#10;&#10;Kuvaus luotu automaattisesti">
            <a:extLst>
              <a:ext uri="{FF2B5EF4-FFF2-40B4-BE49-F238E27FC236}">
                <a16:creationId xmlns:a16="http://schemas.microsoft.com/office/drawing/2014/main" id="{7CBB588B-8FDA-4D45-A4DD-F4A0B6F2D4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5" r="10565" b="-2"/>
          <a:stretch/>
        </p:blipFill>
        <p:spPr>
          <a:xfrm>
            <a:off x="20" y="10"/>
            <a:ext cx="7443196" cy="68579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Rectangle 2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Kuva 3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CBF57224-689C-429C-BE62-FD73C1CF3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C41A9481-035F-45FE-82D8-6C2E042FC7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19" name="Tekstiruutu 18">
            <a:extLst>
              <a:ext uri="{FF2B5EF4-FFF2-40B4-BE49-F238E27FC236}">
                <a16:creationId xmlns:a16="http://schemas.microsoft.com/office/drawing/2014/main" id="{51E2E727-4068-4294-B0BA-E278E4413E4B}"/>
              </a:ext>
            </a:extLst>
          </p:cNvPr>
          <p:cNvSpPr txBox="1"/>
          <p:nvPr/>
        </p:nvSpPr>
        <p:spPr>
          <a:xfrm>
            <a:off x="4340353" y="53527"/>
            <a:ext cx="3552825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>
                <a:latin typeface="Abadi Extra Light" panose="020B0604020202020204" pitchFamily="34" charset="0"/>
              </a:rPr>
              <a:t>Kuva: Unsplash.com/Jack Alexander</a:t>
            </a:r>
          </a:p>
        </p:txBody>
      </p:sp>
    </p:spTree>
    <p:extLst>
      <p:ext uri="{BB962C8B-B14F-4D97-AF65-F5344CB8AC3E}">
        <p14:creationId xmlns:p14="http://schemas.microsoft.com/office/powerpoint/2010/main" val="1128780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389CE0F-2A8A-47F1-98D6-D8E818E80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028" y="509571"/>
            <a:ext cx="4527116" cy="147467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err="1"/>
              <a:t>Lisää</a:t>
            </a:r>
            <a:r>
              <a:rPr lang="en-US" sz="4000" b="1"/>
              <a:t> </a:t>
            </a:r>
            <a:r>
              <a:rPr lang="en-US" sz="4000" b="1" err="1"/>
              <a:t>liikkumista</a:t>
            </a:r>
            <a:r>
              <a:rPr lang="en-US" sz="4000" b="1"/>
              <a:t> </a:t>
            </a:r>
            <a:r>
              <a:rPr lang="en-US" sz="4000" b="1" err="1"/>
              <a:t>koulupäivään</a:t>
            </a:r>
            <a:endParaRPr lang="en-US" sz="4000" b="1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6EA882-7E10-4D44-A652-80AF017DCB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027" y="2224322"/>
            <a:ext cx="4527117" cy="4124107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indent="0">
              <a:buNone/>
            </a:pPr>
            <a:endParaRPr lang="en-US" sz="900"/>
          </a:p>
          <a:p>
            <a:pPr marL="0" indent="0">
              <a:buNone/>
            </a:pPr>
            <a:r>
              <a:rPr lang="en-US"/>
              <a:t>Jo </a:t>
            </a:r>
            <a:r>
              <a:rPr lang="en-US" err="1"/>
              <a:t>muutamassa</a:t>
            </a:r>
            <a:r>
              <a:rPr lang="en-US"/>
              <a:t> </a:t>
            </a:r>
            <a:r>
              <a:rPr lang="en-US" err="1"/>
              <a:t>minuutissa</a:t>
            </a:r>
            <a:endParaRPr lang="en-US"/>
          </a:p>
          <a:p>
            <a:pPr marL="0" indent="0" algn="ctr">
              <a:buNone/>
            </a:pPr>
            <a:endParaRPr lang="en-US" sz="800"/>
          </a:p>
          <a:p>
            <a:pPr lvl="1"/>
            <a:r>
              <a:rPr lang="en-US" sz="2800" err="1"/>
              <a:t>Aineenvaihdunta</a:t>
            </a:r>
            <a:r>
              <a:rPr lang="en-US" sz="2800"/>
              <a:t> </a:t>
            </a:r>
            <a:r>
              <a:rPr lang="en-US" sz="2800" err="1"/>
              <a:t>vilkastuu</a:t>
            </a:r>
            <a:endParaRPr lang="en-US" sz="2800"/>
          </a:p>
          <a:p>
            <a:pPr marL="457200" lvl="1" indent="0">
              <a:buNone/>
            </a:pPr>
            <a:endParaRPr lang="en-US" sz="800"/>
          </a:p>
          <a:p>
            <a:pPr lvl="1"/>
            <a:r>
              <a:rPr lang="en-US" sz="2800" err="1"/>
              <a:t>Veren</a:t>
            </a:r>
            <a:r>
              <a:rPr lang="en-US" sz="2800"/>
              <a:t> </a:t>
            </a:r>
            <a:r>
              <a:rPr lang="en-US" sz="2800" err="1"/>
              <a:t>sokeri</a:t>
            </a:r>
            <a:r>
              <a:rPr lang="en-US" sz="2800"/>
              <a:t>- ja </a:t>
            </a:r>
            <a:r>
              <a:rPr lang="en-US" sz="2800" err="1"/>
              <a:t>rasva-arvot</a:t>
            </a:r>
            <a:r>
              <a:rPr lang="en-US" sz="2800"/>
              <a:t> </a:t>
            </a:r>
            <a:r>
              <a:rPr lang="en-US" sz="2800" err="1"/>
              <a:t>paranevat</a:t>
            </a:r>
            <a:endParaRPr lang="en-US" sz="2800"/>
          </a:p>
          <a:p>
            <a:pPr marL="457200" lvl="1" indent="0">
              <a:buNone/>
            </a:pPr>
            <a:endParaRPr lang="en-US" sz="800"/>
          </a:p>
          <a:p>
            <a:pPr lvl="1"/>
            <a:r>
              <a:rPr lang="en-US" sz="2800" err="1"/>
              <a:t>Verenkierto</a:t>
            </a:r>
            <a:r>
              <a:rPr lang="en-US" sz="2800"/>
              <a:t> </a:t>
            </a:r>
            <a:r>
              <a:rPr lang="en-US" sz="2800" err="1"/>
              <a:t>vilkastuu</a:t>
            </a:r>
            <a:endParaRPr lang="en-US" sz="2800"/>
          </a:p>
          <a:p>
            <a:pPr marL="457200" lvl="1" indent="0">
              <a:buNone/>
            </a:pPr>
            <a:endParaRPr lang="en-US" sz="800"/>
          </a:p>
          <a:p>
            <a:pPr lvl="1"/>
            <a:r>
              <a:rPr lang="en-US" sz="2800" err="1"/>
              <a:t>Tuki</a:t>
            </a:r>
            <a:r>
              <a:rPr lang="en-US" sz="2800"/>
              <a:t>- ja </a:t>
            </a:r>
            <a:r>
              <a:rPr lang="en-US" sz="2800" err="1"/>
              <a:t>liikuntaelimistö</a:t>
            </a:r>
            <a:r>
              <a:rPr lang="en-US" sz="2800"/>
              <a:t> </a:t>
            </a:r>
            <a:r>
              <a:rPr lang="en-US" sz="2800" err="1"/>
              <a:t>vahvistuvat</a:t>
            </a:r>
            <a:endParaRPr lang="en-US" sz="2800"/>
          </a:p>
          <a:p>
            <a:endParaRPr lang="en-US" sz="20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097E9260-2B2F-4452-B73A-89D28702BA0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6802" r="-2" b="2075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pic>
        <p:nvPicPr>
          <p:cNvPr id="7" name="Kuva 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D354745E-FD3D-4CAA-8BE7-E7A78CC24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1D45472-D841-4C12-9E04-98F620C3DD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065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9">
            <a:extLst>
              <a:ext uri="{FF2B5EF4-FFF2-40B4-BE49-F238E27FC236}">
                <a16:creationId xmlns:a16="http://schemas.microsoft.com/office/drawing/2014/main" id="{49AE1604-BB93-4F6D-94D6-F2A6021FC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9270323-9616-4384-857D-E86B78272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A3838D5-9565-4601-BAC3-D1B5BDB803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349A4B8-3246-4579-922E-FE1155C7F0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517897"/>
            <a:ext cx="11111729" cy="5857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9FC660A-5225-488E-899C-91DB21CD9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917" y="847827"/>
            <a:ext cx="4709345" cy="116958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err="1"/>
              <a:t>Tauota</a:t>
            </a:r>
            <a:r>
              <a:rPr lang="en-US" sz="4000" b="1"/>
              <a:t> </a:t>
            </a:r>
            <a:r>
              <a:rPr lang="en-US" sz="4000" b="1" err="1"/>
              <a:t>paikallaanoloa</a:t>
            </a:r>
            <a:endParaRPr lang="en-US" sz="4000" b="1"/>
          </a:p>
        </p:txBody>
      </p:sp>
      <p:pic>
        <p:nvPicPr>
          <p:cNvPr id="6" name="Sisällön paikkamerkki 5" descr="Kuva, joka sisältää kohteen henkilö, sisä, työskenteleminen, pöytä&#10;&#10;Kuvaus luotu automaattisesti">
            <a:extLst>
              <a:ext uri="{FF2B5EF4-FFF2-40B4-BE49-F238E27FC236}">
                <a16:creationId xmlns:a16="http://schemas.microsoft.com/office/drawing/2014/main" id="{EC90A2B1-8F1F-4E15-B6EF-63CC22E3695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89"/>
          <a:stretch/>
        </p:blipFill>
        <p:spPr>
          <a:xfrm>
            <a:off x="853120" y="490540"/>
            <a:ext cx="4929098" cy="5289986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34377" y="2188548"/>
            <a:ext cx="438912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33C8DA8-8E72-4E37-B5D3-54EDFD5D8B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95228" y="2347342"/>
            <a:ext cx="4709345" cy="3793257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/>
            <a:endParaRPr lang="en-US" sz="800"/>
          </a:p>
          <a:p>
            <a:endParaRPr lang="en-US"/>
          </a:p>
          <a:p>
            <a:r>
              <a:rPr lang="en-US" sz="3100" err="1"/>
              <a:t>Vaihtele</a:t>
            </a:r>
            <a:r>
              <a:rPr lang="en-US" sz="3100"/>
              <a:t> </a:t>
            </a:r>
            <a:r>
              <a:rPr lang="en-US" sz="3100" err="1"/>
              <a:t>työasentoja</a:t>
            </a:r>
            <a:endParaRPr lang="en-US" sz="3100"/>
          </a:p>
          <a:p>
            <a:pPr marL="0" indent="0">
              <a:buNone/>
            </a:pPr>
            <a:endParaRPr lang="en-US" sz="1300"/>
          </a:p>
          <a:p>
            <a:r>
              <a:rPr lang="en-US" sz="3100" err="1"/>
              <a:t>Vähennä</a:t>
            </a:r>
            <a:r>
              <a:rPr lang="en-US" sz="3100"/>
              <a:t> </a:t>
            </a:r>
            <a:r>
              <a:rPr lang="en-US" sz="3100" err="1"/>
              <a:t>istumisaikaa</a:t>
            </a:r>
            <a:endParaRPr lang="en-US" sz="3100"/>
          </a:p>
          <a:p>
            <a:pPr marL="0" indent="0">
              <a:buNone/>
            </a:pPr>
            <a:endParaRPr lang="en-US" sz="1200"/>
          </a:p>
          <a:p>
            <a:r>
              <a:rPr lang="en-US" sz="3000" err="1"/>
              <a:t>Istuessa</a:t>
            </a:r>
            <a:r>
              <a:rPr lang="en-US" sz="3000"/>
              <a:t> ja </a:t>
            </a:r>
            <a:r>
              <a:rPr lang="en-US" sz="3000" err="1"/>
              <a:t>seistessä</a:t>
            </a:r>
            <a:r>
              <a:rPr lang="en-US" sz="3000"/>
              <a:t> </a:t>
            </a:r>
            <a:r>
              <a:rPr lang="en-US" sz="3000" err="1"/>
              <a:t>kiinnitä</a:t>
            </a:r>
            <a:r>
              <a:rPr lang="en-US" sz="3000"/>
              <a:t> </a:t>
            </a:r>
            <a:r>
              <a:rPr lang="en-US" sz="3000" err="1"/>
              <a:t>huomiota</a:t>
            </a:r>
            <a:r>
              <a:rPr lang="en-US" sz="3000"/>
              <a:t> </a:t>
            </a:r>
            <a:r>
              <a:rPr lang="en-US" sz="3000" err="1"/>
              <a:t>oikeaan</a:t>
            </a:r>
            <a:r>
              <a:rPr lang="en-US" sz="3000"/>
              <a:t> </a:t>
            </a:r>
            <a:r>
              <a:rPr lang="en-US" sz="3000" err="1"/>
              <a:t>asentoon</a:t>
            </a:r>
            <a:endParaRPr lang="en-US" sz="3000"/>
          </a:p>
          <a:p>
            <a:pPr marL="0" indent="0">
              <a:buNone/>
            </a:pPr>
            <a:endParaRPr lang="en-US" sz="1200"/>
          </a:p>
          <a:p>
            <a:r>
              <a:rPr lang="en-US" sz="3000" err="1"/>
              <a:t>Jaloittele</a:t>
            </a:r>
            <a:r>
              <a:rPr lang="en-US" sz="3000"/>
              <a:t> ja </a:t>
            </a:r>
            <a:r>
              <a:rPr lang="en-US" sz="3000" err="1"/>
              <a:t>venyttele</a:t>
            </a:r>
            <a:r>
              <a:rPr lang="en-US" sz="3000"/>
              <a:t> </a:t>
            </a:r>
            <a:r>
              <a:rPr lang="en-US" sz="3000" err="1"/>
              <a:t>noin</a:t>
            </a:r>
            <a:r>
              <a:rPr lang="en-US" sz="3000"/>
              <a:t> </a:t>
            </a:r>
            <a:r>
              <a:rPr lang="en-US" sz="3000" err="1"/>
              <a:t>puolen</a:t>
            </a:r>
            <a:r>
              <a:rPr lang="en-US" sz="3000"/>
              <a:t> </a:t>
            </a:r>
            <a:r>
              <a:rPr lang="en-US" sz="3000" err="1"/>
              <a:t>tunnin</a:t>
            </a:r>
            <a:r>
              <a:rPr lang="en-US" sz="3000"/>
              <a:t> </a:t>
            </a:r>
            <a:r>
              <a:rPr lang="en-US" sz="3000" err="1"/>
              <a:t>välein</a:t>
            </a:r>
            <a:endParaRPr lang="en-US" sz="3000"/>
          </a:p>
          <a:p>
            <a:endParaRPr lang="en-US" sz="2000"/>
          </a:p>
          <a:p>
            <a:endParaRPr lang="en-US" sz="2000"/>
          </a:p>
        </p:txBody>
      </p:sp>
      <p:pic>
        <p:nvPicPr>
          <p:cNvPr id="7" name="Kuva 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68F36444-A101-4468-80E8-B17EED176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C76CB5D1-0062-489D-90E8-98DB082332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19" name="Tekstiruutu 18">
            <a:extLst>
              <a:ext uri="{FF2B5EF4-FFF2-40B4-BE49-F238E27FC236}">
                <a16:creationId xmlns:a16="http://schemas.microsoft.com/office/drawing/2014/main" id="{90EA70C0-C94B-4762-95B4-BCB8ABCFC620}"/>
              </a:ext>
            </a:extLst>
          </p:cNvPr>
          <p:cNvSpPr txBox="1"/>
          <p:nvPr/>
        </p:nvSpPr>
        <p:spPr>
          <a:xfrm>
            <a:off x="1106920" y="5834094"/>
            <a:ext cx="4409219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>
                <a:latin typeface="Abadi Extra Light" panose="020B0604020202020204" pitchFamily="34" charset="0"/>
              </a:rPr>
              <a:t>Kuva: Unsplash.com/ LinkedIn Sales Navigator</a:t>
            </a:r>
          </a:p>
        </p:txBody>
      </p:sp>
    </p:spTree>
    <p:extLst>
      <p:ext uri="{BB962C8B-B14F-4D97-AF65-F5344CB8AC3E}">
        <p14:creationId xmlns:p14="http://schemas.microsoft.com/office/powerpoint/2010/main" val="3814981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Kuva, joka sisältää kohteen vesi, ulko, ranta&#10;&#10;Kuvaus luotu automaattisesti">
            <a:extLst>
              <a:ext uri="{FF2B5EF4-FFF2-40B4-BE49-F238E27FC236}">
                <a16:creationId xmlns:a16="http://schemas.microsoft.com/office/drawing/2014/main" id="{172FCE4C-3D35-4AE8-B00B-8479142EE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" y="261936"/>
            <a:ext cx="11744960" cy="642461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9850025E-279E-43E5-AA06-EED81AE55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72556"/>
            <a:ext cx="9515475" cy="785815"/>
          </a:xfrm>
        </p:spPr>
        <p:txBody>
          <a:bodyPr/>
          <a:lstStyle/>
          <a:p>
            <a:r>
              <a:rPr lang="fi-FI" b="1"/>
              <a:t>Liikunnan fyysisiä terveyshyötyjä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ABBA642-341D-452F-A52D-2DA008DE1D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3520" y="1316040"/>
            <a:ext cx="5796280" cy="5176833"/>
          </a:xfrm>
        </p:spPr>
        <p:txBody>
          <a:bodyPr/>
          <a:lstStyle/>
          <a:p>
            <a:r>
              <a:rPr lang="fi-FI" b="1"/>
              <a:t>Sydän ja verenkiertoelimistö</a:t>
            </a:r>
          </a:p>
          <a:p>
            <a:pPr lvl="1"/>
            <a:r>
              <a:rPr lang="fi-FI" sz="2800"/>
              <a:t>Sydän vahvistuu</a:t>
            </a:r>
          </a:p>
          <a:p>
            <a:pPr lvl="1"/>
            <a:r>
              <a:rPr lang="fi-FI" sz="2800"/>
              <a:t>Laskee leposykettä</a:t>
            </a:r>
          </a:p>
          <a:p>
            <a:r>
              <a:rPr lang="fi-FI" b="1"/>
              <a:t>Hengityselimistö</a:t>
            </a:r>
          </a:p>
          <a:p>
            <a:pPr lvl="1"/>
            <a:r>
              <a:rPr lang="fi-FI" sz="2800"/>
              <a:t>Hengityslihakset vahvistuvat</a:t>
            </a:r>
          </a:p>
          <a:p>
            <a:pPr lvl="1"/>
            <a:r>
              <a:rPr lang="fi-FI" sz="2800"/>
              <a:t>Hapen saanti tehostuu</a:t>
            </a:r>
          </a:p>
          <a:p>
            <a:r>
              <a:rPr lang="fi-FI" b="1"/>
              <a:t>Lihaksisto</a:t>
            </a:r>
          </a:p>
          <a:p>
            <a:pPr lvl="1"/>
            <a:r>
              <a:rPr lang="fi-FI" sz="2800"/>
              <a:t>Vahvistaa lihaksia</a:t>
            </a:r>
          </a:p>
          <a:p>
            <a:pPr lvl="1"/>
            <a:r>
              <a:rPr lang="fi-FI" sz="2800"/>
              <a:t>Voima, kestävyys ja nopeus </a:t>
            </a:r>
          </a:p>
          <a:p>
            <a:pPr lvl="1"/>
            <a:r>
              <a:rPr lang="fi-FI" sz="2800"/>
              <a:t>Parantaa lihasten ja hermoston yhteistoimintaa</a:t>
            </a:r>
          </a:p>
          <a:p>
            <a:endParaRPr lang="fi-FI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F188F96-EBFD-4682-8353-F0F132E632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1" y="1316040"/>
            <a:ext cx="5948678" cy="5176833"/>
          </a:xfrm>
        </p:spPr>
        <p:txBody>
          <a:bodyPr/>
          <a:lstStyle/>
          <a:p>
            <a:r>
              <a:rPr lang="fi-FI" b="1"/>
              <a:t>Nivelet ja jänteet</a:t>
            </a:r>
          </a:p>
          <a:p>
            <a:pPr lvl="1"/>
            <a:r>
              <a:rPr lang="fi-FI" sz="2800"/>
              <a:t>Ylläpitää liikkuvuutta</a:t>
            </a:r>
          </a:p>
          <a:p>
            <a:pPr lvl="1"/>
            <a:r>
              <a:rPr lang="fi-FI" sz="2800"/>
              <a:t>Vähentää vammautumisriskiä</a:t>
            </a:r>
          </a:p>
          <a:p>
            <a:r>
              <a:rPr lang="fi-FI" b="1"/>
              <a:t>Luusto</a:t>
            </a:r>
          </a:p>
          <a:p>
            <a:pPr lvl="1"/>
            <a:r>
              <a:rPr lang="fi-FI" sz="2800"/>
              <a:t>Luusto uudistuu ja vahvistuu</a:t>
            </a:r>
          </a:p>
          <a:p>
            <a:pPr lvl="1"/>
            <a:r>
              <a:rPr lang="fi-FI" sz="2800"/>
              <a:t>Luuliikunta: tärähdykset, suunnan muutokset</a:t>
            </a:r>
          </a:p>
          <a:p>
            <a:r>
              <a:rPr lang="fi-FI" b="1"/>
              <a:t>Aivot ja hermosto</a:t>
            </a:r>
          </a:p>
          <a:p>
            <a:pPr lvl="1"/>
            <a:r>
              <a:rPr lang="fi-FI" sz="2800"/>
              <a:t>Aivojen eri osien yhteistyö tehostuu</a:t>
            </a:r>
          </a:p>
          <a:p>
            <a:pPr lvl="1"/>
            <a:r>
              <a:rPr lang="fi-FI" sz="2800"/>
              <a:t>Parantaa unta</a:t>
            </a:r>
          </a:p>
          <a:p>
            <a:endParaRPr lang="fi-FI"/>
          </a:p>
        </p:txBody>
      </p:sp>
      <p:pic>
        <p:nvPicPr>
          <p:cNvPr id="25" name="Kuva 2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7E5208ED-62B6-449D-BD87-9472999EB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26" name="Kuva 25">
            <a:extLst>
              <a:ext uri="{FF2B5EF4-FFF2-40B4-BE49-F238E27FC236}">
                <a16:creationId xmlns:a16="http://schemas.microsoft.com/office/drawing/2014/main" id="{81256720-67DB-4490-B08A-2885F93C69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30" name="Tekstiruutu 29">
            <a:extLst>
              <a:ext uri="{FF2B5EF4-FFF2-40B4-BE49-F238E27FC236}">
                <a16:creationId xmlns:a16="http://schemas.microsoft.com/office/drawing/2014/main" id="{D706D72D-F23B-438A-AAEB-FBD16C3C11E9}"/>
              </a:ext>
            </a:extLst>
          </p:cNvPr>
          <p:cNvSpPr txBox="1"/>
          <p:nvPr/>
        </p:nvSpPr>
        <p:spPr>
          <a:xfrm rot="5400000">
            <a:off x="9661524" y="3544567"/>
            <a:ext cx="4329430" cy="284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>
                <a:latin typeface="Abadi Extra Light" panose="020B0604020202020204" pitchFamily="34" charset="0"/>
              </a:rPr>
              <a:t>Kuva: Unsplash.com/Axel </a:t>
            </a:r>
            <a:r>
              <a:rPr lang="en-US" sz="1400" err="1">
                <a:latin typeface="Abadi Extra Light" panose="020B0604020202020204" pitchFamily="34" charset="0"/>
              </a:rPr>
              <a:t>Bimashanda</a:t>
            </a:r>
            <a:endParaRPr lang="en-US" sz="1400">
              <a:latin typeface="Abadi Extra Ligh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01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DBABB8-BE89-4C1E-8BD5-2704B3785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25" y="1040342"/>
            <a:ext cx="7077075" cy="75149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 b="1" err="1"/>
              <a:t>Liikunnasta</a:t>
            </a:r>
            <a:r>
              <a:rPr lang="en-US" sz="4000" b="1"/>
              <a:t> </a:t>
            </a:r>
            <a:r>
              <a:rPr lang="en-US" sz="4000" b="1" err="1"/>
              <a:t>psyykkistä</a:t>
            </a:r>
            <a:r>
              <a:rPr lang="en-US" sz="4000" b="1"/>
              <a:t> </a:t>
            </a:r>
            <a:r>
              <a:rPr lang="en-US" sz="4000" b="1" err="1"/>
              <a:t>hyvinvointia</a:t>
            </a:r>
            <a:endParaRPr lang="en-US" sz="4000" b="1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4013B52-C203-422C-B3C7-FEC0EC4BFF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5431" y="2352676"/>
            <a:ext cx="6586489" cy="387114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err="1"/>
              <a:t>Vaikutukset</a:t>
            </a:r>
            <a:r>
              <a:rPr lang="en-US"/>
              <a:t> </a:t>
            </a:r>
            <a:r>
              <a:rPr lang="en-US" err="1"/>
              <a:t>yksilöllisiä</a:t>
            </a:r>
            <a:endParaRPr lang="en-US"/>
          </a:p>
          <a:p>
            <a:pPr lvl="1"/>
            <a:r>
              <a:rPr lang="en-US" sz="2800" err="1"/>
              <a:t>Parantaa</a:t>
            </a:r>
            <a:r>
              <a:rPr lang="en-US" sz="2800"/>
              <a:t> </a:t>
            </a:r>
            <a:r>
              <a:rPr lang="en-US" sz="2800" err="1"/>
              <a:t>itsetuntemusta</a:t>
            </a:r>
            <a:endParaRPr lang="en-US" sz="2800"/>
          </a:p>
          <a:p>
            <a:pPr lvl="1"/>
            <a:r>
              <a:rPr lang="en-US" sz="2800" err="1"/>
              <a:t>Aktivoi</a:t>
            </a:r>
            <a:r>
              <a:rPr lang="en-US" sz="2800"/>
              <a:t> </a:t>
            </a:r>
            <a:r>
              <a:rPr lang="en-US" sz="2800" err="1"/>
              <a:t>aivoja</a:t>
            </a:r>
            <a:r>
              <a:rPr lang="en-US" sz="2800"/>
              <a:t>, </a:t>
            </a:r>
            <a:r>
              <a:rPr lang="en-US" sz="2800" err="1"/>
              <a:t>lisää</a:t>
            </a:r>
            <a:r>
              <a:rPr lang="en-US" sz="2800"/>
              <a:t> </a:t>
            </a:r>
            <a:r>
              <a:rPr lang="en-US" sz="2800" err="1"/>
              <a:t>vireyttä</a:t>
            </a:r>
            <a:endParaRPr lang="en-US" sz="2800"/>
          </a:p>
          <a:p>
            <a:pPr lvl="1"/>
            <a:r>
              <a:rPr lang="en-US" sz="2800" err="1"/>
              <a:t>Tehostaa</a:t>
            </a:r>
            <a:r>
              <a:rPr lang="en-US" sz="2800"/>
              <a:t> </a:t>
            </a:r>
            <a:r>
              <a:rPr lang="en-US" sz="2800" err="1"/>
              <a:t>oppimiskykyä</a:t>
            </a:r>
            <a:endParaRPr lang="en-US" sz="2800"/>
          </a:p>
          <a:p>
            <a:pPr lvl="1"/>
            <a:r>
              <a:rPr lang="en-US" sz="2800" err="1"/>
              <a:t>Auttaa</a:t>
            </a:r>
            <a:r>
              <a:rPr lang="en-US" sz="2800"/>
              <a:t> </a:t>
            </a:r>
            <a:r>
              <a:rPr lang="en-US" sz="2800" err="1"/>
              <a:t>rentoutumaan</a:t>
            </a:r>
            <a:r>
              <a:rPr lang="en-US" sz="2800"/>
              <a:t> </a:t>
            </a:r>
          </a:p>
          <a:p>
            <a:pPr lvl="1"/>
            <a:r>
              <a:rPr lang="en-US" sz="2800" err="1"/>
              <a:t>Tuo</a:t>
            </a:r>
            <a:r>
              <a:rPr lang="en-US" sz="2800"/>
              <a:t> </a:t>
            </a:r>
            <a:r>
              <a:rPr lang="en-US" sz="2800" err="1"/>
              <a:t>hyvää</a:t>
            </a:r>
            <a:r>
              <a:rPr lang="en-US" sz="2800"/>
              <a:t> </a:t>
            </a:r>
            <a:r>
              <a:rPr lang="en-US" sz="2800" err="1"/>
              <a:t>oloa</a:t>
            </a:r>
            <a:endParaRPr lang="en-US" sz="2800"/>
          </a:p>
          <a:p>
            <a:pPr lvl="1"/>
            <a:r>
              <a:rPr lang="en-US" sz="2800" err="1"/>
              <a:t>Kehittää</a:t>
            </a:r>
            <a:r>
              <a:rPr lang="en-US" sz="2800"/>
              <a:t> </a:t>
            </a:r>
            <a:r>
              <a:rPr lang="en-US" sz="2800" err="1"/>
              <a:t>paineensietokykyä</a:t>
            </a:r>
            <a:endParaRPr lang="en-US" sz="2800"/>
          </a:p>
          <a:p>
            <a:pPr lvl="1"/>
            <a:r>
              <a:rPr lang="en-US" sz="2800" err="1"/>
              <a:t>Tarjoaa</a:t>
            </a:r>
            <a:r>
              <a:rPr lang="en-US" sz="2800"/>
              <a:t> </a:t>
            </a:r>
            <a:r>
              <a:rPr lang="en-US" sz="2800" err="1"/>
              <a:t>elämyksiä</a:t>
            </a:r>
            <a:endParaRPr lang="en-US" sz="2800"/>
          </a:p>
          <a:p>
            <a:pPr lvl="1"/>
            <a:endParaRPr lang="en-US" sz="2000"/>
          </a:p>
          <a:p>
            <a:endParaRPr lang="en-US" sz="2000"/>
          </a:p>
        </p:txBody>
      </p:sp>
      <p:pic>
        <p:nvPicPr>
          <p:cNvPr id="12" name="Sisällön paikkamerkki 11" descr="Kuva, joka sisältää kohteen ruoho, henkilö, urheilu, sumea&#10;&#10;Kuvaus luotu automaattisesti">
            <a:extLst>
              <a:ext uri="{FF2B5EF4-FFF2-40B4-BE49-F238E27FC236}">
                <a16:creationId xmlns:a16="http://schemas.microsoft.com/office/drawing/2014/main" id="{7FA750C8-5707-4714-8B2D-C7445410D44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2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5BB5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1AB7F9BF-4006-4A44-9537-5E6DB73634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F27EBE9B-F078-4AA4-9847-2787C61C14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18" name="Tekstiruutu 17">
            <a:extLst>
              <a:ext uri="{FF2B5EF4-FFF2-40B4-BE49-F238E27FC236}">
                <a16:creationId xmlns:a16="http://schemas.microsoft.com/office/drawing/2014/main" id="{B5B70625-4734-4CF5-ACF6-F571CC647A70}"/>
              </a:ext>
            </a:extLst>
          </p:cNvPr>
          <p:cNvSpPr txBox="1"/>
          <p:nvPr/>
        </p:nvSpPr>
        <p:spPr>
          <a:xfrm rot="5400000">
            <a:off x="2482724" y="4613070"/>
            <a:ext cx="4635571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>
                <a:latin typeface="Abadi Extra Light" panose="020B0604020202020204" pitchFamily="34" charset="0"/>
              </a:rPr>
              <a:t>Kuva: Unsplash.com/</a:t>
            </a:r>
            <a:r>
              <a:rPr lang="en-US" sz="1400" err="1">
                <a:latin typeface="Abadi Extra Light" panose="020B0604020202020204" pitchFamily="34" charset="0"/>
              </a:rPr>
              <a:t>andrew</a:t>
            </a:r>
            <a:r>
              <a:rPr lang="en-US" sz="1400">
                <a:latin typeface="Abadi Extra Light" panose="020B0604020202020204" pitchFamily="34" charset="0"/>
              </a:rPr>
              <a:t> </a:t>
            </a:r>
            <a:r>
              <a:rPr lang="en-US" sz="1400" err="1">
                <a:latin typeface="Abadi Extra Light" panose="020B0604020202020204" pitchFamily="34" charset="0"/>
              </a:rPr>
              <a:t>dinh</a:t>
            </a:r>
            <a:endParaRPr lang="en-US" sz="1400">
              <a:latin typeface="Abadi Extra Ligh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457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AB71937-91DF-4475-85CF-A489A8C89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561" y="325369"/>
            <a:ext cx="5226267" cy="17922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b="1" err="1"/>
              <a:t>Liikunnasta</a:t>
            </a:r>
            <a:r>
              <a:rPr lang="en-US" sz="4200" b="1"/>
              <a:t> </a:t>
            </a:r>
            <a:r>
              <a:rPr lang="en-US" sz="4200" b="1" err="1"/>
              <a:t>sosiaalista</a:t>
            </a:r>
            <a:r>
              <a:rPr lang="en-US" sz="4200" b="1"/>
              <a:t> </a:t>
            </a:r>
            <a:r>
              <a:rPr lang="en-US" sz="4200" b="1" err="1"/>
              <a:t>hyvinvointia</a:t>
            </a:r>
            <a:endParaRPr lang="en-US" sz="4200" b="1"/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9D2D38C-4687-49E3-B167-5EAE866579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909" y="2800351"/>
            <a:ext cx="5226267" cy="339321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err="1"/>
              <a:t>Tarjoaa</a:t>
            </a:r>
            <a:r>
              <a:rPr lang="en-US"/>
              <a:t> </a:t>
            </a:r>
            <a:r>
              <a:rPr lang="en-US" err="1"/>
              <a:t>mahdollisuuksia</a:t>
            </a:r>
            <a:r>
              <a:rPr lang="en-US"/>
              <a:t> </a:t>
            </a:r>
            <a:r>
              <a:rPr lang="en-US" err="1"/>
              <a:t>ystävyyteen</a:t>
            </a:r>
            <a:r>
              <a:rPr lang="en-US"/>
              <a:t> ja </a:t>
            </a:r>
            <a:r>
              <a:rPr lang="en-US" err="1"/>
              <a:t>yheteisöllisyyteen</a:t>
            </a:r>
            <a:endParaRPr lang="en-US"/>
          </a:p>
          <a:p>
            <a:pPr marL="0" indent="0">
              <a:buNone/>
            </a:pPr>
            <a:endParaRPr lang="en-US" sz="800"/>
          </a:p>
          <a:p>
            <a:r>
              <a:rPr lang="en-US" err="1"/>
              <a:t>Kehittää</a:t>
            </a:r>
            <a:r>
              <a:rPr lang="en-US"/>
              <a:t> </a:t>
            </a:r>
            <a:r>
              <a:rPr lang="en-US" err="1"/>
              <a:t>tunne</a:t>
            </a:r>
            <a:r>
              <a:rPr lang="en-US"/>
              <a:t>- ja </a:t>
            </a:r>
            <a:r>
              <a:rPr lang="en-US" err="1"/>
              <a:t>vuorovaikutustaitoja</a:t>
            </a:r>
            <a:endParaRPr lang="en-US"/>
          </a:p>
          <a:p>
            <a:pPr marL="0" indent="0">
              <a:buNone/>
            </a:pPr>
            <a:endParaRPr lang="en-US" sz="800"/>
          </a:p>
          <a:p>
            <a:r>
              <a:rPr lang="en-US" err="1"/>
              <a:t>Opettaa</a:t>
            </a:r>
            <a:r>
              <a:rPr lang="en-US"/>
              <a:t> </a:t>
            </a:r>
            <a:r>
              <a:rPr lang="en-US" err="1"/>
              <a:t>kunnioittamaan</a:t>
            </a:r>
            <a:r>
              <a:rPr lang="en-US"/>
              <a:t> </a:t>
            </a:r>
            <a:r>
              <a:rPr lang="en-US" err="1"/>
              <a:t>yhteisiä</a:t>
            </a:r>
            <a:r>
              <a:rPr lang="en-US"/>
              <a:t> </a:t>
            </a:r>
            <a:r>
              <a:rPr lang="en-US" err="1"/>
              <a:t>sääntöjä</a:t>
            </a:r>
            <a:r>
              <a:rPr lang="en-US"/>
              <a:t> ja </a:t>
            </a:r>
            <a:r>
              <a:rPr lang="en-US" err="1"/>
              <a:t>huomioimaan</a:t>
            </a:r>
            <a:r>
              <a:rPr lang="en-US"/>
              <a:t> </a:t>
            </a:r>
            <a:r>
              <a:rPr lang="en-US" err="1"/>
              <a:t>muita</a:t>
            </a:r>
            <a:endParaRPr lang="en-US"/>
          </a:p>
          <a:p>
            <a:pPr marL="0" indent="0">
              <a:buNone/>
            </a:pPr>
            <a:endParaRPr lang="en-US"/>
          </a:p>
          <a:p>
            <a:endParaRPr lang="en-US" sz="2200"/>
          </a:p>
        </p:txBody>
      </p:sp>
      <p:pic>
        <p:nvPicPr>
          <p:cNvPr id="8" name="Sisällön paikkamerkki 7" descr="Kuva, joka sisältää kohteen taivas, ulko, vesi, henkilö&#10;&#10;Kuvaus luotu automaattisesti">
            <a:extLst>
              <a:ext uri="{FF2B5EF4-FFF2-40B4-BE49-F238E27FC236}">
                <a16:creationId xmlns:a16="http://schemas.microsoft.com/office/drawing/2014/main" id="{69762F57-E109-424F-8703-5132EB598C8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" r="9419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04FF0ABA-823F-45B5-8C95-7EF06C955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3A7318AF-EAAF-4713-97D4-ECF5A6A28C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F0B6D154-15AE-46BE-83B9-743E9E7DC0FD}"/>
              </a:ext>
            </a:extLst>
          </p:cNvPr>
          <p:cNvSpPr txBox="1"/>
          <p:nvPr/>
        </p:nvSpPr>
        <p:spPr>
          <a:xfrm>
            <a:off x="2157512" y="6429375"/>
            <a:ext cx="3719414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>
                <a:latin typeface="Abadi Extra Light" panose="020B0604020202020204" pitchFamily="34" charset="0"/>
              </a:rPr>
              <a:t>Kuva: Unsplash.com/ Martin </a:t>
            </a:r>
            <a:r>
              <a:rPr lang="en-US" sz="1400" err="1">
                <a:latin typeface="Abadi Extra Light" panose="020B0604020202020204" pitchFamily="34" charset="0"/>
              </a:rPr>
              <a:t>Magnemyr</a:t>
            </a:r>
            <a:endParaRPr lang="en-US" sz="1400">
              <a:latin typeface="Abadi Extra Ligh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323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8D31E1B-0407-4223-9642-0B642CBF5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67266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29597DD-107F-4DBB-BA0C-B9D1D5625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7" y="873940"/>
            <a:ext cx="5672670" cy="10357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300" b="1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Liikkumisen</a:t>
            </a:r>
            <a:r>
              <a:rPr lang="en-US" sz="33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300" b="1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suositukset</a:t>
            </a:r>
            <a:r>
              <a:rPr lang="en-US" sz="33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18 – 65 v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A33383F-89E2-4584-8BC4-54E42346A1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1" y="2305531"/>
            <a:ext cx="5672666" cy="38963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 b="1" err="1"/>
              <a:t>Viikottain</a:t>
            </a:r>
            <a:r>
              <a:rPr lang="en-US" sz="2400" b="1"/>
              <a:t> </a:t>
            </a:r>
            <a:r>
              <a:rPr lang="en-US" sz="2400" b="1" err="1"/>
              <a:t>vähintään</a:t>
            </a:r>
            <a:endParaRPr lang="en-US" sz="2400" b="1"/>
          </a:p>
          <a:p>
            <a:r>
              <a:rPr lang="en-US" sz="2400" err="1"/>
              <a:t>Lihaskuntoa</a:t>
            </a:r>
            <a:r>
              <a:rPr lang="en-US" sz="2400"/>
              <a:t> ja </a:t>
            </a:r>
            <a:r>
              <a:rPr lang="en-US" sz="2400" err="1"/>
              <a:t>liikehallintaa</a:t>
            </a:r>
            <a:r>
              <a:rPr lang="en-US" sz="2400"/>
              <a:t> 2 </a:t>
            </a:r>
            <a:r>
              <a:rPr lang="en-US" sz="2400" err="1"/>
              <a:t>kertaa</a:t>
            </a:r>
            <a:r>
              <a:rPr lang="en-US" sz="2400"/>
              <a:t> </a:t>
            </a:r>
          </a:p>
          <a:p>
            <a:r>
              <a:rPr lang="en-US" sz="2400" err="1"/>
              <a:t>Rasittavaa</a:t>
            </a:r>
            <a:r>
              <a:rPr lang="en-US" sz="2400"/>
              <a:t> 1 t 15 min / </a:t>
            </a:r>
            <a:r>
              <a:rPr lang="en-US" sz="2400" err="1"/>
              <a:t>Reipasta</a:t>
            </a:r>
            <a:r>
              <a:rPr lang="en-US" sz="2400"/>
              <a:t> 2 t 30 min</a:t>
            </a:r>
          </a:p>
          <a:p>
            <a:pPr marL="0"/>
            <a:endParaRPr lang="en-US" sz="2400"/>
          </a:p>
          <a:p>
            <a:r>
              <a:rPr lang="en-US" sz="2400" err="1"/>
              <a:t>Mahdollisimman</a:t>
            </a:r>
            <a:r>
              <a:rPr lang="en-US" sz="2400"/>
              <a:t> </a:t>
            </a:r>
            <a:r>
              <a:rPr lang="en-US" sz="2400" err="1"/>
              <a:t>usein</a:t>
            </a:r>
            <a:r>
              <a:rPr lang="en-US" sz="2400"/>
              <a:t> </a:t>
            </a:r>
            <a:r>
              <a:rPr lang="en-US" sz="2400" err="1"/>
              <a:t>kevyttä</a:t>
            </a:r>
            <a:r>
              <a:rPr lang="en-US" sz="2400"/>
              <a:t> </a:t>
            </a:r>
            <a:r>
              <a:rPr lang="en-US" sz="2400" err="1"/>
              <a:t>liikuskelua</a:t>
            </a:r>
            <a:endParaRPr lang="en-US" sz="2400"/>
          </a:p>
          <a:p>
            <a:r>
              <a:rPr lang="en-US" sz="2400" err="1"/>
              <a:t>Aina</a:t>
            </a:r>
            <a:r>
              <a:rPr lang="en-US" sz="2400"/>
              <a:t> </a:t>
            </a:r>
            <a:r>
              <a:rPr lang="en-US" sz="2400" err="1"/>
              <a:t>kun</a:t>
            </a:r>
            <a:r>
              <a:rPr lang="en-US" sz="2400"/>
              <a:t> </a:t>
            </a:r>
            <a:r>
              <a:rPr lang="en-US" sz="2400" err="1"/>
              <a:t>voi</a:t>
            </a:r>
            <a:r>
              <a:rPr lang="en-US" sz="2400"/>
              <a:t> </a:t>
            </a:r>
            <a:r>
              <a:rPr lang="en-US" sz="2400" err="1"/>
              <a:t>taukoja</a:t>
            </a:r>
            <a:r>
              <a:rPr lang="en-US" sz="2400"/>
              <a:t> </a:t>
            </a:r>
            <a:r>
              <a:rPr lang="en-US" sz="2400" err="1"/>
              <a:t>paikallaanoloon</a:t>
            </a:r>
            <a:endParaRPr lang="en-US" sz="2400"/>
          </a:p>
          <a:p>
            <a:r>
              <a:rPr lang="en-US" sz="2400" err="1"/>
              <a:t>Riittävästi</a:t>
            </a:r>
            <a:r>
              <a:rPr lang="en-US" sz="2400"/>
              <a:t> </a:t>
            </a:r>
            <a:r>
              <a:rPr lang="en-US" sz="2400" err="1"/>
              <a:t>palauttavaa</a:t>
            </a:r>
            <a:r>
              <a:rPr lang="en-US" sz="2400"/>
              <a:t> </a:t>
            </a:r>
            <a:r>
              <a:rPr lang="en-US" sz="2400" err="1"/>
              <a:t>unta</a:t>
            </a:r>
            <a:endParaRPr lang="en-US" sz="2400"/>
          </a:p>
          <a:p>
            <a:endParaRPr lang="en-US" sz="18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0E96339-907C-46C3-99AC-31179B6F0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16299" y="608401"/>
            <a:ext cx="4637502" cy="5593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454A2068-0556-4832-A5F2-D6F8A97C7F7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486" r="1026" b="-3"/>
          <a:stretch/>
        </p:blipFill>
        <p:spPr>
          <a:xfrm>
            <a:off x="6775641" y="608402"/>
            <a:ext cx="5416355" cy="5518714"/>
          </a:xfrm>
          <a:prstGeom prst="rect">
            <a:avLst/>
          </a:prstGeom>
        </p:spPr>
      </p:pic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Kuva 17">
            <a:extLst>
              <a:ext uri="{FF2B5EF4-FFF2-40B4-BE49-F238E27FC236}">
                <a16:creationId xmlns:a16="http://schemas.microsoft.com/office/drawing/2014/main" id="{215FFDB2-3E81-4D56-A320-4E7E6A792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pic>
        <p:nvPicPr>
          <p:cNvPr id="16" name="Kuva 15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D96A86D2-E92C-456D-A1FA-E8A3F4E9E7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4F159C23-07CB-4BAA-A8C2-50DDB65FBA9D}"/>
              </a:ext>
            </a:extLst>
          </p:cNvPr>
          <p:cNvSpPr/>
          <p:nvPr/>
        </p:nvSpPr>
        <p:spPr>
          <a:xfrm>
            <a:off x="6756968" y="1828800"/>
            <a:ext cx="235420" cy="933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3986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787053E-6768-4E0A-866C-8E762F1BB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1" y="802784"/>
            <a:ext cx="6586490" cy="94142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err="1"/>
              <a:t>Kestävyyskunto</a:t>
            </a:r>
            <a:endParaRPr lang="en-US" b="1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9A89956-D703-44C5-BE41-28B2ED8588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5431" y="2400304"/>
            <a:ext cx="6921769" cy="409574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err="1"/>
              <a:t>Hengitys</a:t>
            </a:r>
            <a:r>
              <a:rPr lang="en-US"/>
              <a:t>- ja </a:t>
            </a:r>
            <a:r>
              <a:rPr lang="en-US" err="1"/>
              <a:t>verenkiertoelimistön</a:t>
            </a:r>
            <a:r>
              <a:rPr lang="en-US"/>
              <a:t> </a:t>
            </a:r>
            <a:r>
              <a:rPr lang="en-US" err="1"/>
              <a:t>kunto</a:t>
            </a:r>
            <a:endParaRPr lang="en-US" sz="1000"/>
          </a:p>
          <a:p>
            <a:r>
              <a:rPr lang="en-US" err="1"/>
              <a:t>Tarkoittaa</a:t>
            </a:r>
            <a:r>
              <a:rPr lang="en-US"/>
              <a:t>, </a:t>
            </a:r>
            <a:r>
              <a:rPr lang="en-US" err="1"/>
              <a:t>että</a:t>
            </a:r>
            <a:r>
              <a:rPr lang="en-US"/>
              <a:t> </a:t>
            </a:r>
            <a:r>
              <a:rPr lang="en-US" err="1"/>
              <a:t>jaksaa</a:t>
            </a:r>
            <a:r>
              <a:rPr lang="en-US"/>
              <a:t> </a:t>
            </a:r>
            <a:r>
              <a:rPr lang="en-US" err="1"/>
              <a:t>tehdä</a:t>
            </a:r>
            <a:r>
              <a:rPr lang="en-US"/>
              <a:t> </a:t>
            </a:r>
            <a:r>
              <a:rPr lang="en-US" err="1"/>
              <a:t>koko</a:t>
            </a:r>
            <a:r>
              <a:rPr lang="en-US"/>
              <a:t> </a:t>
            </a:r>
            <a:r>
              <a:rPr lang="en-US" err="1"/>
              <a:t>kehoa</a:t>
            </a:r>
            <a:r>
              <a:rPr lang="en-US"/>
              <a:t> ja </a:t>
            </a:r>
            <a:r>
              <a:rPr lang="en-US" err="1"/>
              <a:t>suuria</a:t>
            </a:r>
            <a:r>
              <a:rPr lang="en-US"/>
              <a:t> </a:t>
            </a:r>
            <a:r>
              <a:rPr lang="en-US" err="1"/>
              <a:t>lihasryhmiä</a:t>
            </a:r>
            <a:r>
              <a:rPr lang="en-US"/>
              <a:t> </a:t>
            </a:r>
            <a:r>
              <a:rPr lang="en-US" err="1"/>
              <a:t>kuormittavaa</a:t>
            </a:r>
            <a:r>
              <a:rPr lang="en-US"/>
              <a:t> </a:t>
            </a:r>
            <a:r>
              <a:rPr lang="en-US" err="1"/>
              <a:t>liikuntaa</a:t>
            </a:r>
            <a:r>
              <a:rPr lang="en-US"/>
              <a:t> </a:t>
            </a:r>
            <a:r>
              <a:rPr lang="en-US" err="1"/>
              <a:t>pitkän</a:t>
            </a:r>
            <a:r>
              <a:rPr lang="en-US"/>
              <a:t> </a:t>
            </a:r>
            <a:r>
              <a:rPr lang="en-US" err="1"/>
              <a:t>aikaa</a:t>
            </a:r>
            <a:endParaRPr lang="en-US" sz="1100"/>
          </a:p>
          <a:p>
            <a:r>
              <a:rPr lang="en-US" err="1"/>
              <a:t>Fyysisen</a:t>
            </a:r>
            <a:r>
              <a:rPr lang="en-US"/>
              <a:t> </a:t>
            </a:r>
            <a:r>
              <a:rPr lang="en-US" err="1"/>
              <a:t>kunnon</a:t>
            </a:r>
            <a:r>
              <a:rPr lang="en-US"/>
              <a:t> </a:t>
            </a:r>
            <a:r>
              <a:rPr lang="en-US" err="1"/>
              <a:t>perusta</a:t>
            </a:r>
            <a:endParaRPr lang="en-US" sz="1000"/>
          </a:p>
          <a:p>
            <a:r>
              <a:rPr lang="en-US" err="1"/>
              <a:t>Auttaa</a:t>
            </a:r>
            <a:r>
              <a:rPr lang="en-US"/>
              <a:t> </a:t>
            </a:r>
            <a:r>
              <a:rPr lang="en-US" err="1"/>
              <a:t>painonhallinnassa</a:t>
            </a:r>
            <a:endParaRPr lang="en-US"/>
          </a:p>
          <a:p>
            <a:r>
              <a:rPr lang="en-US" err="1"/>
              <a:t>Kestävyyskunnon</a:t>
            </a:r>
            <a:r>
              <a:rPr lang="en-US"/>
              <a:t> </a:t>
            </a:r>
            <a:r>
              <a:rPr lang="en-US" err="1"/>
              <a:t>kehittymistä</a:t>
            </a:r>
            <a:r>
              <a:rPr lang="en-US"/>
              <a:t> </a:t>
            </a:r>
            <a:r>
              <a:rPr lang="en-US" err="1"/>
              <a:t>seurataan</a:t>
            </a:r>
            <a:r>
              <a:rPr lang="en-US"/>
              <a:t> </a:t>
            </a:r>
            <a:r>
              <a:rPr lang="en-US" err="1"/>
              <a:t>sydämen</a:t>
            </a:r>
            <a:r>
              <a:rPr lang="en-US"/>
              <a:t> </a:t>
            </a:r>
            <a:r>
              <a:rPr lang="en-US" err="1"/>
              <a:t>sykkeen</a:t>
            </a:r>
            <a:r>
              <a:rPr lang="en-US"/>
              <a:t> </a:t>
            </a:r>
            <a:r>
              <a:rPr lang="en-US" err="1"/>
              <a:t>avulla</a:t>
            </a:r>
            <a:endParaRPr lang="en-US"/>
          </a:p>
        </p:txBody>
      </p:sp>
      <p:pic>
        <p:nvPicPr>
          <p:cNvPr id="8" name="Sisällön paikkamerkki 7" descr="Kuva, joka sisältää kohteen ulko, lumi, luonto, hiihtäminen&#10;&#10;Kuvaus luotu automaattisesti">
            <a:extLst>
              <a:ext uri="{FF2B5EF4-FFF2-40B4-BE49-F238E27FC236}">
                <a16:creationId xmlns:a16="http://schemas.microsoft.com/office/drawing/2014/main" id="{0F1DD8DE-81BB-4466-8D43-1DD7187ADD5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5" r="12147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53" name="Straight Connector 4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E3B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1464EDA1-8E8E-4089-8EF8-6E310CD0E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DD7ABDA6-826A-4647-9D9C-453C9EC2EB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31" name="Tekstiruutu 30">
            <a:extLst>
              <a:ext uri="{FF2B5EF4-FFF2-40B4-BE49-F238E27FC236}">
                <a16:creationId xmlns:a16="http://schemas.microsoft.com/office/drawing/2014/main" id="{6C68B391-ED15-4765-83CE-657963C086B8}"/>
              </a:ext>
            </a:extLst>
          </p:cNvPr>
          <p:cNvSpPr txBox="1"/>
          <p:nvPr/>
        </p:nvSpPr>
        <p:spPr>
          <a:xfrm>
            <a:off x="0" y="6400318"/>
            <a:ext cx="4635572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>
                <a:latin typeface="Abadi Extra Light" panose="020B0604020202020204" pitchFamily="34" charset="0"/>
              </a:rPr>
              <a:t>Kuva: Unsplash.com/ Hans-Jurgen </a:t>
            </a:r>
            <a:r>
              <a:rPr lang="en-US" sz="1400" err="1">
                <a:latin typeface="Abadi Extra Light" panose="020B0604020202020204" pitchFamily="34" charset="0"/>
              </a:rPr>
              <a:t>Mager</a:t>
            </a:r>
            <a:endParaRPr lang="en-US" sz="1400">
              <a:latin typeface="Abadi Extra Ligh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598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47FC878-0E4A-4233-BFA2-F44C9431F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6" y="802784"/>
            <a:ext cx="2990849" cy="7974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kern="120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Lihaskunto</a:t>
            </a:r>
            <a:endParaRPr lang="en-US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7" name="Sisällön paikkamerkki 16">
            <a:extLst>
              <a:ext uri="{FF2B5EF4-FFF2-40B4-BE49-F238E27FC236}">
                <a16:creationId xmlns:a16="http://schemas.microsoft.com/office/drawing/2014/main" id="{16EC63AB-C0F2-4178-B6E3-8EE8CB250E6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28" y="3028950"/>
            <a:ext cx="10675095" cy="3829050"/>
          </a:xfrm>
          <a:prstGeom prst="rect">
            <a:avLst/>
          </a:prstGeom>
        </p:spPr>
      </p:pic>
      <p:pic>
        <p:nvPicPr>
          <p:cNvPr id="10" name="Kuva 9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36EBBBC5-0A36-47CA-9EC0-5C6C04B7A7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B6439712-C0E8-409C-92C2-D46DB3D448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47F2540-8242-4E65-AC55-33ED2C9D6F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86224" y="802784"/>
            <a:ext cx="8102727" cy="2940542"/>
          </a:xfrm>
        </p:spPr>
        <p:txBody>
          <a:bodyPr vert="horz" lIns="91440" tIns="45720" rIns="91440" bIns="45720" numCol="2" rtlCol="0" anchor="ctr">
            <a:normAutofit/>
          </a:bodyPr>
          <a:lstStyle/>
          <a:p>
            <a:pPr marL="0" indent="0">
              <a:buNone/>
            </a:pPr>
            <a:r>
              <a:rPr lang="en-US" sz="2400" b="1" err="1"/>
              <a:t>Tuki</a:t>
            </a:r>
            <a:r>
              <a:rPr lang="en-US" sz="2400" b="1"/>
              <a:t> ja </a:t>
            </a:r>
            <a:r>
              <a:rPr lang="en-US" sz="2400" b="1" err="1"/>
              <a:t>liikuntaelimistön</a:t>
            </a:r>
            <a:r>
              <a:rPr lang="en-US" sz="2400" b="1"/>
              <a:t> </a:t>
            </a:r>
            <a:r>
              <a:rPr lang="en-US" sz="2400" b="1" err="1"/>
              <a:t>kunto</a:t>
            </a:r>
            <a:endParaRPr lang="en-US" sz="2400" b="1"/>
          </a:p>
          <a:p>
            <a:r>
              <a:rPr lang="en-US" sz="2400" err="1"/>
              <a:t>Lihasvoima</a:t>
            </a:r>
            <a:r>
              <a:rPr lang="en-US" sz="2400"/>
              <a:t> </a:t>
            </a:r>
          </a:p>
          <a:p>
            <a:r>
              <a:rPr lang="en-US" sz="2400" err="1"/>
              <a:t>Lihaskestävyys</a:t>
            </a:r>
            <a:endParaRPr lang="en-US" sz="2400"/>
          </a:p>
          <a:p>
            <a:r>
              <a:rPr lang="en-US" sz="2400" err="1"/>
              <a:t>Luuston</a:t>
            </a:r>
            <a:r>
              <a:rPr lang="en-US" sz="2400"/>
              <a:t> </a:t>
            </a:r>
            <a:r>
              <a:rPr lang="en-US" sz="2400" err="1"/>
              <a:t>lujuus</a:t>
            </a:r>
            <a:endParaRPr lang="en-US" sz="2400"/>
          </a:p>
          <a:p>
            <a:r>
              <a:rPr lang="en-US" sz="2400" err="1"/>
              <a:t>Nivelten</a:t>
            </a:r>
            <a:r>
              <a:rPr lang="en-US" sz="2400"/>
              <a:t> </a:t>
            </a:r>
            <a:r>
              <a:rPr lang="en-US" sz="2400" err="1"/>
              <a:t>liikkuvuus</a:t>
            </a:r>
            <a:endParaRPr lang="en-US" sz="2400"/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endParaRPr lang="en-US" sz="2400" b="1"/>
          </a:p>
          <a:p>
            <a:pPr marL="0" indent="0">
              <a:buNone/>
            </a:pPr>
            <a:endParaRPr lang="en-US" sz="1000" b="1"/>
          </a:p>
          <a:p>
            <a:pPr marL="0" indent="0">
              <a:buNone/>
            </a:pPr>
            <a:r>
              <a:rPr lang="en-US" sz="2400" b="1" err="1"/>
              <a:t>Harjoittelussa</a:t>
            </a:r>
            <a:r>
              <a:rPr lang="en-US" sz="2400" b="1"/>
              <a:t> </a:t>
            </a:r>
            <a:r>
              <a:rPr lang="en-US" sz="2400" b="1" err="1"/>
              <a:t>tärkeää</a:t>
            </a:r>
            <a:endParaRPr lang="en-US" sz="2400" b="1"/>
          </a:p>
          <a:p>
            <a:r>
              <a:rPr lang="en-US" sz="2400" err="1"/>
              <a:t>Oikeat</a:t>
            </a:r>
            <a:r>
              <a:rPr lang="en-US" sz="2400"/>
              <a:t> </a:t>
            </a:r>
            <a:r>
              <a:rPr lang="en-US" sz="2400" err="1"/>
              <a:t>liikeradat</a:t>
            </a:r>
            <a:endParaRPr lang="en-US" sz="2400"/>
          </a:p>
          <a:p>
            <a:r>
              <a:rPr lang="en-US" sz="2400" err="1"/>
              <a:t>Toistot</a:t>
            </a:r>
            <a:endParaRPr lang="en-US" sz="2400"/>
          </a:p>
        </p:txBody>
      </p:sp>
      <p:sp>
        <p:nvSpPr>
          <p:cNvPr id="30" name="Tekstiruutu 29">
            <a:extLst>
              <a:ext uri="{FF2B5EF4-FFF2-40B4-BE49-F238E27FC236}">
                <a16:creationId xmlns:a16="http://schemas.microsoft.com/office/drawing/2014/main" id="{BB9446CA-6BAD-4943-8C22-09946C378E01}"/>
              </a:ext>
            </a:extLst>
          </p:cNvPr>
          <p:cNvSpPr txBox="1"/>
          <p:nvPr/>
        </p:nvSpPr>
        <p:spPr>
          <a:xfrm rot="5400000">
            <a:off x="9428996" y="5124209"/>
            <a:ext cx="4476750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sz="1400">
                <a:latin typeface="Abadi Extra Light" panose="020B0604020202020204" pitchFamily="34" charset="0"/>
              </a:rPr>
              <a:t>Kuva: Unsplash.com/ Jonathan </a:t>
            </a:r>
            <a:r>
              <a:rPr lang="en-US" sz="1400" err="1">
                <a:latin typeface="Abadi Extra Light" panose="020B0604020202020204" pitchFamily="34" charset="0"/>
              </a:rPr>
              <a:t>Borba</a:t>
            </a:r>
            <a:endParaRPr lang="en-US" sz="1400">
              <a:latin typeface="Abadi Extra Light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776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F11F027E-0BEB-43B5-BA11-F36B714411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" y="365124"/>
            <a:ext cx="6534363" cy="612775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050E706C-596A-4F56-A216-E74CAB020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6449" y="365125"/>
            <a:ext cx="4457915" cy="1427481"/>
          </a:xfrm>
        </p:spPr>
        <p:txBody>
          <a:bodyPr>
            <a:normAutofit/>
          </a:bodyPr>
          <a:lstStyle/>
          <a:p>
            <a:r>
              <a:rPr lang="fi-FI" b="1"/>
              <a:t>Liikehallinta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4ED139-C195-408D-8C4F-14BB9C0C25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14234" y="1825625"/>
            <a:ext cx="4705565" cy="4351338"/>
          </a:xfrm>
        </p:spPr>
        <p:txBody>
          <a:bodyPr/>
          <a:lstStyle/>
          <a:p>
            <a:pPr marL="914400" lvl="2" indent="0">
              <a:buNone/>
            </a:pPr>
            <a:endParaRPr lang="fi-FI"/>
          </a:p>
          <a:p>
            <a:pPr marL="914400" lvl="2" indent="0">
              <a:buNone/>
            </a:pPr>
            <a:endParaRPr lang="fi-FI"/>
          </a:p>
          <a:p>
            <a:pPr marL="914400" lvl="2" indent="0">
              <a:buNone/>
            </a:pPr>
            <a:endParaRPr lang="fi-FI"/>
          </a:p>
          <a:p>
            <a:pPr lvl="2"/>
            <a:r>
              <a:rPr lang="fi-FI" sz="2800"/>
              <a:t>Tasapaino</a:t>
            </a:r>
          </a:p>
          <a:p>
            <a:pPr lvl="2"/>
            <a:r>
              <a:rPr lang="fi-FI" sz="2800"/>
              <a:t>Koordinaatiokyky</a:t>
            </a:r>
          </a:p>
          <a:p>
            <a:pPr lvl="2"/>
            <a:r>
              <a:rPr lang="fi-FI" sz="2800"/>
              <a:t>Ketteryys</a:t>
            </a:r>
          </a:p>
          <a:p>
            <a:pPr marL="914400" lvl="2" indent="0">
              <a:buNone/>
            </a:pPr>
            <a:endParaRPr lang="fi-FI" sz="1800"/>
          </a:p>
          <a:p>
            <a:pPr lvl="2"/>
            <a:r>
              <a:rPr lang="fi-FI" sz="2800"/>
              <a:t>Sujuvasti</a:t>
            </a:r>
          </a:p>
          <a:p>
            <a:pPr lvl="2"/>
            <a:r>
              <a:rPr lang="fi-FI" sz="2800"/>
              <a:t>Nopeasti</a:t>
            </a:r>
          </a:p>
          <a:p>
            <a:pPr lvl="2"/>
            <a:r>
              <a:rPr lang="fi-FI" sz="2800"/>
              <a:t>Tarkoituksenmukaisesti</a:t>
            </a:r>
          </a:p>
        </p:txBody>
      </p:sp>
      <p:pic>
        <p:nvPicPr>
          <p:cNvPr id="8" name="Sisällön paikkamerkki 7" descr="Kuva, joka sisältää kohteen ruoho, jalkapallo, pallo, soittaminen&#10;&#10;Kuvaus luotu automaattisesti">
            <a:extLst>
              <a:ext uri="{FF2B5EF4-FFF2-40B4-BE49-F238E27FC236}">
                <a16:creationId xmlns:a16="http://schemas.microsoft.com/office/drawing/2014/main" id="{DAD97425-AC11-4D8A-B468-97B5C1BA3DA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9" y="365125"/>
            <a:ext cx="5029201" cy="6127749"/>
          </a:xfrm>
        </p:spPr>
      </p:pic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5C40E500-DBF7-4EDA-A478-AD5486BAB1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8BD7D7F6-C1AC-4F80-BD54-DF807B25D8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0DE901A9-A8CF-432C-BAA4-2A0696606AF1}"/>
              </a:ext>
            </a:extLst>
          </p:cNvPr>
          <p:cNvSpPr txBox="1"/>
          <p:nvPr/>
        </p:nvSpPr>
        <p:spPr>
          <a:xfrm>
            <a:off x="-400050" y="6525893"/>
            <a:ext cx="6149082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>
                <a:latin typeface="Abadi Extra Light" panose="020B0604020202020204" pitchFamily="34" charset="0"/>
              </a:rPr>
              <a:t>Kuva: Unsplash.com/ </a:t>
            </a:r>
            <a:r>
              <a:rPr lang="en-US" sz="1400" err="1">
                <a:latin typeface="Abadi Extra Light" panose="020B0604020202020204" pitchFamily="34" charset="0"/>
              </a:rPr>
              <a:t>Aliaksei</a:t>
            </a:r>
            <a:r>
              <a:rPr lang="en-US" sz="1400">
                <a:latin typeface="Abadi Extra Light" panose="020B0604020202020204" pitchFamily="34" charset="0"/>
              </a:rPr>
              <a:t> </a:t>
            </a:r>
            <a:r>
              <a:rPr lang="en-US" sz="1400" err="1">
                <a:latin typeface="Abadi Extra Light" panose="020B0604020202020204" pitchFamily="34" charset="0"/>
              </a:rPr>
              <a:t>manlyx</a:t>
            </a:r>
            <a:endParaRPr lang="en-US" sz="1400">
              <a:latin typeface="Abadi Extra Light" panose="020B0604020202020204" pitchFamily="34" charset="0"/>
            </a:endParaRP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F8D6F228-16C4-4B9F-88CB-7A1E7DBE7B59}"/>
              </a:ext>
            </a:extLst>
          </p:cNvPr>
          <p:cNvSpPr txBox="1"/>
          <p:nvPr/>
        </p:nvSpPr>
        <p:spPr>
          <a:xfrm>
            <a:off x="6353174" y="6525893"/>
            <a:ext cx="3767137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>
                <a:latin typeface="Abadi Extra Light" panose="020B0604020202020204" pitchFamily="34" charset="0"/>
              </a:rPr>
              <a:t>Kuva: Unsplash.com/ Jeffrey F Lin</a:t>
            </a:r>
          </a:p>
        </p:txBody>
      </p:sp>
    </p:spTree>
    <p:extLst>
      <p:ext uri="{BB962C8B-B14F-4D97-AF65-F5344CB8AC3E}">
        <p14:creationId xmlns:p14="http://schemas.microsoft.com/office/powerpoint/2010/main" val="946430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D40C74-63BD-4770-8974-0CACF1328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934" y="802784"/>
            <a:ext cx="6806266" cy="95409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600" b="1" err="1"/>
              <a:t>Liiallinen</a:t>
            </a:r>
            <a:r>
              <a:rPr lang="en-US" sz="3600" b="1"/>
              <a:t> </a:t>
            </a:r>
            <a:r>
              <a:rPr lang="en-US" sz="3600" b="1" err="1"/>
              <a:t>istuminen</a:t>
            </a:r>
            <a:r>
              <a:rPr lang="en-US" sz="3600" b="1"/>
              <a:t> </a:t>
            </a:r>
            <a:r>
              <a:rPr lang="en-US" sz="3600" b="1" err="1"/>
              <a:t>heikentää</a:t>
            </a:r>
            <a:r>
              <a:rPr lang="en-US" sz="3600" b="1"/>
              <a:t> </a:t>
            </a:r>
            <a:r>
              <a:rPr lang="en-US" sz="3600" b="1" err="1"/>
              <a:t>terveyttä</a:t>
            </a:r>
            <a:endParaRPr lang="en-US" sz="3600" b="1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A223A4B3-1F39-47D2-A159-A3DBD531A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BE2078B-6FAC-455A-A106-EDC922417E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80934" y="2473357"/>
            <a:ext cx="6806266" cy="367050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400" b="1" err="1"/>
              <a:t>Alaspäin</a:t>
            </a:r>
            <a:r>
              <a:rPr lang="en-US" sz="2400" b="1"/>
              <a:t> </a:t>
            </a:r>
            <a:r>
              <a:rPr lang="en-US" sz="2400" b="1" err="1"/>
              <a:t>taivutettu</a:t>
            </a:r>
            <a:r>
              <a:rPr lang="en-US" sz="2400" b="1"/>
              <a:t> </a:t>
            </a:r>
            <a:r>
              <a:rPr lang="en-US" sz="2400" b="1" err="1"/>
              <a:t>pää</a:t>
            </a:r>
            <a:r>
              <a:rPr lang="en-US" sz="2400" b="1"/>
              <a:t> ja kumara </a:t>
            </a:r>
            <a:r>
              <a:rPr lang="en-US" sz="2400" b="1" err="1"/>
              <a:t>istuma-asento</a:t>
            </a:r>
            <a:endParaRPr lang="en-US" sz="2400" b="1"/>
          </a:p>
          <a:p>
            <a:r>
              <a:rPr lang="en-US" sz="2400"/>
              <a:t>Jäykistävät </a:t>
            </a:r>
            <a:r>
              <a:rPr lang="en-US" sz="2400" err="1"/>
              <a:t>niska</a:t>
            </a:r>
            <a:r>
              <a:rPr lang="en-US" sz="2400"/>
              <a:t>- ,</a:t>
            </a:r>
            <a:r>
              <a:rPr lang="en-US" sz="2400" err="1"/>
              <a:t>hartia</a:t>
            </a:r>
            <a:r>
              <a:rPr lang="en-US" sz="2400"/>
              <a:t>- ja </a:t>
            </a:r>
            <a:r>
              <a:rPr lang="en-US" sz="2400" err="1"/>
              <a:t>selkälihaksia</a:t>
            </a:r>
            <a:endParaRPr lang="en-US" sz="2400"/>
          </a:p>
          <a:p>
            <a:r>
              <a:rPr lang="en-US" sz="2400" err="1"/>
              <a:t>Aiheuttavat</a:t>
            </a:r>
            <a:r>
              <a:rPr lang="en-US" sz="2400"/>
              <a:t> </a:t>
            </a:r>
            <a:r>
              <a:rPr lang="en-US" sz="2400" err="1"/>
              <a:t>päänsärkyä</a:t>
            </a:r>
            <a:r>
              <a:rPr lang="en-US" sz="2400"/>
              <a:t> ja </a:t>
            </a:r>
            <a:r>
              <a:rPr lang="en-US" sz="2400" err="1"/>
              <a:t>selkäkipuja</a:t>
            </a:r>
            <a:endParaRPr lang="en-US" sz="2400"/>
          </a:p>
          <a:p>
            <a:pPr marL="0" indent="0">
              <a:buNone/>
            </a:pPr>
            <a:r>
              <a:rPr lang="en-US" sz="2400" b="1" err="1"/>
              <a:t>Istuva</a:t>
            </a:r>
            <a:r>
              <a:rPr lang="en-US" sz="2400" b="1"/>
              <a:t> </a:t>
            </a:r>
            <a:r>
              <a:rPr lang="en-US" sz="2400" b="1" err="1"/>
              <a:t>elämäntapa</a:t>
            </a:r>
            <a:endParaRPr lang="en-US" sz="2400" b="1"/>
          </a:p>
          <a:p>
            <a:r>
              <a:rPr lang="en-US" sz="2400" err="1"/>
              <a:t>Pienentää</a:t>
            </a:r>
            <a:r>
              <a:rPr lang="en-US" sz="2400"/>
              <a:t> </a:t>
            </a:r>
            <a:r>
              <a:rPr lang="en-US" sz="2400" err="1"/>
              <a:t>lihasmassaa</a:t>
            </a:r>
            <a:r>
              <a:rPr lang="en-US" sz="2400"/>
              <a:t>, </a:t>
            </a:r>
            <a:r>
              <a:rPr lang="en-US" sz="2400" err="1"/>
              <a:t>haurastuttaa</a:t>
            </a:r>
            <a:r>
              <a:rPr lang="en-US" sz="2400"/>
              <a:t> </a:t>
            </a:r>
            <a:r>
              <a:rPr lang="en-US" sz="2400" err="1"/>
              <a:t>luustoa</a:t>
            </a:r>
            <a:endParaRPr lang="en-US" sz="2400"/>
          </a:p>
          <a:p>
            <a:r>
              <a:rPr lang="en-US" sz="2400" err="1"/>
              <a:t>Muuttaa</a:t>
            </a:r>
            <a:r>
              <a:rPr lang="en-US" sz="2400"/>
              <a:t> </a:t>
            </a:r>
            <a:r>
              <a:rPr lang="en-US" sz="2400" err="1"/>
              <a:t>kehon</a:t>
            </a:r>
            <a:r>
              <a:rPr lang="en-US" sz="2400"/>
              <a:t> </a:t>
            </a:r>
            <a:r>
              <a:rPr lang="en-US" sz="2400" err="1"/>
              <a:t>lihastasapainoa</a:t>
            </a:r>
            <a:r>
              <a:rPr lang="en-US" sz="2400"/>
              <a:t>: </a:t>
            </a:r>
            <a:r>
              <a:rPr lang="en-US" sz="2400" err="1"/>
              <a:t>etureisien</a:t>
            </a:r>
            <a:r>
              <a:rPr lang="en-US" sz="2400"/>
              <a:t> </a:t>
            </a:r>
            <a:r>
              <a:rPr lang="en-US" sz="2400" err="1"/>
              <a:t>lihakset</a:t>
            </a:r>
            <a:r>
              <a:rPr lang="en-US" sz="2400"/>
              <a:t> </a:t>
            </a:r>
            <a:r>
              <a:rPr lang="en-US" sz="2400" err="1"/>
              <a:t>lyhenevät</a:t>
            </a:r>
            <a:r>
              <a:rPr lang="en-US" sz="2400"/>
              <a:t> ja </a:t>
            </a:r>
            <a:r>
              <a:rPr lang="en-US" sz="2400" err="1"/>
              <a:t>takareisien</a:t>
            </a:r>
            <a:r>
              <a:rPr lang="en-US" sz="2400"/>
              <a:t> </a:t>
            </a:r>
            <a:r>
              <a:rPr lang="en-US" sz="2400" err="1"/>
              <a:t>pitenevät</a:t>
            </a:r>
            <a:endParaRPr lang="en-US" sz="2400"/>
          </a:p>
          <a:p>
            <a:r>
              <a:rPr lang="en-US" sz="2400" err="1"/>
              <a:t>Vaikeuttaa</a:t>
            </a:r>
            <a:r>
              <a:rPr lang="en-US" sz="2400"/>
              <a:t> </a:t>
            </a:r>
            <a:r>
              <a:rPr lang="en-US" sz="2400" err="1"/>
              <a:t>painonhallintaa</a:t>
            </a:r>
            <a:endParaRPr lang="en-US" sz="2400"/>
          </a:p>
        </p:txBody>
      </p:sp>
      <p:pic>
        <p:nvPicPr>
          <p:cNvPr id="8" name="Sisällön paikkamerkki 7" descr="Kuva, joka sisältää kohteen henkilö&#10;&#10;Kuvaus luotu automaattisesti">
            <a:extLst>
              <a:ext uri="{FF2B5EF4-FFF2-40B4-BE49-F238E27FC236}">
                <a16:creationId xmlns:a16="http://schemas.microsoft.com/office/drawing/2014/main" id="{FBA3B85E-8EBD-4186-B2A4-4CD8B0A4319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8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DC98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Kuva 4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19714433-BEA2-454B-BF72-8BE300E588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AAB86177-0DA4-423E-B257-E3427BB98C51}"/>
              </a:ext>
            </a:extLst>
          </p:cNvPr>
          <p:cNvSpPr txBox="1"/>
          <p:nvPr/>
        </p:nvSpPr>
        <p:spPr>
          <a:xfrm>
            <a:off x="4186730" y="6543434"/>
            <a:ext cx="6149082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>
                <a:latin typeface="Abadi Extra Light" panose="020B0604020202020204" pitchFamily="34" charset="0"/>
              </a:rPr>
              <a:t>Kuva: Unsplash.com/ </a:t>
            </a:r>
            <a:r>
              <a:rPr lang="en-US" sz="1400" err="1">
                <a:latin typeface="Abadi Extra Light" panose="020B0604020202020204" pitchFamily="34" charset="0"/>
              </a:rPr>
              <a:t>Sunyu</a:t>
            </a:r>
            <a:r>
              <a:rPr lang="en-US" sz="1400">
                <a:latin typeface="Abadi Extra Light" panose="020B0604020202020204" pitchFamily="34" charset="0"/>
              </a:rPr>
              <a:t> Kim</a:t>
            </a:r>
          </a:p>
        </p:txBody>
      </p:sp>
    </p:spTree>
    <p:extLst>
      <p:ext uri="{BB962C8B-B14F-4D97-AF65-F5344CB8AC3E}">
        <p14:creationId xmlns:p14="http://schemas.microsoft.com/office/powerpoint/2010/main" val="3793631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A0A3B0D7763A428C603A9965B631F3" ma:contentTypeVersion="6" ma:contentTypeDescription="Luo uusi asiakirja." ma:contentTypeScope="" ma:versionID="4a8bbc26c5cc5824105f433547159ee9">
  <xsd:schema xmlns:xsd="http://www.w3.org/2001/XMLSchema" xmlns:xs="http://www.w3.org/2001/XMLSchema" xmlns:p="http://schemas.microsoft.com/office/2006/metadata/properties" xmlns:ns2="48e8df33-a090-4ce7-a58b-5234ff1e67e3" targetNamespace="http://schemas.microsoft.com/office/2006/metadata/properties" ma:root="true" ma:fieldsID="b7d92d9d93991043241f38e60141b2fa" ns2:_="">
    <xsd:import namespace="48e8df33-a090-4ce7-a58b-5234ff1e67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df33-a090-4ce7-a58b-5234ff1e6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BA034BD-5446-490C-A210-69307AF3BB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98B93EA-C793-4EE4-9F83-FA175A18CE2F}">
  <ds:schemaRefs>
    <ds:schemaRef ds:uri="48e8df33-a090-4ce7-a58b-5234ff1e67e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93FD910-87DC-4AEB-B033-7F5724C3E60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350</Words>
  <Application>Microsoft Office PowerPoint</Application>
  <PresentationFormat>Laajakuva</PresentationFormat>
  <Paragraphs>112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6" baseType="lpstr">
      <vt:lpstr>Abadi Extra Light</vt:lpstr>
      <vt:lpstr>Arial</vt:lpstr>
      <vt:lpstr>Calibri</vt:lpstr>
      <vt:lpstr>Calibri Light</vt:lpstr>
      <vt:lpstr>Office-teema</vt:lpstr>
      <vt:lpstr>Liikunnasta terveyttä</vt:lpstr>
      <vt:lpstr>Liikunnan fyysisiä terveyshyötyjä</vt:lpstr>
      <vt:lpstr>Liikunnasta psyykkistä hyvinvointia</vt:lpstr>
      <vt:lpstr>Liikunnasta sosiaalista hyvinvointia</vt:lpstr>
      <vt:lpstr>Liikkumisen suositukset 18 – 65 v</vt:lpstr>
      <vt:lpstr>Kestävyyskunto</vt:lpstr>
      <vt:lpstr>Lihaskunto</vt:lpstr>
      <vt:lpstr>Liikehallinta</vt:lpstr>
      <vt:lpstr>Liiallinen istuminen heikentää terveyttä</vt:lpstr>
      <vt:lpstr>Lisää liikkumista koulupäivään</vt:lpstr>
      <vt:lpstr>Tauota paikallaanoloa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Liikunnasta terveyttä</dc:title>
  <dc:creator>Paula</dc:creator>
  <cp:lastModifiedBy>Timo Ryhtä</cp:lastModifiedBy>
  <cp:revision>2</cp:revision>
  <dcterms:created xsi:type="dcterms:W3CDTF">2021-01-12T15:36:47Z</dcterms:created>
  <dcterms:modified xsi:type="dcterms:W3CDTF">2022-02-16T08:32:30Z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0x010100BFA0A3B0D7763A428C603A9965B631F3</vt:lpwstr>
  </property>
</Properties>
</file>