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p:cViewPr>
        <p:scale>
          <a:sx n="70" d="100"/>
          <a:sy n="70" d="100"/>
        </p:scale>
        <p:origin x="-1368"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3" name="Rektangel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ktangel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ktangel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ktangel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ktangel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ktangel med rundade hörn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ktangel med rundade hörn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ktangel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ktangel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ubrik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sv-SE" smtClean="0"/>
              <a:t>Klicka här för att ändra format</a:t>
            </a:r>
            <a:endParaRPr kumimoji="0" lang="en-US"/>
          </a:p>
        </p:txBody>
      </p:sp>
      <p:sp>
        <p:nvSpPr>
          <p:cNvPr id="9" name="Underrubrik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smtClean="0"/>
              <a:t>Klicka här för att ändra format på underrubrik i bakgrunden</a:t>
            </a:r>
            <a:endParaRPr kumimoji="0" lang="en-US"/>
          </a:p>
        </p:txBody>
      </p:sp>
      <p:sp>
        <p:nvSpPr>
          <p:cNvPr id="28" name="Platshållare för datum 27"/>
          <p:cNvSpPr>
            <a:spLocks noGrp="1"/>
          </p:cNvSpPr>
          <p:nvPr>
            <p:ph type="dt" sz="half" idx="10"/>
          </p:nvPr>
        </p:nvSpPr>
        <p:spPr>
          <a:xfrm>
            <a:off x="6705600" y="4206240"/>
            <a:ext cx="960120" cy="457200"/>
          </a:xfrm>
        </p:spPr>
        <p:txBody>
          <a:bodyPr/>
          <a:lstStyle/>
          <a:p>
            <a:fld id="{0BC33EB4-E1BA-4656-947B-F40939E6AFA3}" type="datetimeFigureOut">
              <a:rPr lang="sv-FI" smtClean="0"/>
              <a:pPr/>
              <a:t>10.10.2013</a:t>
            </a:fld>
            <a:endParaRPr lang="sv-FI"/>
          </a:p>
        </p:txBody>
      </p:sp>
      <p:sp>
        <p:nvSpPr>
          <p:cNvPr id="17" name="Platshållare för sidfot 16"/>
          <p:cNvSpPr>
            <a:spLocks noGrp="1"/>
          </p:cNvSpPr>
          <p:nvPr>
            <p:ph type="ftr" sz="quarter" idx="11"/>
          </p:nvPr>
        </p:nvSpPr>
        <p:spPr>
          <a:xfrm>
            <a:off x="5410200" y="4205288"/>
            <a:ext cx="1295400" cy="457200"/>
          </a:xfrm>
        </p:spPr>
        <p:txBody>
          <a:bodyPr/>
          <a:lstStyle/>
          <a:p>
            <a:endParaRPr lang="sv-FI"/>
          </a:p>
        </p:txBody>
      </p:sp>
      <p:sp>
        <p:nvSpPr>
          <p:cNvPr id="29" name="Platshållare för bildnumm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4AF7C3C-716E-40D2-B715-8B77A01E93F5}" type="slidenum">
              <a:rPr lang="sv-FI" smtClean="0"/>
              <a:pPr/>
              <a:t>‹#›</a:t>
            </a:fld>
            <a:endParaRPr lang="sv-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0BC33EB4-E1BA-4656-947B-F40939E6AFA3}" type="datetimeFigureOut">
              <a:rPr lang="sv-FI" smtClean="0"/>
              <a:pPr/>
              <a:t>10.10.2013</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A4AF7C3C-716E-40D2-B715-8B77A01E93F5}" type="slidenum">
              <a:rPr lang="sv-FI" smtClean="0"/>
              <a:pPr/>
              <a:t>‹#›</a:t>
            </a:fld>
            <a:endParaRPr lang="sv-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81800" y="1143000"/>
            <a:ext cx="1905000" cy="5486400"/>
          </a:xfrm>
        </p:spPr>
        <p:txBody>
          <a:bodyPr vert="eaVer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457200" y="1143000"/>
            <a:ext cx="6248400" cy="5486400"/>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0BC33EB4-E1BA-4656-947B-F40939E6AFA3}" type="datetimeFigureOut">
              <a:rPr lang="sv-FI" smtClean="0"/>
              <a:pPr/>
              <a:t>10.10.2013</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A4AF7C3C-716E-40D2-B715-8B77A01E93F5}" type="slidenum">
              <a:rPr lang="sv-FI" smtClean="0"/>
              <a:pPr/>
              <a:t>‹#›</a:t>
            </a:fld>
            <a:endParaRPr lang="sv-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innehåll 2"/>
          <p:cNvSpPr>
            <a:spLocks noGrp="1"/>
          </p:cNvSpPr>
          <p:nvPr>
            <p:ph idx="1"/>
          </p:nvPr>
        </p:nvSpPr>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0BC33EB4-E1BA-4656-947B-F40939E6AFA3}" type="datetimeFigureOut">
              <a:rPr lang="sv-FI" smtClean="0"/>
              <a:pPr/>
              <a:t>10.10.2013</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A4AF7C3C-716E-40D2-B715-8B77A01E93F5}" type="slidenum">
              <a:rPr lang="sv-FI" smtClean="0"/>
              <a:pPr/>
              <a:t>‹#›</a:t>
            </a:fld>
            <a:endParaRPr lang="sv-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p:txBody>
          <a:bodyPr/>
          <a:lstStyle/>
          <a:p>
            <a:fld id="{0BC33EB4-E1BA-4656-947B-F40939E6AFA3}" type="datetimeFigureOut">
              <a:rPr lang="sv-FI" smtClean="0"/>
              <a:pPr/>
              <a:t>10.10.2013</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A4AF7C3C-716E-40D2-B715-8B77A01E93F5}" type="slidenum">
              <a:rPr lang="sv-FI" smtClean="0"/>
              <a:pPr/>
              <a:t>‹#›</a:t>
            </a:fld>
            <a:endParaRPr lang="sv-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innehåll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innehåll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p:txBody>
          <a:bodyPr/>
          <a:lstStyle/>
          <a:p>
            <a:fld id="{0BC33EB4-E1BA-4656-947B-F40939E6AFA3}" type="datetimeFigureOut">
              <a:rPr lang="sv-FI" smtClean="0"/>
              <a:pPr/>
              <a:t>10.10.2013</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A4AF7C3C-716E-40D2-B715-8B77A01E93F5}" type="slidenum">
              <a:rPr lang="sv-FI" smtClean="0"/>
              <a:pPr/>
              <a:t>‹#›</a:t>
            </a:fld>
            <a:endParaRPr lang="sv-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381000" y="1143000"/>
            <a:ext cx="8382000" cy="1069848"/>
          </a:xfrm>
        </p:spPr>
        <p:txBody>
          <a:bodyPr anchor="ctr"/>
          <a:lstStyle>
            <a:lvl1pPr>
              <a:defRPr sz="4000" b="0" i="0" cap="none" baseline="0"/>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5" name="Platshållare för innehåll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6" name="Platshållare för innehåll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26" name="Platshållare för datum 25"/>
          <p:cNvSpPr>
            <a:spLocks noGrp="1"/>
          </p:cNvSpPr>
          <p:nvPr>
            <p:ph type="dt" sz="half" idx="10"/>
          </p:nvPr>
        </p:nvSpPr>
        <p:spPr/>
        <p:txBody>
          <a:bodyPr rtlCol="0"/>
          <a:lstStyle/>
          <a:p>
            <a:fld id="{0BC33EB4-E1BA-4656-947B-F40939E6AFA3}" type="datetimeFigureOut">
              <a:rPr lang="sv-FI" smtClean="0"/>
              <a:pPr/>
              <a:t>10.10.2013</a:t>
            </a:fld>
            <a:endParaRPr lang="sv-FI"/>
          </a:p>
        </p:txBody>
      </p:sp>
      <p:sp>
        <p:nvSpPr>
          <p:cNvPr id="27" name="Platshållare för bildnummer 26"/>
          <p:cNvSpPr>
            <a:spLocks noGrp="1"/>
          </p:cNvSpPr>
          <p:nvPr>
            <p:ph type="sldNum" sz="quarter" idx="11"/>
          </p:nvPr>
        </p:nvSpPr>
        <p:spPr/>
        <p:txBody>
          <a:bodyPr rtlCol="0"/>
          <a:lstStyle/>
          <a:p>
            <a:fld id="{A4AF7C3C-716E-40D2-B715-8B77A01E93F5}" type="slidenum">
              <a:rPr lang="sv-FI" smtClean="0"/>
              <a:pPr/>
              <a:t>‹#›</a:t>
            </a:fld>
            <a:endParaRPr lang="sv-FI"/>
          </a:p>
        </p:txBody>
      </p:sp>
      <p:sp>
        <p:nvSpPr>
          <p:cNvPr id="28" name="Platshållare för sidfot 27"/>
          <p:cNvSpPr>
            <a:spLocks noGrp="1"/>
          </p:cNvSpPr>
          <p:nvPr>
            <p:ph type="ftr" sz="quarter" idx="12"/>
          </p:nvPr>
        </p:nvSpPr>
        <p:spPr/>
        <p:txBody>
          <a:bodyPr rtlCol="0"/>
          <a:lstStyle/>
          <a:p>
            <a:endParaRPr lang="sv-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sv-SE" smtClean="0"/>
              <a:t>Klicka här för att ändra format</a:t>
            </a:r>
            <a:endParaRPr kumimoji="0" lang="en-US"/>
          </a:p>
        </p:txBody>
      </p:sp>
      <p:sp>
        <p:nvSpPr>
          <p:cNvPr id="3" name="Platshållare för datum 2"/>
          <p:cNvSpPr>
            <a:spLocks noGrp="1"/>
          </p:cNvSpPr>
          <p:nvPr>
            <p:ph type="dt" sz="half" idx="10"/>
          </p:nvPr>
        </p:nvSpPr>
        <p:spPr>
          <a:xfrm>
            <a:off x="6583680" y="612648"/>
            <a:ext cx="957264" cy="457200"/>
          </a:xfrm>
        </p:spPr>
        <p:txBody>
          <a:bodyPr/>
          <a:lstStyle/>
          <a:p>
            <a:fld id="{0BC33EB4-E1BA-4656-947B-F40939E6AFA3}" type="datetimeFigureOut">
              <a:rPr lang="sv-FI" smtClean="0"/>
              <a:pPr/>
              <a:t>10.10.2013</a:t>
            </a:fld>
            <a:endParaRPr lang="sv-FI"/>
          </a:p>
        </p:txBody>
      </p:sp>
      <p:sp>
        <p:nvSpPr>
          <p:cNvPr id="4" name="Platshållare för sidfot 3"/>
          <p:cNvSpPr>
            <a:spLocks noGrp="1"/>
          </p:cNvSpPr>
          <p:nvPr>
            <p:ph type="ftr" sz="quarter" idx="11"/>
          </p:nvPr>
        </p:nvSpPr>
        <p:spPr>
          <a:xfrm>
            <a:off x="5257800" y="612648"/>
            <a:ext cx="1325880" cy="457200"/>
          </a:xfrm>
        </p:spPr>
        <p:txBody>
          <a:bodyPr/>
          <a:lstStyle/>
          <a:p>
            <a:endParaRPr lang="sv-FI"/>
          </a:p>
        </p:txBody>
      </p:sp>
      <p:sp>
        <p:nvSpPr>
          <p:cNvPr id="5" name="Platshållare för bildnummer 4"/>
          <p:cNvSpPr>
            <a:spLocks noGrp="1"/>
          </p:cNvSpPr>
          <p:nvPr>
            <p:ph type="sldNum" sz="quarter" idx="12"/>
          </p:nvPr>
        </p:nvSpPr>
        <p:spPr>
          <a:xfrm>
            <a:off x="8174736" y="2272"/>
            <a:ext cx="762000" cy="365760"/>
          </a:xfrm>
        </p:spPr>
        <p:txBody>
          <a:bodyPr/>
          <a:lstStyle/>
          <a:p>
            <a:fld id="{A4AF7C3C-716E-40D2-B715-8B77A01E93F5}" type="slidenum">
              <a:rPr lang="sv-FI" smtClean="0"/>
              <a:pPr/>
              <a:t>‹#›</a:t>
            </a:fld>
            <a:endParaRPr lang="sv-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BC33EB4-E1BA-4656-947B-F40939E6AFA3}" type="datetimeFigureOut">
              <a:rPr lang="sv-FI" smtClean="0"/>
              <a:pPr/>
              <a:t>10.10.2013</a:t>
            </a:fld>
            <a:endParaRPr lang="sv-FI"/>
          </a:p>
        </p:txBody>
      </p:sp>
      <p:sp>
        <p:nvSpPr>
          <p:cNvPr id="3" name="Platshållare för sidfot 2"/>
          <p:cNvSpPr>
            <a:spLocks noGrp="1"/>
          </p:cNvSpPr>
          <p:nvPr>
            <p:ph type="ftr" sz="quarter" idx="11"/>
          </p:nvPr>
        </p:nvSpPr>
        <p:spPr/>
        <p:txBody>
          <a:bodyPr/>
          <a:lstStyle/>
          <a:p>
            <a:endParaRPr lang="sv-FI"/>
          </a:p>
        </p:txBody>
      </p:sp>
      <p:sp>
        <p:nvSpPr>
          <p:cNvPr id="4" name="Platshållare för bildnummer 3"/>
          <p:cNvSpPr>
            <a:spLocks noGrp="1"/>
          </p:cNvSpPr>
          <p:nvPr>
            <p:ph type="sldNum" sz="quarter" idx="12"/>
          </p:nvPr>
        </p:nvSpPr>
        <p:spPr/>
        <p:txBody>
          <a:bodyPr/>
          <a:lstStyle/>
          <a:p>
            <a:fld id="{A4AF7C3C-716E-40D2-B715-8B77A01E93F5}" type="slidenum">
              <a:rPr lang="sv-FI" smtClean="0"/>
              <a:pPr/>
              <a:t>‹#›</a:t>
            </a:fld>
            <a:endParaRPr lang="sv-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353496" y="1101970"/>
            <a:ext cx="3383280" cy="877824"/>
          </a:xfrm>
        </p:spPr>
        <p:txBody>
          <a:bodyPr anchor="b"/>
          <a:lstStyle>
            <a:lvl1pPr algn="l">
              <a:buNone/>
              <a:defRPr sz="1800" b="1"/>
            </a:lvl1pPr>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v-SE" smtClean="0"/>
              <a:t>Klicka här för att ändra format på bakgrundstexten</a:t>
            </a:r>
          </a:p>
        </p:txBody>
      </p:sp>
      <p:sp>
        <p:nvSpPr>
          <p:cNvPr id="4" name="Platshållare för innehåll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p:txBody>
          <a:bodyPr/>
          <a:lstStyle/>
          <a:p>
            <a:fld id="{0BC33EB4-E1BA-4656-947B-F40939E6AFA3}" type="datetimeFigureOut">
              <a:rPr lang="sv-FI" smtClean="0"/>
              <a:pPr/>
              <a:t>10.10.2013</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A4AF7C3C-716E-40D2-B715-8B77A01E93F5}" type="slidenum">
              <a:rPr lang="sv-FI" smtClean="0"/>
              <a:pPr/>
              <a:t>‹#›</a:t>
            </a:fld>
            <a:endParaRPr lang="sv-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sv-SE" smtClean="0"/>
              <a:t>Klicka här för att ändra format</a:t>
            </a:r>
            <a:endParaRPr kumimoji="0" lang="en-US"/>
          </a:p>
        </p:txBody>
      </p:sp>
      <p:sp>
        <p:nvSpPr>
          <p:cNvPr id="3" name="Platshållare för bild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sv-SE" smtClean="0"/>
              <a:t>Klicka på ikonen för att lägga till en bild</a:t>
            </a:r>
            <a:endParaRPr kumimoji="0" lang="en-US" dirty="0"/>
          </a:p>
        </p:txBody>
      </p:sp>
      <p:sp>
        <p:nvSpPr>
          <p:cNvPr id="4" name="Platshållare för tex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0BC33EB4-E1BA-4656-947B-F40939E6AFA3}" type="datetimeFigureOut">
              <a:rPr lang="sv-FI" smtClean="0"/>
              <a:pPr/>
              <a:t>10.10.2013</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A4AF7C3C-716E-40D2-B715-8B77A01E93F5}" type="slidenum">
              <a:rPr lang="sv-FI" smtClean="0"/>
              <a:pPr/>
              <a:t>‹#›</a:t>
            </a:fld>
            <a:endParaRPr lang="sv-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ktangel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ktangel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ktangel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ktangel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ktangel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ktangel med rundade hörn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ktangel med rundade hörn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ktangel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ktangel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ktangel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ktangel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ktangel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ktangel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Platshållare för rubrik 21"/>
          <p:cNvSpPr>
            <a:spLocks noGrp="1"/>
          </p:cNvSpPr>
          <p:nvPr>
            <p:ph type="title"/>
          </p:nvPr>
        </p:nvSpPr>
        <p:spPr>
          <a:xfrm>
            <a:off x="457200" y="1143000"/>
            <a:ext cx="8229600" cy="1066800"/>
          </a:xfrm>
          <a:prstGeom prst="rect">
            <a:avLst/>
          </a:prstGeom>
        </p:spPr>
        <p:txBody>
          <a:bodyPr vert="horz" anchor="ctr">
            <a:normAutofit/>
          </a:bodyPr>
          <a:lstStyle/>
          <a:p>
            <a:r>
              <a:rPr kumimoji="0" lang="sv-SE" smtClean="0"/>
              <a:t>Klicka här för att ändra format</a:t>
            </a:r>
            <a:endParaRPr kumimoji="0" lang="en-US"/>
          </a:p>
        </p:txBody>
      </p:sp>
      <p:sp>
        <p:nvSpPr>
          <p:cNvPr id="13" name="Platshållare för tex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4" name="Platshållare för datum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BC33EB4-E1BA-4656-947B-F40939E6AFA3}" type="datetimeFigureOut">
              <a:rPr lang="sv-FI" smtClean="0"/>
              <a:pPr/>
              <a:t>10.10.2013</a:t>
            </a:fld>
            <a:endParaRPr lang="sv-FI"/>
          </a:p>
        </p:txBody>
      </p:sp>
      <p:sp>
        <p:nvSpPr>
          <p:cNvPr id="3" name="Platshållare för sidfot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sv-FI"/>
          </a:p>
        </p:txBody>
      </p:sp>
      <p:sp>
        <p:nvSpPr>
          <p:cNvPr id="23" name="Platshållare för bildnumm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4AF7C3C-716E-40D2-B715-8B77A01E93F5}" type="slidenum">
              <a:rPr lang="sv-FI" smtClean="0"/>
              <a:pPr/>
              <a:t>‹#›</a:t>
            </a:fld>
            <a:endParaRPr lang="sv-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Court_of_appeal_in_Vaasa.JPG"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FI" dirty="0" smtClean="0"/>
              <a:t>LAG OCH SÄKERHET</a:t>
            </a:r>
            <a:endParaRPr lang="sv-FI" dirty="0"/>
          </a:p>
        </p:txBody>
      </p:sp>
      <p:sp>
        <p:nvSpPr>
          <p:cNvPr id="3" name="Underrubrik 2"/>
          <p:cNvSpPr>
            <a:spLocks noGrp="1"/>
          </p:cNvSpPr>
          <p:nvPr>
            <p:ph type="subTitle" idx="1"/>
          </p:nvPr>
        </p:nvSpPr>
        <p:spPr/>
        <p:txBody>
          <a:bodyPr/>
          <a:lstStyle/>
          <a:p>
            <a:endParaRPr lang="sv-FI" dirty="0"/>
          </a:p>
        </p:txBody>
      </p:sp>
      <p:pic>
        <p:nvPicPr>
          <p:cNvPr id="1028" name="Picture 4" descr="C:\Users\EijaM\Pictures\finlands%20lag.jpg"/>
          <p:cNvPicPr>
            <a:picLocks noChangeAspect="1" noChangeArrowheads="1"/>
          </p:cNvPicPr>
          <p:nvPr/>
        </p:nvPicPr>
        <p:blipFill>
          <a:blip r:embed="rId2" cstate="print"/>
          <a:srcRect/>
          <a:stretch>
            <a:fillRect/>
          </a:stretch>
        </p:blipFill>
        <p:spPr bwMode="auto">
          <a:xfrm>
            <a:off x="467544" y="3933056"/>
            <a:ext cx="5842755" cy="1800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457200" y="476672"/>
            <a:ext cx="8229600" cy="504056"/>
          </a:xfrm>
        </p:spPr>
        <p:txBody>
          <a:bodyPr>
            <a:normAutofit fontScale="90000"/>
          </a:bodyPr>
          <a:lstStyle/>
          <a:p>
            <a:r>
              <a:rPr lang="sv-FI" dirty="0" smtClean="0"/>
              <a:t>                    Påföljder</a:t>
            </a:r>
            <a:endParaRPr lang="sv-FI" dirty="0"/>
          </a:p>
        </p:txBody>
      </p:sp>
      <p:pic>
        <p:nvPicPr>
          <p:cNvPr id="7" name="Platshållare för innehåll 6" descr="Påföljder.jpg"/>
          <p:cNvPicPr>
            <a:picLocks noGrp="1" noChangeAspect="1"/>
          </p:cNvPicPr>
          <p:nvPr>
            <p:ph idx="1"/>
          </p:nvPr>
        </p:nvPicPr>
        <p:blipFill>
          <a:blip r:embed="rId2" cstate="print"/>
          <a:stretch>
            <a:fillRect/>
          </a:stretch>
        </p:blipFill>
        <p:spPr>
          <a:xfrm>
            <a:off x="1547664" y="980728"/>
            <a:ext cx="5904656" cy="587727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692696"/>
            <a:ext cx="8229600" cy="720080"/>
          </a:xfrm>
        </p:spPr>
        <p:txBody>
          <a:bodyPr>
            <a:normAutofit/>
          </a:bodyPr>
          <a:lstStyle/>
          <a:p>
            <a:pPr algn="ctr"/>
            <a:r>
              <a:rPr lang="sv-FI" dirty="0" smtClean="0"/>
              <a:t>De allmänna domstolarna</a:t>
            </a:r>
            <a:endParaRPr lang="sv-FI" dirty="0"/>
          </a:p>
        </p:txBody>
      </p:sp>
      <p:pic>
        <p:nvPicPr>
          <p:cNvPr id="4" name="Platshållare för innehåll 3" descr="300px-Supreme_Court_of_Finland.jpg"/>
          <p:cNvPicPr>
            <a:picLocks noGrp="1" noChangeAspect="1"/>
          </p:cNvPicPr>
          <p:nvPr>
            <p:ph idx="1"/>
          </p:nvPr>
        </p:nvPicPr>
        <p:blipFill>
          <a:blip r:embed="rId2" cstate="print"/>
          <a:stretch>
            <a:fillRect/>
          </a:stretch>
        </p:blipFill>
        <p:spPr>
          <a:xfrm>
            <a:off x="2843808" y="1412777"/>
            <a:ext cx="3384376" cy="2380344"/>
          </a:xfrm>
        </p:spPr>
      </p:pic>
      <p:pic>
        <p:nvPicPr>
          <p:cNvPr id="23554" name="Picture 2" descr="http://upload.wikimedia.org/wikipedia/commons/thumb/b/b6/Court_of_appeal_in_Vaasa.JPG/270px-Court_of_appeal_in_Vaasa.JPG">
            <a:hlinkClick r:id="rId3"/>
          </p:cNvPr>
          <p:cNvPicPr>
            <a:picLocks noChangeAspect="1" noChangeArrowheads="1"/>
          </p:cNvPicPr>
          <p:nvPr/>
        </p:nvPicPr>
        <p:blipFill>
          <a:blip r:embed="rId4" cstate="print"/>
          <a:srcRect/>
          <a:stretch>
            <a:fillRect/>
          </a:stretch>
        </p:blipFill>
        <p:spPr bwMode="auto">
          <a:xfrm>
            <a:off x="1043608" y="4005064"/>
            <a:ext cx="2571750" cy="1714500"/>
          </a:xfrm>
          <a:prstGeom prst="rect">
            <a:avLst/>
          </a:prstGeom>
          <a:noFill/>
        </p:spPr>
      </p:pic>
      <p:pic>
        <p:nvPicPr>
          <p:cNvPr id="23555" name="Picture 3" descr="C:\Users\EijaM\Pictures\1006+OIKEUSTALO+kuva+3.jpg"/>
          <p:cNvPicPr>
            <a:picLocks noChangeAspect="1" noChangeArrowheads="1"/>
          </p:cNvPicPr>
          <p:nvPr/>
        </p:nvPicPr>
        <p:blipFill>
          <a:blip r:embed="rId5" cstate="print"/>
          <a:srcRect/>
          <a:stretch>
            <a:fillRect/>
          </a:stretch>
        </p:blipFill>
        <p:spPr bwMode="auto">
          <a:xfrm>
            <a:off x="4716016" y="3876280"/>
            <a:ext cx="3888432" cy="2185567"/>
          </a:xfrm>
          <a:prstGeom prst="rect">
            <a:avLst/>
          </a:prstGeom>
          <a:noFill/>
        </p:spPr>
      </p:pic>
      <p:sp>
        <p:nvSpPr>
          <p:cNvPr id="7" name="textruta 6"/>
          <p:cNvSpPr txBox="1"/>
          <p:nvPr/>
        </p:nvSpPr>
        <p:spPr>
          <a:xfrm>
            <a:off x="6300192" y="2708920"/>
            <a:ext cx="2232248" cy="523220"/>
          </a:xfrm>
          <a:prstGeom prst="rect">
            <a:avLst/>
          </a:prstGeom>
          <a:noFill/>
        </p:spPr>
        <p:txBody>
          <a:bodyPr wrap="square" rtlCol="0">
            <a:spAutoFit/>
          </a:bodyPr>
          <a:lstStyle/>
          <a:p>
            <a:r>
              <a:rPr lang="sv-FI" sz="1400" dirty="0" smtClean="0"/>
              <a:t>HÖGSTA DOMSTOLEN I</a:t>
            </a:r>
          </a:p>
          <a:p>
            <a:pPr algn="ctr"/>
            <a:r>
              <a:rPr lang="sv-FI" sz="1400" dirty="0" smtClean="0"/>
              <a:t>HELSINGFORS (1)</a:t>
            </a:r>
            <a:endParaRPr lang="sv-FI" sz="1400" dirty="0"/>
          </a:p>
        </p:txBody>
      </p:sp>
      <p:sp>
        <p:nvSpPr>
          <p:cNvPr id="8" name="textruta 7"/>
          <p:cNvSpPr txBox="1"/>
          <p:nvPr/>
        </p:nvSpPr>
        <p:spPr>
          <a:xfrm>
            <a:off x="5436096" y="6093296"/>
            <a:ext cx="2880320" cy="523220"/>
          </a:xfrm>
          <a:prstGeom prst="rect">
            <a:avLst/>
          </a:prstGeom>
          <a:noFill/>
        </p:spPr>
        <p:txBody>
          <a:bodyPr wrap="square" rtlCol="0">
            <a:spAutoFit/>
          </a:bodyPr>
          <a:lstStyle/>
          <a:p>
            <a:r>
              <a:rPr lang="sv-FI" sz="1400" dirty="0" smtClean="0"/>
              <a:t>MELLERSTA FINLANDS TINGSRÄTT I JYVÄSKYLÄ (27)</a:t>
            </a:r>
            <a:endParaRPr lang="sv-FI" sz="1400" dirty="0"/>
          </a:p>
        </p:txBody>
      </p:sp>
      <p:sp>
        <p:nvSpPr>
          <p:cNvPr id="9" name="textruta 8"/>
          <p:cNvSpPr txBox="1"/>
          <p:nvPr/>
        </p:nvSpPr>
        <p:spPr>
          <a:xfrm>
            <a:off x="1331640" y="5733256"/>
            <a:ext cx="1944216" cy="307777"/>
          </a:xfrm>
          <a:prstGeom prst="rect">
            <a:avLst/>
          </a:prstGeom>
          <a:noFill/>
        </p:spPr>
        <p:txBody>
          <a:bodyPr wrap="square" rtlCol="0">
            <a:spAutoFit/>
          </a:bodyPr>
          <a:lstStyle/>
          <a:p>
            <a:r>
              <a:rPr lang="sv-FI" sz="1400" dirty="0" smtClean="0"/>
              <a:t>VASA HOVRÄTT (6)</a:t>
            </a:r>
            <a:endParaRPr lang="sv-FI"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764704"/>
            <a:ext cx="8229600" cy="792088"/>
          </a:xfrm>
        </p:spPr>
        <p:txBody>
          <a:bodyPr>
            <a:normAutofit/>
          </a:bodyPr>
          <a:lstStyle/>
          <a:p>
            <a:pPr algn="ctr"/>
            <a:r>
              <a:rPr lang="sv-FI" dirty="0" smtClean="0"/>
              <a:t>I rättssalen</a:t>
            </a:r>
            <a:endParaRPr lang="sv-FI" dirty="0"/>
          </a:p>
        </p:txBody>
      </p:sp>
      <p:sp>
        <p:nvSpPr>
          <p:cNvPr id="5" name="Platshållare för innehåll 4"/>
          <p:cNvSpPr>
            <a:spLocks noGrp="1"/>
          </p:cNvSpPr>
          <p:nvPr>
            <p:ph sz="half" idx="1"/>
          </p:nvPr>
        </p:nvSpPr>
        <p:spPr>
          <a:xfrm>
            <a:off x="457200" y="1772816"/>
            <a:ext cx="4038600" cy="5002571"/>
          </a:xfrm>
        </p:spPr>
        <p:txBody>
          <a:bodyPr/>
          <a:lstStyle/>
          <a:p>
            <a:r>
              <a:rPr lang="sv-FI" sz="2400" dirty="0" smtClean="0"/>
              <a:t>I tingsrätten behandlas tre typer av ärenden: Brott, tvistemål och olika slags ansökningsärenden.</a:t>
            </a:r>
          </a:p>
          <a:p>
            <a:r>
              <a:rPr lang="sv-FI" sz="2400" dirty="0" smtClean="0"/>
              <a:t>Typiska brottmål är rattfylleri och misshandel. Exempel på tvistemål: tvister om egendomar och vårdnaden av minderåriga barn. Skilsmässa är ett ansökningsärende</a:t>
            </a:r>
            <a:r>
              <a:rPr lang="sv-FI" dirty="0" smtClean="0"/>
              <a:t>.</a:t>
            </a:r>
            <a:endParaRPr lang="sv-FI" dirty="0"/>
          </a:p>
        </p:txBody>
      </p:sp>
      <p:pic>
        <p:nvPicPr>
          <p:cNvPr id="8" name="Platshållare för innehåll 7" descr="2213225_520_292.jpg"/>
          <p:cNvPicPr>
            <a:picLocks noGrp="1" noChangeAspect="1"/>
          </p:cNvPicPr>
          <p:nvPr>
            <p:ph sz="half" idx="2"/>
          </p:nvPr>
        </p:nvPicPr>
        <p:blipFill>
          <a:blip r:embed="rId2" cstate="print"/>
          <a:stretch>
            <a:fillRect/>
          </a:stretch>
        </p:blipFill>
        <p:spPr>
          <a:xfrm>
            <a:off x="4572000" y="2780928"/>
            <a:ext cx="4404366" cy="2473221"/>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457200" y="908720"/>
            <a:ext cx="8229600" cy="864096"/>
          </a:xfrm>
        </p:spPr>
        <p:txBody>
          <a:bodyPr/>
          <a:lstStyle/>
          <a:p>
            <a:pPr algn="ctr"/>
            <a:r>
              <a:rPr lang="sv-FI" dirty="0" smtClean="0"/>
              <a:t>Rättssalen vid brottmål</a:t>
            </a:r>
            <a:endParaRPr lang="sv-FI" dirty="0"/>
          </a:p>
        </p:txBody>
      </p:sp>
      <p:pic>
        <p:nvPicPr>
          <p:cNvPr id="7" name="Platshållare för innehåll 6" descr="brottmal2.jpg"/>
          <p:cNvPicPr>
            <a:picLocks noGrp="1" noChangeAspect="1"/>
          </p:cNvPicPr>
          <p:nvPr>
            <p:ph idx="1"/>
          </p:nvPr>
        </p:nvPicPr>
        <p:blipFill>
          <a:blip r:embed="rId2" cstate="print"/>
          <a:stretch>
            <a:fillRect/>
          </a:stretch>
        </p:blipFill>
        <p:spPr>
          <a:xfrm>
            <a:off x="826667" y="1700808"/>
            <a:ext cx="7348033" cy="515719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692696"/>
            <a:ext cx="8229600" cy="864096"/>
          </a:xfrm>
        </p:spPr>
        <p:txBody>
          <a:bodyPr>
            <a:normAutofit fontScale="90000"/>
          </a:bodyPr>
          <a:lstStyle/>
          <a:p>
            <a:pPr algn="ctr"/>
            <a:r>
              <a:rPr lang="sv-FI" dirty="0" smtClean="0"/>
              <a:t>Personer som finns med i rättssalen</a:t>
            </a:r>
            <a:endParaRPr lang="sv-FI" dirty="0"/>
          </a:p>
        </p:txBody>
      </p:sp>
      <p:sp>
        <p:nvSpPr>
          <p:cNvPr id="5" name="Platshållare för innehåll 4"/>
          <p:cNvSpPr>
            <a:spLocks noGrp="1"/>
          </p:cNvSpPr>
          <p:nvPr>
            <p:ph sz="half" idx="1"/>
          </p:nvPr>
        </p:nvSpPr>
        <p:spPr>
          <a:xfrm>
            <a:off x="457200" y="1628800"/>
            <a:ext cx="4038600" cy="5146587"/>
          </a:xfrm>
        </p:spPr>
        <p:txBody>
          <a:bodyPr>
            <a:normAutofit/>
          </a:bodyPr>
          <a:lstStyle/>
          <a:p>
            <a:r>
              <a:rPr lang="sv-FI" dirty="0" smtClean="0"/>
              <a:t>Lagman: jurist, tingsrättens ordförande.</a:t>
            </a:r>
          </a:p>
          <a:p>
            <a:r>
              <a:rPr lang="sv-FI" dirty="0" smtClean="0"/>
              <a:t>Sekreterare: för protokoll.</a:t>
            </a:r>
          </a:p>
          <a:p>
            <a:r>
              <a:rPr lang="sv-FI" dirty="0" smtClean="0"/>
              <a:t>Nämndemän: vanliga kommunmedlemmar som ej har juridisk utbildning. Ska vara finländsk medborgare i åldern 25-63 och inte ha något brottsregister.</a:t>
            </a:r>
          </a:p>
          <a:p>
            <a:r>
              <a:rPr lang="sv-FI" dirty="0" smtClean="0"/>
              <a:t>Åklagare: försöker få den åtalade dömd. </a:t>
            </a:r>
          </a:p>
          <a:p>
            <a:r>
              <a:rPr lang="sv-FI" dirty="0" smtClean="0"/>
              <a:t>Åtalad: den som är misstänkt (svarande). Är oskyldig tills motsatsen har bevisats i domstolen. Får hjälp av en försvarare, dvs. en advokat.</a:t>
            </a:r>
          </a:p>
          <a:p>
            <a:endParaRPr lang="sv-FI" dirty="0"/>
          </a:p>
        </p:txBody>
      </p:sp>
      <p:pic>
        <p:nvPicPr>
          <p:cNvPr id="8" name="Platshållare för innehåll 7" descr="advokat.jpg"/>
          <p:cNvPicPr>
            <a:picLocks noGrp="1" noChangeAspect="1"/>
          </p:cNvPicPr>
          <p:nvPr>
            <p:ph sz="half" idx="2"/>
          </p:nvPr>
        </p:nvPicPr>
        <p:blipFill>
          <a:blip r:embed="rId2" cstate="print"/>
          <a:stretch>
            <a:fillRect/>
          </a:stretch>
        </p:blipFill>
        <p:spPr>
          <a:xfrm>
            <a:off x="4455481" y="2492896"/>
            <a:ext cx="4434849" cy="3138051"/>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692696"/>
            <a:ext cx="8229600" cy="792088"/>
          </a:xfrm>
        </p:spPr>
        <p:txBody>
          <a:bodyPr>
            <a:normAutofit fontScale="90000"/>
          </a:bodyPr>
          <a:lstStyle/>
          <a:p>
            <a:r>
              <a:rPr lang="sv-FI" dirty="0" smtClean="0"/>
              <a:t>Personer som finns med i rättssalen </a:t>
            </a:r>
            <a:r>
              <a:rPr lang="sv-FI" sz="1600" dirty="0" smtClean="0"/>
              <a:t>forts.</a:t>
            </a:r>
            <a:endParaRPr lang="sv-FI" dirty="0"/>
          </a:p>
        </p:txBody>
      </p:sp>
      <p:sp>
        <p:nvSpPr>
          <p:cNvPr id="3" name="Platshållare för innehåll 2"/>
          <p:cNvSpPr>
            <a:spLocks noGrp="1"/>
          </p:cNvSpPr>
          <p:nvPr>
            <p:ph sz="half" idx="1"/>
          </p:nvPr>
        </p:nvSpPr>
        <p:spPr>
          <a:xfrm>
            <a:off x="457200" y="1628800"/>
            <a:ext cx="4038600" cy="5146587"/>
          </a:xfrm>
        </p:spPr>
        <p:txBody>
          <a:bodyPr>
            <a:normAutofit lnSpcReduction="10000"/>
          </a:bodyPr>
          <a:lstStyle/>
          <a:p>
            <a:r>
              <a:rPr lang="sv-FI" dirty="0" smtClean="0"/>
              <a:t>Målsägare: offret, den som lidit skada av brottet. Kan ställa krav på skadestånd via åklagaren.</a:t>
            </a:r>
          </a:p>
          <a:p>
            <a:r>
              <a:rPr lang="sv-FI" dirty="0" smtClean="0"/>
              <a:t>Vittne: har varseblivit ett brott med sina egna sinnen. Kallas in ett åt gången. Ska avlägga ed. </a:t>
            </a:r>
            <a:r>
              <a:rPr lang="sv-FI" i="1" dirty="0" smtClean="0"/>
              <a:t>Mened </a:t>
            </a:r>
            <a:r>
              <a:rPr lang="sv-FI" dirty="0" smtClean="0"/>
              <a:t>betyder att man talar osanning och betraktas som ett allvarligt brott. </a:t>
            </a:r>
          </a:p>
          <a:p>
            <a:r>
              <a:rPr lang="sv-FI" dirty="0" smtClean="0"/>
              <a:t>Åhörare: har tillträde till rättssalen eftersom domstolsförhandlingarna är offentliga. Behandlingen kan även ske bakom lyckta (stängda) dörrar om t.ex. den åtalade är under 18 år. </a:t>
            </a:r>
          </a:p>
          <a:p>
            <a:endParaRPr lang="sv-FI" dirty="0"/>
          </a:p>
        </p:txBody>
      </p:sp>
      <p:pic>
        <p:nvPicPr>
          <p:cNvPr id="5" name="Platshållare för innehåll 4" descr="clause-67399_640.jpg"/>
          <p:cNvPicPr>
            <a:picLocks noGrp="1" noChangeAspect="1"/>
          </p:cNvPicPr>
          <p:nvPr>
            <p:ph sz="half" idx="2"/>
          </p:nvPr>
        </p:nvPicPr>
        <p:blipFill>
          <a:blip r:embed="rId2" cstate="print"/>
          <a:stretch>
            <a:fillRect/>
          </a:stretch>
        </p:blipFill>
        <p:spPr>
          <a:xfrm>
            <a:off x="4355975" y="2145458"/>
            <a:ext cx="4632507" cy="327170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457200" y="1143000"/>
            <a:ext cx="8229600" cy="845840"/>
          </a:xfrm>
        </p:spPr>
        <p:txBody>
          <a:bodyPr/>
          <a:lstStyle/>
          <a:p>
            <a:pPr algn="ctr"/>
            <a:r>
              <a:rPr lang="sv-FI" dirty="0" smtClean="0"/>
              <a:t>Vad är syftet med ett straff?</a:t>
            </a:r>
            <a:endParaRPr lang="sv-FI" dirty="0"/>
          </a:p>
        </p:txBody>
      </p:sp>
      <p:pic>
        <p:nvPicPr>
          <p:cNvPr id="9" name="Platshållare för innehåll 8" descr="straff.jpg"/>
          <p:cNvPicPr>
            <a:picLocks noGrp="1" noChangeAspect="1"/>
          </p:cNvPicPr>
          <p:nvPr>
            <p:ph idx="1"/>
          </p:nvPr>
        </p:nvPicPr>
        <p:blipFill>
          <a:blip r:embed="rId2" cstate="print"/>
          <a:stretch>
            <a:fillRect/>
          </a:stretch>
        </p:blipFill>
        <p:spPr>
          <a:xfrm>
            <a:off x="1331640" y="2443163"/>
            <a:ext cx="6624736" cy="3937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idx="1"/>
          </p:nvPr>
        </p:nvSpPr>
        <p:spPr/>
        <p:txBody>
          <a:bodyPr/>
          <a:lstStyle/>
          <a:p>
            <a:r>
              <a:rPr lang="sv-FI" dirty="0" smtClean="0"/>
              <a:t>Böter</a:t>
            </a:r>
            <a:endParaRPr lang="sv-FI" dirty="0"/>
          </a:p>
        </p:txBody>
      </p:sp>
      <p:sp>
        <p:nvSpPr>
          <p:cNvPr id="9" name="Platshållare för text 8"/>
          <p:cNvSpPr>
            <a:spLocks noGrp="1"/>
          </p:cNvSpPr>
          <p:nvPr>
            <p:ph type="body" sz="half" idx="3"/>
          </p:nvPr>
        </p:nvSpPr>
        <p:spPr/>
        <p:txBody>
          <a:bodyPr/>
          <a:lstStyle/>
          <a:p>
            <a:r>
              <a:rPr lang="sv-FI" dirty="0" smtClean="0"/>
              <a:t>Fängelse</a:t>
            </a:r>
            <a:endParaRPr lang="sv-FI" dirty="0"/>
          </a:p>
        </p:txBody>
      </p:sp>
      <p:sp>
        <p:nvSpPr>
          <p:cNvPr id="8" name="Platshållare för innehåll 7"/>
          <p:cNvSpPr>
            <a:spLocks noGrp="1"/>
          </p:cNvSpPr>
          <p:nvPr>
            <p:ph sz="quarter" idx="2"/>
          </p:nvPr>
        </p:nvSpPr>
        <p:spPr/>
        <p:txBody>
          <a:bodyPr/>
          <a:lstStyle/>
          <a:p>
            <a:r>
              <a:rPr lang="sv-FI" dirty="0" smtClean="0"/>
              <a:t>Det vanligaste straffet är </a:t>
            </a:r>
            <a:r>
              <a:rPr lang="sv-FI" i="1" dirty="0" smtClean="0"/>
              <a:t>dagsböter</a:t>
            </a:r>
            <a:r>
              <a:rPr lang="sv-FI" dirty="0" smtClean="0"/>
              <a:t>. De utgör ca 90% av alla straff. Antalet dagsböter bestäms enligt brottet och beloppet enligt den dömdes inkomster. Det minsta bötesstraffet är en dagsbot och det största 120 dagsböter.</a:t>
            </a:r>
          </a:p>
          <a:p>
            <a:r>
              <a:rPr lang="sv-FI" dirty="0" smtClean="0"/>
              <a:t>En annan typ av böter är </a:t>
            </a:r>
            <a:r>
              <a:rPr lang="sv-FI" i="1" dirty="0" smtClean="0"/>
              <a:t>ordningsbot</a:t>
            </a:r>
            <a:r>
              <a:rPr lang="sv-FI" dirty="0" smtClean="0"/>
              <a:t>. Den är högst 200€, är inte beroende av inkomsterna. </a:t>
            </a:r>
          </a:p>
          <a:p>
            <a:endParaRPr lang="sv-FI" dirty="0"/>
          </a:p>
        </p:txBody>
      </p:sp>
      <p:sp>
        <p:nvSpPr>
          <p:cNvPr id="10" name="Platshållare för innehåll 9"/>
          <p:cNvSpPr>
            <a:spLocks noGrp="1"/>
          </p:cNvSpPr>
          <p:nvPr>
            <p:ph sz="quarter" idx="4"/>
          </p:nvPr>
        </p:nvSpPr>
        <p:spPr>
          <a:xfrm>
            <a:off x="4718304" y="2708518"/>
            <a:ext cx="4041775" cy="4149481"/>
          </a:xfrm>
        </p:spPr>
        <p:txBody>
          <a:bodyPr>
            <a:normAutofit lnSpcReduction="10000"/>
          </a:bodyPr>
          <a:lstStyle/>
          <a:p>
            <a:r>
              <a:rPr lang="sv-FI" dirty="0" smtClean="0"/>
              <a:t>Man kan dömas till fängelse </a:t>
            </a:r>
            <a:r>
              <a:rPr lang="sv-FI" i="1" dirty="0" smtClean="0"/>
              <a:t>en viss tid </a:t>
            </a:r>
            <a:r>
              <a:rPr lang="sv-FI" dirty="0" smtClean="0"/>
              <a:t>eller på </a:t>
            </a:r>
            <a:r>
              <a:rPr lang="sv-FI" i="1" dirty="0" smtClean="0"/>
              <a:t>livstid. </a:t>
            </a:r>
            <a:endParaRPr lang="sv-FI" dirty="0" smtClean="0"/>
          </a:p>
          <a:p>
            <a:r>
              <a:rPr lang="sv-FI" dirty="0" smtClean="0"/>
              <a:t>Straffen varierar mellan 14 dagar och 12 år. </a:t>
            </a:r>
          </a:p>
          <a:p>
            <a:r>
              <a:rPr lang="sv-FI" dirty="0" smtClean="0"/>
              <a:t>Om brottet är mycket grovt kan </a:t>
            </a:r>
            <a:r>
              <a:rPr lang="sv-FI" i="1" dirty="0" smtClean="0"/>
              <a:t>livstids fängelse </a:t>
            </a:r>
            <a:r>
              <a:rPr lang="sv-FI" dirty="0" smtClean="0"/>
              <a:t>utdömas. Efter att ha avtjänat en del av straffet kan benådning sökas hos presidenten eller i </a:t>
            </a:r>
            <a:r>
              <a:rPr lang="sv-FI" dirty="0" err="1" smtClean="0"/>
              <a:t>Hfors</a:t>
            </a:r>
            <a:r>
              <a:rPr lang="sv-FI" dirty="0" smtClean="0"/>
              <a:t> hovrätt.</a:t>
            </a:r>
          </a:p>
          <a:p>
            <a:r>
              <a:rPr lang="sv-FI" dirty="0" smtClean="0"/>
              <a:t>Efter att ha avtjänat 2/3 av straffet kan man bli </a:t>
            </a:r>
            <a:r>
              <a:rPr lang="sv-FI" i="1" dirty="0" smtClean="0"/>
              <a:t>villkorligt frigiven. </a:t>
            </a:r>
            <a:r>
              <a:rPr lang="sv-FI" dirty="0" smtClean="0"/>
              <a:t>Ställs under övervakning återstående tid.</a:t>
            </a:r>
            <a:endParaRPr lang="sv-FI" dirty="0"/>
          </a:p>
        </p:txBody>
      </p:sp>
      <p:sp>
        <p:nvSpPr>
          <p:cNvPr id="4" name="Rubrik 3"/>
          <p:cNvSpPr>
            <a:spLocks noGrp="1"/>
          </p:cNvSpPr>
          <p:nvPr>
            <p:ph type="title"/>
          </p:nvPr>
        </p:nvSpPr>
        <p:spPr>
          <a:xfrm>
            <a:off x="381000" y="908720"/>
            <a:ext cx="8382000" cy="1008112"/>
          </a:xfrm>
        </p:spPr>
        <p:txBody>
          <a:bodyPr/>
          <a:lstStyle/>
          <a:p>
            <a:r>
              <a:rPr lang="sv-FI" dirty="0" smtClean="0"/>
              <a:t>Olika typer av straff	</a:t>
            </a:r>
            <a:endParaRPr lang="sv-FI" dirty="0"/>
          </a:p>
        </p:txBody>
      </p:sp>
      <p:pic>
        <p:nvPicPr>
          <p:cNvPr id="1026" name="Picture 2" descr="C:\Users\EijaM\Pictures\bter_114384150_143992939.jpg"/>
          <p:cNvPicPr>
            <a:picLocks noChangeAspect="1" noChangeArrowheads="1"/>
          </p:cNvPicPr>
          <p:nvPr/>
        </p:nvPicPr>
        <p:blipFill>
          <a:blip r:embed="rId2" cstate="print"/>
          <a:srcRect/>
          <a:stretch>
            <a:fillRect/>
          </a:stretch>
        </p:blipFill>
        <p:spPr bwMode="auto">
          <a:xfrm>
            <a:off x="6588224" y="692696"/>
            <a:ext cx="1174113" cy="18238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381000" y="908720"/>
            <a:ext cx="8382000" cy="792088"/>
          </a:xfrm>
        </p:spPr>
        <p:txBody>
          <a:bodyPr>
            <a:normAutofit/>
          </a:bodyPr>
          <a:lstStyle/>
          <a:p>
            <a:r>
              <a:rPr lang="sv-FI" dirty="0" smtClean="0"/>
              <a:t>Olika typer av straff </a:t>
            </a:r>
            <a:r>
              <a:rPr lang="sv-FI" sz="1800" dirty="0" smtClean="0"/>
              <a:t>forts.	</a:t>
            </a:r>
            <a:endParaRPr lang="sv-FI" dirty="0"/>
          </a:p>
        </p:txBody>
      </p:sp>
      <p:sp>
        <p:nvSpPr>
          <p:cNvPr id="10" name="Platshållare för text 9"/>
          <p:cNvSpPr>
            <a:spLocks noGrp="1"/>
          </p:cNvSpPr>
          <p:nvPr>
            <p:ph type="body" idx="1"/>
          </p:nvPr>
        </p:nvSpPr>
        <p:spPr>
          <a:xfrm>
            <a:off x="381000" y="1916832"/>
            <a:ext cx="4041648" cy="576064"/>
          </a:xfrm>
        </p:spPr>
        <p:txBody>
          <a:bodyPr/>
          <a:lstStyle/>
          <a:p>
            <a:r>
              <a:rPr lang="sv-FI" dirty="0" smtClean="0"/>
              <a:t>Villkorlig dom</a:t>
            </a:r>
            <a:endParaRPr lang="sv-FI" dirty="0"/>
          </a:p>
        </p:txBody>
      </p:sp>
      <p:sp>
        <p:nvSpPr>
          <p:cNvPr id="12" name="Platshållare för text 11"/>
          <p:cNvSpPr>
            <a:spLocks noGrp="1"/>
          </p:cNvSpPr>
          <p:nvPr>
            <p:ph type="body" sz="half" idx="3"/>
          </p:nvPr>
        </p:nvSpPr>
        <p:spPr>
          <a:xfrm>
            <a:off x="4721225" y="1916832"/>
            <a:ext cx="4041775" cy="576064"/>
          </a:xfrm>
        </p:spPr>
        <p:txBody>
          <a:bodyPr/>
          <a:lstStyle/>
          <a:p>
            <a:r>
              <a:rPr lang="sv-FI" dirty="0" smtClean="0"/>
              <a:t>Övriga straff</a:t>
            </a:r>
            <a:endParaRPr lang="sv-FI" dirty="0"/>
          </a:p>
        </p:txBody>
      </p:sp>
      <p:sp>
        <p:nvSpPr>
          <p:cNvPr id="11" name="Platshållare för innehåll 10"/>
          <p:cNvSpPr>
            <a:spLocks noGrp="1"/>
          </p:cNvSpPr>
          <p:nvPr>
            <p:ph sz="quarter" idx="2"/>
          </p:nvPr>
        </p:nvSpPr>
        <p:spPr/>
        <p:txBody>
          <a:bodyPr>
            <a:normAutofit lnSpcReduction="10000"/>
          </a:bodyPr>
          <a:lstStyle/>
          <a:p>
            <a:r>
              <a:rPr lang="sv-FI" dirty="0" smtClean="0"/>
              <a:t>Den dömde behöver inte avtjäna straffet i fängelse. Prövotiden är minst ett år och högst tre år. Begår man nya brott under den tiden träder fängelsedomen i kraft. </a:t>
            </a:r>
          </a:p>
          <a:p>
            <a:r>
              <a:rPr lang="sv-FI" dirty="0" smtClean="0"/>
              <a:t>Ungdomar i åldern 15-18 år får oftast villkorliga domar, men skulle de få ovillkorliga domar placeras de i särskilda ungdomsfängelser så att de inte kommer i kontakt med äldre erfarna förbrytare. </a:t>
            </a:r>
            <a:endParaRPr lang="sv-FI" dirty="0"/>
          </a:p>
        </p:txBody>
      </p:sp>
      <p:sp>
        <p:nvSpPr>
          <p:cNvPr id="13" name="Platshållare för innehåll 12"/>
          <p:cNvSpPr>
            <a:spLocks noGrp="1"/>
          </p:cNvSpPr>
          <p:nvPr>
            <p:ph sz="quarter" idx="4"/>
          </p:nvPr>
        </p:nvSpPr>
        <p:spPr/>
        <p:txBody>
          <a:bodyPr/>
          <a:lstStyle/>
          <a:p>
            <a:r>
              <a:rPr lang="sv-FI" dirty="0" smtClean="0"/>
              <a:t>Samhällstjänst: kan utföras inom kommun, stat eller kyrka. Berör endast dem som fått högst åtta månaders fängelse.</a:t>
            </a:r>
          </a:p>
          <a:p>
            <a:r>
              <a:rPr lang="sv-FI" dirty="0" smtClean="0"/>
              <a:t>Ungdomsstraff: gäller personer under 18 år. Arbetar 10-60 timmar utan lön under tillsyn. Personlig övervakare har kontakt med arbetsplatsen och ger handledning och råd till den dömde.</a:t>
            </a:r>
            <a:endParaRPr lang="sv-FI" dirty="0"/>
          </a:p>
        </p:txBody>
      </p:sp>
      <p:pic>
        <p:nvPicPr>
          <p:cNvPr id="2050" name="Picture 2" descr="C:\Users\EijaM\Pictures\imagesCA3CP9D8.jpg"/>
          <p:cNvPicPr>
            <a:picLocks noChangeAspect="1" noChangeArrowheads="1"/>
          </p:cNvPicPr>
          <p:nvPr/>
        </p:nvPicPr>
        <p:blipFill>
          <a:blip r:embed="rId2" cstate="print"/>
          <a:srcRect/>
          <a:stretch>
            <a:fillRect/>
          </a:stretch>
        </p:blipFill>
        <p:spPr bwMode="auto">
          <a:xfrm>
            <a:off x="6300192" y="548680"/>
            <a:ext cx="1922687" cy="144016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a:xfrm>
            <a:off x="457200" y="764704"/>
            <a:ext cx="8229600" cy="936104"/>
          </a:xfrm>
        </p:spPr>
        <p:txBody>
          <a:bodyPr/>
          <a:lstStyle/>
          <a:p>
            <a:pPr algn="ctr"/>
            <a:r>
              <a:rPr lang="sv-FI" dirty="0" smtClean="0"/>
              <a:t>Straffregistret</a:t>
            </a:r>
            <a:endParaRPr lang="sv-FI" dirty="0"/>
          </a:p>
        </p:txBody>
      </p:sp>
      <p:sp>
        <p:nvSpPr>
          <p:cNvPr id="10" name="Platshållare för innehåll 9"/>
          <p:cNvSpPr>
            <a:spLocks noGrp="1"/>
          </p:cNvSpPr>
          <p:nvPr>
            <p:ph sz="half" idx="1"/>
          </p:nvPr>
        </p:nvSpPr>
        <p:spPr>
          <a:xfrm>
            <a:off x="467544" y="1988840"/>
            <a:ext cx="4038600" cy="4498515"/>
          </a:xfrm>
        </p:spPr>
        <p:txBody>
          <a:bodyPr/>
          <a:lstStyle/>
          <a:p>
            <a:r>
              <a:rPr lang="sv-FI" dirty="0" smtClean="0"/>
              <a:t>Alla fängelsedomar antecknas i straffregistret. Uppgifter om de allvarligaste brotten t.ex. mord bevaras i straffregistret i 20 år. Lindrigare straff raderas efter 5 år.</a:t>
            </a:r>
          </a:p>
          <a:p>
            <a:r>
              <a:rPr lang="sv-FI" dirty="0" smtClean="0"/>
              <a:t>Uppgifterna i straffregistret är hemliga. </a:t>
            </a:r>
          </a:p>
          <a:p>
            <a:r>
              <a:rPr lang="sv-FI" dirty="0" smtClean="0"/>
              <a:t>En person som arbetar med barn och ungdomar måste visa ett utdrag ur straffregistret för den blivande arbetsgivaren.</a:t>
            </a:r>
            <a:endParaRPr lang="sv-FI" dirty="0"/>
          </a:p>
        </p:txBody>
      </p:sp>
      <p:pic>
        <p:nvPicPr>
          <p:cNvPr id="12" name="Platshållare för innehåll 11" descr="Fotboja_4_350.jpg"/>
          <p:cNvPicPr>
            <a:picLocks noGrp="1" noChangeAspect="1"/>
          </p:cNvPicPr>
          <p:nvPr>
            <p:ph sz="half" idx="2"/>
          </p:nvPr>
        </p:nvPicPr>
        <p:blipFill>
          <a:blip r:embed="rId2" cstate="print"/>
          <a:stretch>
            <a:fillRect/>
          </a:stretch>
        </p:blipFill>
        <p:spPr>
          <a:xfrm>
            <a:off x="5148064" y="1700808"/>
            <a:ext cx="3011572" cy="4320480"/>
          </a:xfrm>
        </p:spPr>
      </p:pic>
      <p:sp>
        <p:nvSpPr>
          <p:cNvPr id="13" name="textruta 12"/>
          <p:cNvSpPr txBox="1"/>
          <p:nvPr/>
        </p:nvSpPr>
        <p:spPr>
          <a:xfrm>
            <a:off x="5724128" y="6093296"/>
            <a:ext cx="1872208" cy="369332"/>
          </a:xfrm>
          <a:prstGeom prst="rect">
            <a:avLst/>
          </a:prstGeom>
          <a:noFill/>
        </p:spPr>
        <p:txBody>
          <a:bodyPr wrap="square" rtlCol="0">
            <a:spAutoFit/>
          </a:bodyPr>
          <a:lstStyle/>
          <a:p>
            <a:r>
              <a:rPr lang="sv-FI" dirty="0" smtClean="0"/>
              <a:t>Fotboja</a:t>
            </a:r>
            <a:endParaRPr lang="sv-FI"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908720"/>
            <a:ext cx="8229600" cy="1080120"/>
          </a:xfrm>
        </p:spPr>
        <p:txBody>
          <a:bodyPr>
            <a:normAutofit fontScale="90000"/>
          </a:bodyPr>
          <a:lstStyle/>
          <a:p>
            <a:r>
              <a:rPr lang="sv-FI" dirty="0" smtClean="0"/>
              <a:t>Varför finns det regler som styr vår tillvaro?</a:t>
            </a:r>
            <a:endParaRPr lang="sv-FI" dirty="0"/>
          </a:p>
        </p:txBody>
      </p:sp>
      <p:pic>
        <p:nvPicPr>
          <p:cNvPr id="4" name="Platshållare för innehåll 3" descr="Trafik-Indien.jpg"/>
          <p:cNvPicPr>
            <a:picLocks noGrp="1" noChangeAspect="1"/>
          </p:cNvPicPr>
          <p:nvPr>
            <p:ph idx="1"/>
          </p:nvPr>
        </p:nvPicPr>
        <p:blipFill>
          <a:blip r:embed="rId2" cstate="print"/>
          <a:stretch>
            <a:fillRect/>
          </a:stretch>
        </p:blipFill>
        <p:spPr>
          <a:xfrm>
            <a:off x="728133" y="2249488"/>
            <a:ext cx="7687733" cy="432435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836712"/>
            <a:ext cx="8229600" cy="936104"/>
          </a:xfrm>
        </p:spPr>
        <p:txBody>
          <a:bodyPr>
            <a:normAutofit/>
          </a:bodyPr>
          <a:lstStyle/>
          <a:p>
            <a:pPr algn="ctr"/>
            <a:r>
              <a:rPr lang="sv-FI" dirty="0" smtClean="0"/>
              <a:t>Rättssäkerhet</a:t>
            </a:r>
            <a:endParaRPr lang="sv-FI" dirty="0"/>
          </a:p>
        </p:txBody>
      </p:sp>
      <p:sp>
        <p:nvSpPr>
          <p:cNvPr id="3" name="Platshållare för innehåll 2"/>
          <p:cNvSpPr>
            <a:spLocks noGrp="1"/>
          </p:cNvSpPr>
          <p:nvPr>
            <p:ph sz="half" idx="1"/>
          </p:nvPr>
        </p:nvSpPr>
        <p:spPr>
          <a:xfrm>
            <a:off x="457200" y="1988841"/>
            <a:ext cx="4038600" cy="4032448"/>
          </a:xfrm>
        </p:spPr>
        <p:txBody>
          <a:bodyPr/>
          <a:lstStyle/>
          <a:p>
            <a:r>
              <a:rPr lang="sv-FI" sz="2400" dirty="0" smtClean="0"/>
              <a:t>Rättssäkerheten garanterar att den misstänkta </a:t>
            </a:r>
          </a:p>
          <a:p>
            <a:pPr>
              <a:buNone/>
            </a:pPr>
            <a:r>
              <a:rPr lang="sv-FI" sz="2400" dirty="0" smtClean="0"/>
              <a:t>- har rätt till en försvarsadvokat</a:t>
            </a:r>
          </a:p>
          <a:p>
            <a:pPr>
              <a:buNone/>
            </a:pPr>
            <a:r>
              <a:rPr lang="sv-FI" sz="2400" dirty="0" smtClean="0"/>
              <a:t>- får veta vilket brott han/hon misstänks för</a:t>
            </a:r>
          </a:p>
          <a:p>
            <a:pPr>
              <a:buNone/>
            </a:pPr>
            <a:r>
              <a:rPr lang="sv-FI" sz="2400" dirty="0" smtClean="0"/>
              <a:t>- är oskyldig tills motsatsen bevisats</a:t>
            </a:r>
            <a:r>
              <a:rPr lang="sv-FI" dirty="0" smtClean="0"/>
              <a:t>	</a:t>
            </a:r>
          </a:p>
        </p:txBody>
      </p:sp>
      <p:sp>
        <p:nvSpPr>
          <p:cNvPr id="4" name="Platshållare för innehåll 3"/>
          <p:cNvSpPr>
            <a:spLocks noGrp="1"/>
          </p:cNvSpPr>
          <p:nvPr>
            <p:ph sz="half" idx="2"/>
          </p:nvPr>
        </p:nvSpPr>
        <p:spPr>
          <a:xfrm>
            <a:off x="4648200" y="1988841"/>
            <a:ext cx="4038600" cy="2232248"/>
          </a:xfrm>
        </p:spPr>
        <p:txBody>
          <a:bodyPr/>
          <a:lstStyle/>
          <a:p>
            <a:r>
              <a:rPr lang="sv-FI" dirty="0" smtClean="0"/>
              <a:t>Det finns klara regler för hur rättsprocessen går till:</a:t>
            </a:r>
          </a:p>
          <a:p>
            <a:pPr>
              <a:buNone/>
            </a:pPr>
            <a:r>
              <a:rPr lang="sv-FI" dirty="0" smtClean="0"/>
              <a:t>	</a:t>
            </a:r>
          </a:p>
          <a:p>
            <a:pPr>
              <a:buNone/>
            </a:pPr>
            <a:r>
              <a:rPr lang="sv-FI" dirty="0" smtClean="0"/>
              <a:t>	GRIPA -&gt; ANHÅLLA -&gt; HÄKTA -&gt; STÄLLA INFÖR RÄTTA</a:t>
            </a:r>
            <a:endParaRPr lang="sv-FI" dirty="0"/>
          </a:p>
        </p:txBody>
      </p:sp>
      <p:pic>
        <p:nvPicPr>
          <p:cNvPr id="1026" name="Picture 2" descr="C:\Users\EijaM\Pictures\8wikileaks.jpg"/>
          <p:cNvPicPr>
            <a:picLocks noChangeAspect="1" noChangeArrowheads="1"/>
          </p:cNvPicPr>
          <p:nvPr/>
        </p:nvPicPr>
        <p:blipFill>
          <a:blip r:embed="rId2" cstate="print"/>
          <a:srcRect/>
          <a:stretch>
            <a:fillRect/>
          </a:stretch>
        </p:blipFill>
        <p:spPr bwMode="auto">
          <a:xfrm>
            <a:off x="5076056" y="4077072"/>
            <a:ext cx="3624581" cy="25774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ijaM\Pictures\hostlov-1_2890417.jpg"/>
          <p:cNvPicPr>
            <a:picLocks noChangeAspect="1" noChangeArrowheads="1"/>
          </p:cNvPicPr>
          <p:nvPr/>
        </p:nvPicPr>
        <p:blipFill>
          <a:blip r:embed="rId2" cstate="print"/>
          <a:srcRect/>
          <a:stretch>
            <a:fillRect/>
          </a:stretch>
        </p:blipFill>
        <p:spPr bwMode="auto">
          <a:xfrm>
            <a:off x="2419350" y="447675"/>
            <a:ext cx="1072530" cy="1485407"/>
          </a:xfrm>
          <a:prstGeom prst="rect">
            <a:avLst/>
          </a:prstGeom>
          <a:noFill/>
        </p:spPr>
      </p:pic>
      <p:sp>
        <p:nvSpPr>
          <p:cNvPr id="5" name="Rubrik 4"/>
          <p:cNvSpPr>
            <a:spLocks noGrp="1"/>
          </p:cNvSpPr>
          <p:nvPr>
            <p:ph type="title"/>
          </p:nvPr>
        </p:nvSpPr>
        <p:spPr>
          <a:xfrm>
            <a:off x="457200" y="1143000"/>
            <a:ext cx="8229600" cy="5310336"/>
          </a:xfrm>
        </p:spPr>
        <p:txBody>
          <a:bodyPr>
            <a:normAutofit/>
          </a:bodyPr>
          <a:lstStyle/>
          <a:p>
            <a:r>
              <a:rPr lang="sv-FI" sz="2400" dirty="0" smtClean="0"/>
              <a:t>Lagligheten i Finland övervakas av riksdagens </a:t>
            </a:r>
            <a:r>
              <a:rPr lang="sv-FI" sz="2400" i="1" dirty="0" smtClean="0"/>
              <a:t>justitieombudsman </a:t>
            </a:r>
            <a:r>
              <a:rPr lang="sv-FI" sz="2400" dirty="0" smtClean="0"/>
              <a:t>(JO) och </a:t>
            </a:r>
            <a:r>
              <a:rPr lang="sv-FI" sz="2400" i="1" dirty="0" smtClean="0"/>
              <a:t>justitiekanslern </a:t>
            </a:r>
            <a:r>
              <a:rPr lang="sv-FI" sz="2400" dirty="0" smtClean="0"/>
              <a:t>(JK). </a:t>
            </a:r>
            <a:br>
              <a:rPr lang="sv-FI" sz="2400" dirty="0" smtClean="0"/>
            </a:br>
            <a:r>
              <a:rPr lang="sv-FI" sz="2400" dirty="0" smtClean="0"/>
              <a:t>- Enskilda medborgare kan klaga till JO om någon myndighet gjort fel. </a:t>
            </a:r>
            <a:br>
              <a:rPr lang="sv-FI" sz="2400" dirty="0" smtClean="0"/>
            </a:br>
            <a:r>
              <a:rPr lang="sv-FI" sz="2400" dirty="0" smtClean="0"/>
              <a:t>- JO övervakar fängelserna och domstolarna.</a:t>
            </a:r>
            <a:br>
              <a:rPr lang="sv-FI" sz="2400" dirty="0" smtClean="0"/>
            </a:br>
            <a:r>
              <a:rPr lang="sv-FI" sz="2400" dirty="0" smtClean="0"/>
              <a:t>- JK övervakar att myndigheterna följer lagen och fullgör sina skyldigheter.</a:t>
            </a:r>
            <a:br>
              <a:rPr lang="sv-FI" sz="2400" dirty="0" smtClean="0"/>
            </a:br>
            <a:r>
              <a:rPr lang="sv-FI" sz="2400" dirty="0" smtClean="0"/>
              <a:t>- JK övervakar att medborgarnas fri- och rättigheter tillgodoses.</a:t>
            </a:r>
            <a:br>
              <a:rPr lang="sv-FI" sz="2400" dirty="0" smtClean="0"/>
            </a:br>
            <a:r>
              <a:rPr lang="sv-FI" sz="2400" dirty="0" smtClean="0"/>
              <a:t/>
            </a:r>
            <a:br>
              <a:rPr lang="sv-FI" sz="2400" dirty="0" smtClean="0"/>
            </a:br>
            <a:r>
              <a:rPr lang="sv-FI" sz="2400" dirty="0" smtClean="0"/>
              <a:t>Landets högsta åklagare är </a:t>
            </a:r>
            <a:r>
              <a:rPr lang="sv-FI" sz="2400" i="1" dirty="0" smtClean="0"/>
              <a:t>riksåklagaren.</a:t>
            </a:r>
            <a:endParaRPr lang="sv-FI"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FI" dirty="0" smtClean="0"/>
              <a:t>De administrativa domstolarna</a:t>
            </a:r>
            <a:endParaRPr lang="sv-FI" dirty="0"/>
          </a:p>
        </p:txBody>
      </p:sp>
      <p:sp>
        <p:nvSpPr>
          <p:cNvPr id="4" name="Platshållare för innehåll 3"/>
          <p:cNvSpPr>
            <a:spLocks noGrp="1"/>
          </p:cNvSpPr>
          <p:nvPr>
            <p:ph sz="half" idx="1"/>
          </p:nvPr>
        </p:nvSpPr>
        <p:spPr/>
        <p:txBody>
          <a:bodyPr/>
          <a:lstStyle/>
          <a:p>
            <a:r>
              <a:rPr lang="sv-FI" dirty="0" smtClean="0"/>
              <a:t>Är en medborgare missnöjd med ett beslut som någon myndighet fattat kan han/hon överklaga till en administrativ domstol.</a:t>
            </a:r>
          </a:p>
          <a:p>
            <a:r>
              <a:rPr lang="sv-FI" dirty="0" smtClean="0"/>
              <a:t>Lägsta instansen: förvaltningsdomstolen</a:t>
            </a:r>
          </a:p>
          <a:p>
            <a:r>
              <a:rPr lang="sv-FI" dirty="0" smtClean="0"/>
              <a:t>Högsta instansen: högsta förvaltningsdomstolen</a:t>
            </a:r>
          </a:p>
          <a:p>
            <a:r>
              <a:rPr lang="sv-FI" dirty="0" smtClean="0"/>
              <a:t>Specialdomstolar: vatten-, arbets-, marknads- och försäkringsdomstolen.</a:t>
            </a:r>
            <a:endParaRPr lang="sv-FI" dirty="0"/>
          </a:p>
        </p:txBody>
      </p:sp>
      <p:pic>
        <p:nvPicPr>
          <p:cNvPr id="6" name="Platshållare för innehåll 5" descr="EU-Sverige-asyl.jpg"/>
          <p:cNvPicPr>
            <a:picLocks noGrp="1" noChangeAspect="1"/>
          </p:cNvPicPr>
          <p:nvPr>
            <p:ph sz="half" idx="2"/>
          </p:nvPr>
        </p:nvPicPr>
        <p:blipFill>
          <a:blip r:embed="rId2" cstate="print"/>
          <a:stretch>
            <a:fillRect/>
          </a:stretch>
        </p:blipFill>
        <p:spPr>
          <a:xfrm>
            <a:off x="4716016" y="2588811"/>
            <a:ext cx="3744416" cy="344403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143000"/>
            <a:ext cx="8229600" cy="773832"/>
          </a:xfrm>
        </p:spPr>
        <p:txBody>
          <a:bodyPr/>
          <a:lstStyle/>
          <a:p>
            <a:pPr algn="ctr"/>
            <a:r>
              <a:rPr lang="sv-FI" dirty="0" smtClean="0"/>
              <a:t>Ordningslagen</a:t>
            </a:r>
            <a:endParaRPr lang="sv-FI" dirty="0"/>
          </a:p>
        </p:txBody>
      </p:sp>
      <p:sp>
        <p:nvSpPr>
          <p:cNvPr id="4" name="Platshållare för innehåll 3"/>
          <p:cNvSpPr>
            <a:spLocks noGrp="1"/>
          </p:cNvSpPr>
          <p:nvPr>
            <p:ph sz="half" idx="2"/>
          </p:nvPr>
        </p:nvSpPr>
        <p:spPr/>
        <p:txBody>
          <a:bodyPr/>
          <a:lstStyle/>
          <a:p>
            <a:r>
              <a:rPr lang="sv-FI" dirty="0" smtClean="0"/>
              <a:t>År 2003 trädde en ny ordningslag i kraft i Finland.</a:t>
            </a:r>
          </a:p>
          <a:p>
            <a:r>
              <a:rPr lang="sv-FI" dirty="0" smtClean="0"/>
              <a:t>Ordningslagen gäller områden som används av allmänheten oavsett vem som äger dem, t.ex. vägar, parker, badstränder, idrottsplaner, bussar och tåg.</a:t>
            </a:r>
          </a:p>
          <a:p>
            <a:r>
              <a:rPr lang="sv-FI" dirty="0" smtClean="0"/>
              <a:t>Exempel på förbud: inta rusningsmedel på allmän plats, att låta hundar springa fritt i tätorter, att bete sig hotfullt.</a:t>
            </a:r>
          </a:p>
          <a:p>
            <a:endParaRPr lang="sv-FI" dirty="0"/>
          </a:p>
        </p:txBody>
      </p:sp>
      <p:pic>
        <p:nvPicPr>
          <p:cNvPr id="7" name="Platshållare för innehåll 6" descr="imagehandler.jpg"/>
          <p:cNvPicPr>
            <a:picLocks noGrp="1" noChangeAspect="1"/>
          </p:cNvPicPr>
          <p:nvPr>
            <p:ph sz="half" idx="1"/>
          </p:nvPr>
        </p:nvPicPr>
        <p:blipFill>
          <a:blip r:embed="rId2" cstate="print"/>
          <a:stretch>
            <a:fillRect/>
          </a:stretch>
        </p:blipFill>
        <p:spPr>
          <a:xfrm>
            <a:off x="216421" y="2708919"/>
            <a:ext cx="4427587" cy="3133837"/>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1000" y="908720"/>
            <a:ext cx="8382000" cy="864096"/>
          </a:xfrm>
        </p:spPr>
        <p:txBody>
          <a:bodyPr/>
          <a:lstStyle/>
          <a:p>
            <a:pPr algn="ctr"/>
            <a:r>
              <a:rPr lang="sv-FI" dirty="0" smtClean="0"/>
              <a:t>Polisen</a:t>
            </a:r>
            <a:endParaRPr lang="sv-FI" dirty="0"/>
          </a:p>
        </p:txBody>
      </p:sp>
      <p:sp>
        <p:nvSpPr>
          <p:cNvPr id="5" name="Platshållare för text 4"/>
          <p:cNvSpPr>
            <a:spLocks noGrp="1"/>
          </p:cNvSpPr>
          <p:nvPr>
            <p:ph type="body" idx="1"/>
          </p:nvPr>
        </p:nvSpPr>
        <p:spPr>
          <a:xfrm>
            <a:off x="381000" y="1772816"/>
            <a:ext cx="4041648" cy="648072"/>
          </a:xfrm>
        </p:spPr>
        <p:txBody>
          <a:bodyPr/>
          <a:lstStyle/>
          <a:p>
            <a:endParaRPr lang="sv-FI" sz="2400" dirty="0" smtClean="0"/>
          </a:p>
          <a:p>
            <a:r>
              <a:rPr lang="sv-FI" sz="2400" dirty="0" smtClean="0"/>
              <a:t>Polisens uppgifter:</a:t>
            </a:r>
          </a:p>
          <a:p>
            <a:endParaRPr lang="sv-FI" dirty="0"/>
          </a:p>
        </p:txBody>
      </p:sp>
      <p:sp>
        <p:nvSpPr>
          <p:cNvPr id="6" name="Platshållare för text 5"/>
          <p:cNvSpPr>
            <a:spLocks noGrp="1"/>
          </p:cNvSpPr>
          <p:nvPr>
            <p:ph type="body" sz="half" idx="3"/>
          </p:nvPr>
        </p:nvSpPr>
        <p:spPr>
          <a:xfrm flipV="1">
            <a:off x="7740353" y="1556792"/>
            <a:ext cx="792088" cy="432048"/>
          </a:xfrm>
        </p:spPr>
        <p:txBody>
          <a:bodyPr/>
          <a:lstStyle/>
          <a:p>
            <a:endParaRPr lang="sv-FI" dirty="0"/>
          </a:p>
        </p:txBody>
      </p:sp>
      <p:sp>
        <p:nvSpPr>
          <p:cNvPr id="3" name="Platshållare för innehåll 2"/>
          <p:cNvSpPr>
            <a:spLocks noGrp="1"/>
          </p:cNvSpPr>
          <p:nvPr>
            <p:ph sz="quarter" idx="2"/>
          </p:nvPr>
        </p:nvSpPr>
        <p:spPr>
          <a:xfrm>
            <a:off x="381000" y="2564904"/>
            <a:ext cx="4041648" cy="4029815"/>
          </a:xfrm>
        </p:spPr>
        <p:txBody>
          <a:bodyPr>
            <a:normAutofit fontScale="92500" lnSpcReduction="10000"/>
          </a:bodyPr>
          <a:lstStyle/>
          <a:p>
            <a:r>
              <a:rPr lang="sv-FI" dirty="0" smtClean="0"/>
              <a:t>Svara för ordning och säkerhet i samhället.</a:t>
            </a:r>
          </a:p>
          <a:p>
            <a:r>
              <a:rPr lang="sv-FI" dirty="0" smtClean="0"/>
              <a:t>De patrullerar, sköter brådskande utryckningar och är ansvarig för säkerhetsarrangemangen på allmänna platser.</a:t>
            </a:r>
          </a:p>
          <a:p>
            <a:r>
              <a:rPr lang="sv-FI" dirty="0" smtClean="0"/>
              <a:t>Har hand om efterspaningar av försvunna personer.</a:t>
            </a:r>
          </a:p>
          <a:p>
            <a:r>
              <a:rPr lang="sv-FI" dirty="0" smtClean="0"/>
              <a:t>Undersöka brott och se till att de leder till åtalsprövning.</a:t>
            </a:r>
          </a:p>
          <a:p>
            <a:r>
              <a:rPr lang="sv-FI" dirty="0" smtClean="0"/>
              <a:t>Bevilja tillstånd, ex. pass, körkort, skjutvapen.</a:t>
            </a:r>
          </a:p>
          <a:p>
            <a:r>
              <a:rPr lang="sv-FI" dirty="0" smtClean="0"/>
              <a:t>Övervaka trafiken.</a:t>
            </a:r>
          </a:p>
          <a:p>
            <a:endParaRPr lang="sv-FI" dirty="0" smtClean="0"/>
          </a:p>
          <a:p>
            <a:endParaRPr lang="sv-FI" dirty="0" smtClean="0"/>
          </a:p>
          <a:p>
            <a:endParaRPr lang="sv-FI" dirty="0"/>
          </a:p>
        </p:txBody>
      </p:sp>
      <p:pic>
        <p:nvPicPr>
          <p:cNvPr id="8" name="Platshållare för innehåll 7" descr="poliisi.jpg"/>
          <p:cNvPicPr>
            <a:picLocks noGrp="1" noChangeAspect="1"/>
          </p:cNvPicPr>
          <p:nvPr>
            <p:ph sz="quarter" idx="4"/>
          </p:nvPr>
        </p:nvPicPr>
        <p:blipFill>
          <a:blip r:embed="rId2" cstate="print"/>
          <a:stretch>
            <a:fillRect/>
          </a:stretch>
        </p:blipFill>
        <p:spPr>
          <a:xfrm>
            <a:off x="4718050" y="2636912"/>
            <a:ext cx="4041775" cy="3727079"/>
          </a:xfrm>
        </p:spPr>
      </p:pic>
      <p:pic>
        <p:nvPicPr>
          <p:cNvPr id="1026" name="Picture 2" descr="C:\Users\EijaM\Pictures\poliisi_virkamerkki.jpg"/>
          <p:cNvPicPr>
            <a:picLocks noChangeAspect="1" noChangeArrowheads="1"/>
          </p:cNvPicPr>
          <p:nvPr/>
        </p:nvPicPr>
        <p:blipFill>
          <a:blip r:embed="rId3" cstate="print"/>
          <a:srcRect/>
          <a:stretch>
            <a:fillRect/>
          </a:stretch>
        </p:blipFill>
        <p:spPr bwMode="auto">
          <a:xfrm>
            <a:off x="6948264" y="1268760"/>
            <a:ext cx="1728192" cy="97210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title"/>
          </p:nvPr>
        </p:nvSpPr>
        <p:spPr>
          <a:xfrm>
            <a:off x="457200" y="1143000"/>
            <a:ext cx="4978896" cy="845840"/>
          </a:xfrm>
        </p:spPr>
        <p:txBody>
          <a:bodyPr/>
          <a:lstStyle/>
          <a:p>
            <a:r>
              <a:rPr lang="sv-FI" dirty="0" smtClean="0"/>
              <a:t>Polisens organisation</a:t>
            </a:r>
            <a:endParaRPr lang="sv-FI" dirty="0"/>
          </a:p>
        </p:txBody>
      </p:sp>
      <p:sp>
        <p:nvSpPr>
          <p:cNvPr id="11" name="Platshållare för innehåll 10"/>
          <p:cNvSpPr>
            <a:spLocks noGrp="1"/>
          </p:cNvSpPr>
          <p:nvPr>
            <p:ph idx="1"/>
          </p:nvPr>
        </p:nvSpPr>
        <p:spPr>
          <a:xfrm>
            <a:off x="457200" y="2060848"/>
            <a:ext cx="8229600" cy="4513688"/>
          </a:xfrm>
        </p:spPr>
        <p:txBody>
          <a:bodyPr>
            <a:normAutofit fontScale="92500"/>
          </a:bodyPr>
          <a:lstStyle/>
          <a:p>
            <a:r>
              <a:rPr lang="sv-FI" i="1" dirty="0" smtClean="0"/>
              <a:t>Centralkriminalpolisen: </a:t>
            </a:r>
            <a:r>
              <a:rPr lang="sv-FI" dirty="0" smtClean="0"/>
              <a:t>Bekämpar internationell, yrkesmässig och ekonomisk brottslighet.</a:t>
            </a:r>
          </a:p>
          <a:p>
            <a:r>
              <a:rPr lang="sv-FI" i="1" dirty="0" smtClean="0"/>
              <a:t>Skyddspolisen: </a:t>
            </a:r>
            <a:r>
              <a:rPr lang="sv-FI" dirty="0" smtClean="0"/>
              <a:t>Bekämpar brott som kan äventyra statens inre och yttre säkerhet, ex. landsförräderi, planerade bombattentat, internationella brottsligor. Samarbetar med Interpol och Europol.</a:t>
            </a:r>
          </a:p>
          <a:p>
            <a:r>
              <a:rPr lang="sv-FI" i="1" dirty="0" smtClean="0"/>
              <a:t>Rörliga polisen </a:t>
            </a:r>
            <a:r>
              <a:rPr lang="sv-FI" dirty="0" smtClean="0"/>
              <a:t>kommer att avskaffas t o m år 2014, men lokalpolisen tar över en del av verksamheten. Upprätthåller ordning och säkerhet och övervakar trafiken.</a:t>
            </a:r>
            <a:endParaRPr lang="sv-FI" dirty="0"/>
          </a:p>
        </p:txBody>
      </p:sp>
      <p:pic>
        <p:nvPicPr>
          <p:cNvPr id="2050" name="Picture 2" descr="C:\Users\EijaM\Pictures\untitled 2.png"/>
          <p:cNvPicPr>
            <a:picLocks noChangeAspect="1" noChangeArrowheads="1"/>
          </p:cNvPicPr>
          <p:nvPr/>
        </p:nvPicPr>
        <p:blipFill>
          <a:blip r:embed="rId2" cstate="print"/>
          <a:srcRect/>
          <a:stretch>
            <a:fillRect/>
          </a:stretch>
        </p:blipFill>
        <p:spPr bwMode="auto">
          <a:xfrm>
            <a:off x="5940152" y="1196752"/>
            <a:ext cx="1866900" cy="5715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980728"/>
            <a:ext cx="8229600" cy="1008112"/>
          </a:xfrm>
        </p:spPr>
        <p:txBody>
          <a:bodyPr/>
          <a:lstStyle/>
          <a:p>
            <a:r>
              <a:rPr lang="sv-FI" dirty="0" smtClean="0"/>
              <a:t>Utrikes- och säkerhetspolitik</a:t>
            </a:r>
            <a:endParaRPr lang="sv-FI" dirty="0"/>
          </a:p>
        </p:txBody>
      </p:sp>
      <p:sp>
        <p:nvSpPr>
          <p:cNvPr id="5" name="Platshållare för innehåll 4"/>
          <p:cNvSpPr>
            <a:spLocks noGrp="1"/>
          </p:cNvSpPr>
          <p:nvPr>
            <p:ph sz="half" idx="1"/>
          </p:nvPr>
        </p:nvSpPr>
        <p:spPr>
          <a:xfrm>
            <a:off x="457200" y="2249425"/>
            <a:ext cx="4038600" cy="4203912"/>
          </a:xfrm>
        </p:spPr>
        <p:txBody>
          <a:bodyPr>
            <a:normAutofit lnSpcReduction="10000"/>
          </a:bodyPr>
          <a:lstStyle/>
          <a:p>
            <a:r>
              <a:rPr lang="sv-FI" dirty="0" smtClean="0"/>
              <a:t>Målet för utrikes- och </a:t>
            </a:r>
            <a:r>
              <a:rPr lang="sv-FI" dirty="0" smtClean="0"/>
              <a:t>säkerhetspolitiken är </a:t>
            </a:r>
            <a:r>
              <a:rPr lang="sv-FI" dirty="0" smtClean="0"/>
              <a:t>att stärka Finlands säkerhet och internationella inflytande.</a:t>
            </a:r>
          </a:p>
          <a:p>
            <a:r>
              <a:rPr lang="sv-FI" dirty="0" smtClean="0"/>
              <a:t>Som medlem i EU och FN samarbetar Finland med andra länder för att trygga freden.</a:t>
            </a:r>
          </a:p>
          <a:p>
            <a:r>
              <a:rPr lang="sv-FI" dirty="0" smtClean="0"/>
              <a:t>Finland förser EU och FN med trupper vid deras krishanteringsoperationer.</a:t>
            </a:r>
          </a:p>
          <a:p>
            <a:r>
              <a:rPr lang="sv-FI" dirty="0" smtClean="0"/>
              <a:t>Finland är med i Natos snabbinsatsstyrka (NRF).</a:t>
            </a:r>
          </a:p>
          <a:p>
            <a:r>
              <a:rPr lang="sv-FI" dirty="0" smtClean="0"/>
              <a:t>Finland är inte medlem i Nato.</a:t>
            </a:r>
            <a:endParaRPr lang="sv-FI" dirty="0"/>
          </a:p>
        </p:txBody>
      </p:sp>
      <p:sp>
        <p:nvSpPr>
          <p:cNvPr id="8" name="Platshållare för innehåll 7"/>
          <p:cNvSpPr>
            <a:spLocks noGrp="1"/>
          </p:cNvSpPr>
          <p:nvPr>
            <p:ph sz="half" idx="2"/>
          </p:nvPr>
        </p:nvSpPr>
        <p:spPr>
          <a:xfrm>
            <a:off x="4648200" y="2249425"/>
            <a:ext cx="4038600" cy="1467608"/>
          </a:xfrm>
        </p:spPr>
        <p:txBody>
          <a:bodyPr>
            <a:normAutofit lnSpcReduction="10000"/>
          </a:bodyPr>
          <a:lstStyle/>
          <a:p>
            <a:r>
              <a:rPr lang="sv-FI" dirty="0" smtClean="0"/>
              <a:t>Säkerhetspolitiken omfattar också: terrorism, organiserad brottslighet, globala hälsohot och miljökatastrofer.</a:t>
            </a:r>
            <a:endParaRPr lang="sv-FI" dirty="0"/>
          </a:p>
        </p:txBody>
      </p:sp>
      <p:pic>
        <p:nvPicPr>
          <p:cNvPr id="3074" name="Picture 2" descr="C:\Users\EijaM\Pictures\2305982_520_292.jpg"/>
          <p:cNvPicPr>
            <a:picLocks noChangeAspect="1" noChangeArrowheads="1"/>
          </p:cNvPicPr>
          <p:nvPr/>
        </p:nvPicPr>
        <p:blipFill>
          <a:blip r:embed="rId2" cstate="print"/>
          <a:srcRect/>
          <a:stretch>
            <a:fillRect/>
          </a:stretch>
        </p:blipFill>
        <p:spPr bwMode="auto">
          <a:xfrm>
            <a:off x="4644008" y="4005064"/>
            <a:ext cx="4160912" cy="233651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908720"/>
            <a:ext cx="8229600" cy="792088"/>
          </a:xfrm>
        </p:spPr>
        <p:txBody>
          <a:bodyPr/>
          <a:lstStyle/>
          <a:p>
            <a:pPr algn="ctr"/>
            <a:r>
              <a:rPr lang="sv-FI" dirty="0" smtClean="0"/>
              <a:t>Försvaret</a:t>
            </a:r>
            <a:endParaRPr lang="sv-FI" dirty="0"/>
          </a:p>
        </p:txBody>
      </p:sp>
      <p:sp>
        <p:nvSpPr>
          <p:cNvPr id="3" name="Platshållare för innehåll 2"/>
          <p:cNvSpPr>
            <a:spLocks noGrp="1"/>
          </p:cNvSpPr>
          <p:nvPr>
            <p:ph sz="half" idx="1"/>
          </p:nvPr>
        </p:nvSpPr>
        <p:spPr>
          <a:xfrm>
            <a:off x="457200" y="1844824"/>
            <a:ext cx="4114800" cy="4752528"/>
          </a:xfrm>
          <a:ln>
            <a:solidFill>
              <a:srgbClr val="92D050"/>
            </a:solidFill>
          </a:ln>
        </p:spPr>
        <p:txBody>
          <a:bodyPr>
            <a:normAutofit fontScale="92500" lnSpcReduction="20000"/>
          </a:bodyPr>
          <a:lstStyle/>
          <a:p>
            <a:r>
              <a:rPr lang="sv-FI" dirty="0" smtClean="0"/>
              <a:t>För att fortsätta vara en självständig och neutral stat är det viktigt att Finland har ett effektivt försvar.</a:t>
            </a:r>
          </a:p>
          <a:p>
            <a:r>
              <a:rPr lang="sv-FI" dirty="0" smtClean="0"/>
              <a:t>Det militära försvaret består av </a:t>
            </a:r>
            <a:r>
              <a:rPr lang="sv-FI" i="1" dirty="0" smtClean="0"/>
              <a:t>armén, marinen </a:t>
            </a:r>
            <a:r>
              <a:rPr lang="sv-FI" dirty="0" smtClean="0"/>
              <a:t>och </a:t>
            </a:r>
            <a:r>
              <a:rPr lang="sv-FI" i="1" dirty="0" smtClean="0"/>
              <a:t>flygvapnet.</a:t>
            </a:r>
          </a:p>
          <a:p>
            <a:r>
              <a:rPr lang="sv-FI" dirty="0" smtClean="0"/>
              <a:t>Värnplikten berör endast män och börjar när man fyller 18 år och fortsätter tills man fyller 60 år. </a:t>
            </a:r>
          </a:p>
          <a:p>
            <a:r>
              <a:rPr lang="sv-FI" dirty="0" smtClean="0"/>
              <a:t>Frivillig värnplikt för kvinnor infördes 1995.</a:t>
            </a:r>
          </a:p>
          <a:p>
            <a:r>
              <a:rPr lang="sv-FI" i="1" dirty="0" smtClean="0"/>
              <a:t>Uppbåd</a:t>
            </a:r>
            <a:r>
              <a:rPr lang="sv-FI" dirty="0" smtClean="0"/>
              <a:t> är första steget mot militärtjänstgöringen. Alla finländska män som är värnpliktiga och fyller eller har fyllt 18 kallas till </a:t>
            </a:r>
            <a:r>
              <a:rPr lang="sv-FI" i="1" dirty="0" smtClean="0"/>
              <a:t>uppbåd</a:t>
            </a:r>
            <a:r>
              <a:rPr lang="sv-FI" dirty="0" smtClean="0"/>
              <a:t>. </a:t>
            </a:r>
            <a:r>
              <a:rPr lang="sv-FI" dirty="0" smtClean="0"/>
              <a:t>Att utebli från uppbådet är en straffbar handling.</a:t>
            </a:r>
          </a:p>
          <a:p>
            <a:endParaRPr lang="sv-FI" dirty="0"/>
          </a:p>
        </p:txBody>
      </p:sp>
      <p:pic>
        <p:nvPicPr>
          <p:cNvPr id="5" name="Platshållare för innehåll 4" descr="sotilaat.jpg"/>
          <p:cNvPicPr>
            <a:picLocks noGrp="1" noChangeAspect="1"/>
          </p:cNvPicPr>
          <p:nvPr>
            <p:ph sz="half" idx="2"/>
          </p:nvPr>
        </p:nvPicPr>
        <p:blipFill>
          <a:blip r:embed="rId2" cstate="print"/>
          <a:stretch>
            <a:fillRect/>
          </a:stretch>
        </p:blipFill>
        <p:spPr>
          <a:xfrm>
            <a:off x="5148064" y="1948475"/>
            <a:ext cx="3104172" cy="443285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980728"/>
            <a:ext cx="5554960" cy="1080120"/>
          </a:xfrm>
        </p:spPr>
        <p:txBody>
          <a:bodyPr/>
          <a:lstStyle/>
          <a:p>
            <a:pPr algn="ctr"/>
            <a:r>
              <a:rPr lang="sv-FI" dirty="0" smtClean="0"/>
              <a:t>Värnplikten</a:t>
            </a:r>
            <a:endParaRPr lang="sv-FI" dirty="0"/>
          </a:p>
        </p:txBody>
      </p:sp>
      <p:pic>
        <p:nvPicPr>
          <p:cNvPr id="5" name="Platshållare för innehåll 4" descr="Dragsvik3.jpg"/>
          <p:cNvPicPr>
            <a:picLocks noGrp="1" noChangeAspect="1"/>
          </p:cNvPicPr>
          <p:nvPr>
            <p:ph sz="half" idx="1"/>
          </p:nvPr>
        </p:nvPicPr>
        <p:blipFill>
          <a:blip r:embed="rId2" cstate="print"/>
          <a:stretch>
            <a:fillRect/>
          </a:stretch>
        </p:blipFill>
        <p:spPr>
          <a:xfrm>
            <a:off x="170585" y="2492896"/>
            <a:ext cx="4534401" cy="3409775"/>
          </a:xfrm>
        </p:spPr>
      </p:pic>
      <p:sp>
        <p:nvSpPr>
          <p:cNvPr id="4" name="Platshållare för innehåll 3"/>
          <p:cNvSpPr>
            <a:spLocks noGrp="1"/>
          </p:cNvSpPr>
          <p:nvPr>
            <p:ph sz="half" idx="2"/>
          </p:nvPr>
        </p:nvSpPr>
        <p:spPr/>
        <p:txBody>
          <a:bodyPr/>
          <a:lstStyle/>
          <a:p>
            <a:r>
              <a:rPr lang="sv-FI" dirty="0" smtClean="0"/>
              <a:t>Över 80 % av alla män genomför i dag sin militärtjänst. </a:t>
            </a:r>
          </a:p>
          <a:p>
            <a:r>
              <a:rPr lang="sv-FI" dirty="0" smtClean="0"/>
              <a:t>Efter att tjänstgöringstiden fullgjorts får beväringen ett tjänstgöringsintyg och ett soldatpass. Han överflyttas sedan till reserven och kan bli inkallad till reservövningar i framtiden.</a:t>
            </a:r>
          </a:p>
          <a:p>
            <a:r>
              <a:rPr lang="sv-FI" dirty="0" smtClean="0"/>
              <a:t>Beväringstjänsten kan även utföras som </a:t>
            </a:r>
            <a:r>
              <a:rPr lang="sv-FI" i="1" dirty="0" smtClean="0"/>
              <a:t>civiltjänstgörare, </a:t>
            </a:r>
            <a:r>
              <a:rPr lang="sv-FI" dirty="0" smtClean="0"/>
              <a:t>d v s arbeta ex. i skola, sjukhus eller bibliotek i 12 månader.</a:t>
            </a:r>
            <a:endParaRPr lang="sv-FI" dirty="0"/>
          </a:p>
        </p:txBody>
      </p:sp>
      <p:pic>
        <p:nvPicPr>
          <p:cNvPr id="1026" name="Picture 2" descr="C:\Users\EijaM\Pictures\untitled3.png"/>
          <p:cNvPicPr>
            <a:picLocks noChangeAspect="1" noChangeArrowheads="1"/>
          </p:cNvPicPr>
          <p:nvPr/>
        </p:nvPicPr>
        <p:blipFill>
          <a:blip r:embed="rId3" cstate="print"/>
          <a:srcRect/>
          <a:stretch>
            <a:fillRect/>
          </a:stretch>
        </p:blipFill>
        <p:spPr bwMode="auto">
          <a:xfrm>
            <a:off x="6372200" y="908720"/>
            <a:ext cx="1549946" cy="103329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11560" y="1340768"/>
            <a:ext cx="7776864" cy="4154984"/>
          </a:xfrm>
          <a:prstGeom prst="rect">
            <a:avLst/>
          </a:prstGeom>
          <a:noFill/>
        </p:spPr>
        <p:txBody>
          <a:bodyPr wrap="square" rtlCol="0">
            <a:spAutoFit/>
          </a:bodyPr>
          <a:lstStyle/>
          <a:p>
            <a:r>
              <a:rPr lang="sv-FI" sz="2400" b="1" dirty="0" smtClean="0"/>
              <a:t>Vapenfri tjänst:</a:t>
            </a:r>
            <a:r>
              <a:rPr lang="sv-FI" sz="2400" dirty="0" smtClean="0"/>
              <a:t> Skiljer sig inte så mycket från vanlig tjänstgöring men all tjänstgöring som har med vapenhantering att göra är utesluten. Man kan istället inrikta sig på transport- och hälsovårdsuppgifter.</a:t>
            </a:r>
          </a:p>
          <a:p>
            <a:endParaRPr lang="sv-FI" sz="2400" dirty="0" smtClean="0"/>
          </a:p>
          <a:p>
            <a:r>
              <a:rPr lang="sv-FI" sz="2400" b="1" dirty="0" smtClean="0"/>
              <a:t>Totalvägrare: </a:t>
            </a:r>
            <a:r>
              <a:rPr lang="sv-FI" sz="2400" dirty="0" smtClean="0"/>
              <a:t>En som vägrar tjänstgöring, även civiltjänstgöring. Kan få fängelsestraff, men benådas ofta av presidenten efter kort tid. Finland är enda landet i EU som utdömer fängelsestraff för totalvägran.</a:t>
            </a:r>
          </a:p>
          <a:p>
            <a:endParaRPr lang="sv-FI" sz="2400" dirty="0" smtClean="0"/>
          </a:p>
          <a:p>
            <a:r>
              <a:rPr lang="sv-FI" sz="2400" dirty="0" smtClean="0"/>
              <a:t>Åländska män behöver inte utföra värnplikt.</a:t>
            </a:r>
            <a:endParaRPr lang="sv-FI" sz="2400" dirty="0"/>
          </a:p>
        </p:txBody>
      </p:sp>
      <p:pic>
        <p:nvPicPr>
          <p:cNvPr id="2050" name="Picture 2" descr="C:\Users\EijaM\Pictures\ei_ase.jpg"/>
          <p:cNvPicPr>
            <a:picLocks noChangeAspect="1" noChangeArrowheads="1"/>
          </p:cNvPicPr>
          <p:nvPr/>
        </p:nvPicPr>
        <p:blipFill>
          <a:blip r:embed="rId2" cstate="print"/>
          <a:srcRect/>
          <a:stretch>
            <a:fillRect/>
          </a:stretch>
        </p:blipFill>
        <p:spPr bwMode="auto">
          <a:xfrm>
            <a:off x="6804248" y="5013176"/>
            <a:ext cx="1905000" cy="15049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908720"/>
            <a:ext cx="8229600" cy="1080120"/>
          </a:xfrm>
        </p:spPr>
        <p:txBody>
          <a:bodyPr/>
          <a:lstStyle/>
          <a:p>
            <a:r>
              <a:rPr lang="sv-FI" dirty="0" smtClean="0"/>
              <a:t>Regel- och rättssamhället</a:t>
            </a:r>
            <a:endParaRPr lang="sv-FI" dirty="0"/>
          </a:p>
        </p:txBody>
      </p:sp>
      <p:sp>
        <p:nvSpPr>
          <p:cNvPr id="5" name="Platshållare för innehåll 4"/>
          <p:cNvSpPr>
            <a:spLocks noGrp="1"/>
          </p:cNvSpPr>
          <p:nvPr>
            <p:ph sz="half" idx="1"/>
          </p:nvPr>
        </p:nvSpPr>
        <p:spPr>
          <a:xfrm>
            <a:off x="457200" y="1916832"/>
            <a:ext cx="4186808" cy="4858555"/>
          </a:xfrm>
        </p:spPr>
        <p:txBody>
          <a:bodyPr/>
          <a:lstStyle/>
          <a:p>
            <a:r>
              <a:rPr lang="sv-FI" dirty="0" smtClean="0"/>
              <a:t>När man fyller 15 år uppnår man </a:t>
            </a:r>
            <a:r>
              <a:rPr lang="sv-FI" i="1" dirty="0" smtClean="0"/>
              <a:t>straffbarhetsålder. </a:t>
            </a:r>
            <a:r>
              <a:rPr lang="sv-FI" dirty="0" smtClean="0"/>
              <a:t>Det vill säga, bryter man mot lagen kan man ställas inför domstol.</a:t>
            </a:r>
          </a:p>
          <a:p>
            <a:r>
              <a:rPr lang="sv-FI" dirty="0" smtClean="0"/>
              <a:t>Är man yngre än 15 år så kontaktas de sociala myndigheterna. De har till uppgift att försöka förhindra fortsatt brottslighet.</a:t>
            </a:r>
          </a:p>
          <a:p>
            <a:r>
              <a:rPr lang="sv-FI" dirty="0" smtClean="0"/>
              <a:t>Polisen och försvarsmakten sköter om samhällets och statens säkerhet.</a:t>
            </a:r>
          </a:p>
          <a:p>
            <a:r>
              <a:rPr lang="sv-FI" dirty="0" smtClean="0"/>
              <a:t>Våra lagar ger skydd och rättvisa åt alla (=rättssamhälle)</a:t>
            </a:r>
          </a:p>
          <a:p>
            <a:endParaRPr lang="sv-FI" dirty="0"/>
          </a:p>
        </p:txBody>
      </p:sp>
      <p:pic>
        <p:nvPicPr>
          <p:cNvPr id="7" name="Platshållare för innehåll 6" descr="Victoria_EU-moped___551133c.jpg"/>
          <p:cNvPicPr>
            <a:picLocks noGrp="1" noChangeAspect="1"/>
          </p:cNvPicPr>
          <p:nvPr>
            <p:ph sz="half" idx="2"/>
          </p:nvPr>
        </p:nvPicPr>
        <p:blipFill>
          <a:blip r:embed="rId2" cstate="print"/>
          <a:stretch>
            <a:fillRect/>
          </a:stretch>
        </p:blipFill>
        <p:spPr>
          <a:xfrm>
            <a:off x="4541945" y="2564904"/>
            <a:ext cx="4356917" cy="324036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ijaM\Pictures\888022E3-0821-4081-A7C1-5A624E5349B2.JPG"/>
          <p:cNvPicPr>
            <a:picLocks noChangeAspect="1" noChangeArrowheads="1"/>
          </p:cNvPicPr>
          <p:nvPr/>
        </p:nvPicPr>
        <p:blipFill>
          <a:blip r:embed="rId2" cstate="print">
            <a:lum bright="40000"/>
          </a:blip>
          <a:srcRect/>
          <a:stretch>
            <a:fillRect/>
          </a:stretch>
        </p:blipFill>
        <p:spPr bwMode="auto">
          <a:xfrm>
            <a:off x="755576" y="908720"/>
            <a:ext cx="7608168" cy="57061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softEdge rad="635000"/>
          </a:effectLst>
        </p:spPr>
      </p:pic>
      <p:sp>
        <p:nvSpPr>
          <p:cNvPr id="2" name="textruta 1"/>
          <p:cNvSpPr txBox="1"/>
          <p:nvPr/>
        </p:nvSpPr>
        <p:spPr>
          <a:xfrm>
            <a:off x="539552" y="1124744"/>
            <a:ext cx="8136904" cy="6124754"/>
          </a:xfrm>
          <a:prstGeom prst="rect">
            <a:avLst/>
          </a:prstGeom>
          <a:noFill/>
        </p:spPr>
        <p:txBody>
          <a:bodyPr wrap="square" rtlCol="0">
            <a:spAutoFit/>
          </a:bodyPr>
          <a:lstStyle/>
          <a:p>
            <a:r>
              <a:rPr lang="sv-FI" sz="2000" dirty="0" smtClean="0"/>
              <a:t>Finlands militära försvar kompletteras med ett </a:t>
            </a:r>
            <a:r>
              <a:rPr lang="sv-FI" sz="2000" i="1" dirty="0" smtClean="0"/>
              <a:t>ekonomiskt </a:t>
            </a:r>
            <a:r>
              <a:rPr lang="sv-FI" sz="2000" dirty="0" smtClean="0"/>
              <a:t>och ett </a:t>
            </a:r>
            <a:r>
              <a:rPr lang="sv-FI" sz="2000" i="1" dirty="0" smtClean="0"/>
              <a:t>psykologiskt </a:t>
            </a:r>
            <a:r>
              <a:rPr lang="sv-FI" sz="2000" dirty="0" smtClean="0"/>
              <a:t>försvar samt ett </a:t>
            </a:r>
            <a:r>
              <a:rPr lang="sv-FI" sz="2000" i="1" dirty="0" smtClean="0"/>
              <a:t>befolkningsskydd</a:t>
            </a:r>
            <a:r>
              <a:rPr lang="sv-FI" sz="2000" dirty="0" smtClean="0"/>
              <a:t>. Tillsammans bildar de ett </a:t>
            </a:r>
            <a:r>
              <a:rPr lang="sv-FI" sz="2000" i="1" dirty="0" smtClean="0"/>
              <a:t>totalförsvar.</a:t>
            </a:r>
            <a:endParaRPr lang="sv-FI" sz="2000" dirty="0" smtClean="0"/>
          </a:p>
          <a:p>
            <a:endParaRPr lang="sv-FI" sz="2000" dirty="0" smtClean="0"/>
          </a:p>
          <a:p>
            <a:r>
              <a:rPr lang="sv-FI" sz="2000" b="1" dirty="0" smtClean="0"/>
              <a:t>Det ekonomiska försvaret: </a:t>
            </a:r>
            <a:r>
              <a:rPr lang="sv-FI" sz="2000" dirty="0" smtClean="0"/>
              <a:t>Under fredstid lagras t.ex. olja och bensin i stora depåer. De är alltid fyllda och förnyas hela tiden.</a:t>
            </a:r>
          </a:p>
          <a:p>
            <a:endParaRPr lang="sv-FI" sz="2000" dirty="0" smtClean="0"/>
          </a:p>
          <a:p>
            <a:r>
              <a:rPr lang="sv-FI" sz="2000" b="1" dirty="0" smtClean="0"/>
              <a:t>Det psykologiska försvaret: </a:t>
            </a:r>
            <a:r>
              <a:rPr lang="sv-FI" sz="2000" dirty="0" smtClean="0"/>
              <a:t>Myndigheterna ser till att förstärka det egna folkets försvars- och motståndsvilja genom t.ex. </a:t>
            </a:r>
            <a:r>
              <a:rPr lang="sv-FI" sz="2000" dirty="0" smtClean="0"/>
              <a:t>m</a:t>
            </a:r>
            <a:r>
              <a:rPr lang="sv-FI" sz="2000" dirty="0" smtClean="0"/>
              <a:t>assmedier och medborgarorganisationer (ex. informationsskrifter och läromedel).</a:t>
            </a:r>
          </a:p>
          <a:p>
            <a:endParaRPr lang="sv-FI" sz="2000" b="1" dirty="0" smtClean="0"/>
          </a:p>
          <a:p>
            <a:r>
              <a:rPr lang="sv-FI" sz="2000" b="1" dirty="0" smtClean="0"/>
              <a:t>Befolkningsskyddet: </a:t>
            </a:r>
            <a:r>
              <a:rPr lang="sv-FI" sz="2000" dirty="0" smtClean="0"/>
              <a:t>Skyddar mot strålning, gas och konventionella vapen. I Finland beräknas 3,4 milj. få plats i skyddsrummen. Kommunerna utbildar invånare för uppgifter inom befolkningsskyddet.</a:t>
            </a:r>
          </a:p>
          <a:p>
            <a:endParaRPr lang="sv-FI" b="1" dirty="0" smtClean="0"/>
          </a:p>
          <a:p>
            <a:endParaRPr lang="sv-FI" b="1" dirty="0" smtClean="0"/>
          </a:p>
          <a:p>
            <a:endParaRPr lang="sv-FI" dirty="0" smtClean="0"/>
          </a:p>
          <a:p>
            <a:endParaRPr lang="sv-FI"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8641080" y="430953"/>
            <a:ext cx="45719" cy="45719"/>
          </a:xfrm>
        </p:spPr>
        <p:txBody>
          <a:bodyPr>
            <a:normAutofit fontScale="90000"/>
          </a:bodyPr>
          <a:lstStyle/>
          <a:p>
            <a:endParaRPr lang="sv-FI" dirty="0"/>
          </a:p>
        </p:txBody>
      </p:sp>
      <p:sp>
        <p:nvSpPr>
          <p:cNvPr id="6" name="Platshållare för innehåll 5"/>
          <p:cNvSpPr>
            <a:spLocks noGrp="1"/>
          </p:cNvSpPr>
          <p:nvPr>
            <p:ph sz="half" idx="1"/>
          </p:nvPr>
        </p:nvSpPr>
        <p:spPr>
          <a:xfrm>
            <a:off x="457200" y="692696"/>
            <a:ext cx="4038600" cy="6840760"/>
          </a:xfrm>
        </p:spPr>
        <p:txBody>
          <a:bodyPr>
            <a:normAutofit fontScale="92500" lnSpcReduction="10000"/>
          </a:bodyPr>
          <a:lstStyle/>
          <a:p>
            <a:r>
              <a:rPr lang="sv-FI" i="1" dirty="0" smtClean="0"/>
              <a:t>Rättsförmåga: </a:t>
            </a:r>
            <a:r>
              <a:rPr lang="sv-FI" dirty="0" smtClean="0"/>
              <a:t>har en person i Finland från födelsen tills det han dör. Det innebär att personen har vissa rättigheter och skyldigheter.</a:t>
            </a:r>
          </a:p>
          <a:p>
            <a:endParaRPr lang="sv-FI" i="1" dirty="0" smtClean="0"/>
          </a:p>
          <a:p>
            <a:r>
              <a:rPr lang="sv-FI" i="1" dirty="0" smtClean="0"/>
              <a:t>Rättshandlingsförmåga: </a:t>
            </a:r>
            <a:r>
              <a:rPr lang="sv-FI" dirty="0" smtClean="0"/>
              <a:t>en persons förmåga att ingå bindande rättshandlingar, t.ex. ett köp, ta lån. En person har full rättshandlingsförmåga då han fyllt 18 år. Innan dess har hans intressebevakare (vårdnadshavare) hand om den minderåriges rättshandlingar. En person kan även förlora sin rättshandlingsförmåga p.g.a. sjukdom, störd psykisk förmåga eller annat skäl som innebär att personen behöver hjälp för att sköta sina ärenden. Då utses en intressebevakare.</a:t>
            </a:r>
          </a:p>
          <a:p>
            <a:pPr>
              <a:buNone/>
            </a:pPr>
            <a:r>
              <a:rPr lang="sv-FI" dirty="0" smtClean="0"/>
              <a:t> </a:t>
            </a:r>
          </a:p>
          <a:p>
            <a:endParaRPr lang="sv-FI" i="1" dirty="0" smtClean="0"/>
          </a:p>
        </p:txBody>
      </p:sp>
      <p:sp>
        <p:nvSpPr>
          <p:cNvPr id="7" name="Platshållare för innehåll 6"/>
          <p:cNvSpPr>
            <a:spLocks noGrp="1"/>
          </p:cNvSpPr>
          <p:nvPr>
            <p:ph sz="half" idx="2"/>
          </p:nvPr>
        </p:nvSpPr>
        <p:spPr>
          <a:xfrm>
            <a:off x="4648200" y="1124744"/>
            <a:ext cx="4038600" cy="3240361"/>
          </a:xfrm>
        </p:spPr>
        <p:txBody>
          <a:bodyPr>
            <a:normAutofit fontScale="92500" lnSpcReduction="10000"/>
          </a:bodyPr>
          <a:lstStyle/>
          <a:p>
            <a:r>
              <a:rPr lang="sv-FI" i="1" dirty="0" smtClean="0"/>
              <a:t>Rättsansvarighet: </a:t>
            </a:r>
            <a:r>
              <a:rPr lang="sv-FI" dirty="0" smtClean="0"/>
              <a:t>man är rättsligt ansvarig för följderna av sina handlingar. 15-åringar kan dömas till straff. Barn under 15 år kan inte dömas till straff, men kan ändå vara skadeståndsskyldig! Det är på föräldrarnas ansvar att göra slut på barnets brottsliga uppförande. I annat fall kan barnet omhändertas eller placeras på ett skolhem.</a:t>
            </a:r>
            <a:endParaRPr lang="sv-FI" i="1" dirty="0"/>
          </a:p>
        </p:txBody>
      </p:sp>
      <p:pic>
        <p:nvPicPr>
          <p:cNvPr id="2050" name="Picture 2" descr="C:\Users\EijaM\Pictures\1102084_520_140.jpg"/>
          <p:cNvPicPr>
            <a:picLocks noChangeAspect="1" noChangeArrowheads="1"/>
          </p:cNvPicPr>
          <p:nvPr/>
        </p:nvPicPr>
        <p:blipFill>
          <a:blip r:embed="rId2" cstate="print"/>
          <a:srcRect/>
          <a:stretch>
            <a:fillRect/>
          </a:stretch>
        </p:blipFill>
        <p:spPr bwMode="auto">
          <a:xfrm>
            <a:off x="4427984" y="4638542"/>
            <a:ext cx="4536504" cy="152676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908720"/>
            <a:ext cx="8229600" cy="936104"/>
          </a:xfrm>
        </p:spPr>
        <p:txBody>
          <a:bodyPr/>
          <a:lstStyle/>
          <a:p>
            <a:r>
              <a:rPr lang="sv-FI" dirty="0" smtClean="0"/>
              <a:t>De vanligaste brotten</a:t>
            </a:r>
            <a:endParaRPr lang="sv-FI" dirty="0"/>
          </a:p>
        </p:txBody>
      </p:sp>
      <p:sp>
        <p:nvSpPr>
          <p:cNvPr id="3" name="Platshållare för innehåll 2"/>
          <p:cNvSpPr>
            <a:spLocks noGrp="1"/>
          </p:cNvSpPr>
          <p:nvPr>
            <p:ph sz="half" idx="1"/>
          </p:nvPr>
        </p:nvSpPr>
        <p:spPr>
          <a:xfrm>
            <a:off x="457200" y="1988840"/>
            <a:ext cx="4038600" cy="4786547"/>
          </a:xfrm>
        </p:spPr>
        <p:txBody>
          <a:bodyPr>
            <a:normAutofit fontScale="85000" lnSpcReduction="20000"/>
          </a:bodyPr>
          <a:lstStyle/>
          <a:p>
            <a:r>
              <a:rPr lang="sv-FI" b="1" dirty="0" smtClean="0"/>
              <a:t>Snatteri och stöld samma sak</a:t>
            </a:r>
          </a:p>
          <a:p>
            <a:r>
              <a:rPr lang="sv-FI" dirty="0" smtClean="0"/>
              <a:t>Snatteri är samma sak som stöld, men det kallas snatteri om det man stulit har ett mindre värde. Var gränsen går för snatteri varierar men det brukar handla om värden upp till 500€ i Finland. Även försök till snatteri är straffbart i Finland. </a:t>
            </a:r>
            <a:br>
              <a:rPr lang="sv-FI" dirty="0" smtClean="0"/>
            </a:br>
            <a:r>
              <a:rPr lang="sv-FI" dirty="0" smtClean="0"/>
              <a:t/>
            </a:r>
            <a:br>
              <a:rPr lang="sv-FI" dirty="0" smtClean="0"/>
            </a:br>
            <a:r>
              <a:rPr lang="sv-FI" dirty="0" err="1" smtClean="0"/>
              <a:t>Värdegränsen</a:t>
            </a:r>
            <a:r>
              <a:rPr lang="sv-FI" dirty="0" smtClean="0"/>
              <a:t> på 500 euro gäller dock inte om man till exempel plockar delar från en bil eller en cykel. Det räknas som stöld. Det är också stöld om man tar saker från en person som inte kan skydda sig eller om man tar saker ur någon väska. Då spelar det ingen roll om det är saker som har ett mindre värde.</a:t>
            </a:r>
            <a:br>
              <a:rPr lang="sv-FI" dirty="0" smtClean="0"/>
            </a:br>
            <a:endParaRPr lang="sv-FI" dirty="0" smtClean="0"/>
          </a:p>
          <a:p>
            <a:endParaRPr lang="sv-FI" dirty="0"/>
          </a:p>
        </p:txBody>
      </p:sp>
      <p:sp>
        <p:nvSpPr>
          <p:cNvPr id="4" name="Platshållare för innehåll 3"/>
          <p:cNvSpPr>
            <a:spLocks noGrp="1"/>
          </p:cNvSpPr>
          <p:nvPr>
            <p:ph sz="half" idx="2"/>
          </p:nvPr>
        </p:nvSpPr>
        <p:spPr>
          <a:xfrm>
            <a:off x="4648200" y="1988840"/>
            <a:ext cx="4038600" cy="4786547"/>
          </a:xfrm>
        </p:spPr>
        <p:txBody>
          <a:bodyPr>
            <a:normAutofit fontScale="85000" lnSpcReduction="20000"/>
          </a:bodyPr>
          <a:lstStyle/>
          <a:p>
            <a:r>
              <a:rPr lang="sv-FI" b="1" dirty="0" smtClean="0"/>
              <a:t>Straffregister</a:t>
            </a:r>
          </a:p>
          <a:p>
            <a:r>
              <a:rPr lang="sv-FI" dirty="0" smtClean="0"/>
              <a:t>Det vanligaste straffet för snatteri är penningböter. Det innebär också att man blir bokförd i polisens belastningsregister. Där ligger belastningen registrerad under fem års tid. Det kan betyda att man har svårt att få vissa typer av arbeten.</a:t>
            </a:r>
            <a:br>
              <a:rPr lang="sv-FI" dirty="0" smtClean="0"/>
            </a:br>
            <a:endParaRPr lang="sv-FI" dirty="0" smtClean="0"/>
          </a:p>
          <a:p>
            <a:endParaRPr lang="sv-FI" dirty="0"/>
          </a:p>
        </p:txBody>
      </p:sp>
      <p:pic>
        <p:nvPicPr>
          <p:cNvPr id="3074" name="Picture 2" descr="C:\Users\EijaM\Pictures\untitled.png"/>
          <p:cNvPicPr>
            <a:picLocks noChangeAspect="1" noChangeArrowheads="1"/>
          </p:cNvPicPr>
          <p:nvPr/>
        </p:nvPicPr>
        <p:blipFill>
          <a:blip r:embed="rId2" cstate="print"/>
          <a:srcRect/>
          <a:stretch>
            <a:fillRect/>
          </a:stretch>
        </p:blipFill>
        <p:spPr bwMode="auto">
          <a:xfrm>
            <a:off x="5292080" y="3770956"/>
            <a:ext cx="2592288" cy="272249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908720"/>
            <a:ext cx="8229600" cy="1080120"/>
          </a:xfrm>
        </p:spPr>
        <p:txBody>
          <a:bodyPr/>
          <a:lstStyle/>
          <a:p>
            <a:r>
              <a:rPr lang="sv-FI" dirty="0" smtClean="0"/>
              <a:t>Olika brott</a:t>
            </a:r>
            <a:endParaRPr lang="sv-FI" dirty="0"/>
          </a:p>
        </p:txBody>
      </p:sp>
      <p:sp>
        <p:nvSpPr>
          <p:cNvPr id="6" name="Platshållare för innehåll 5"/>
          <p:cNvSpPr>
            <a:spLocks noGrp="1"/>
          </p:cNvSpPr>
          <p:nvPr>
            <p:ph sz="half" idx="1"/>
          </p:nvPr>
        </p:nvSpPr>
        <p:spPr>
          <a:xfrm>
            <a:off x="457200" y="2249424"/>
            <a:ext cx="4038600" cy="4608576"/>
          </a:xfrm>
        </p:spPr>
        <p:txBody>
          <a:bodyPr/>
          <a:lstStyle/>
          <a:p>
            <a:r>
              <a:rPr lang="sv-FI" dirty="0" smtClean="0"/>
              <a:t>Trafikbrott</a:t>
            </a:r>
          </a:p>
          <a:p>
            <a:r>
              <a:rPr lang="sv-FI" dirty="0" smtClean="0"/>
              <a:t>Inbrott</a:t>
            </a:r>
          </a:p>
          <a:p>
            <a:r>
              <a:rPr lang="sv-FI" dirty="0" smtClean="0"/>
              <a:t>Skadegörelse</a:t>
            </a:r>
          </a:p>
          <a:p>
            <a:r>
              <a:rPr lang="sv-FI" dirty="0" smtClean="0"/>
              <a:t>Bedrägeri</a:t>
            </a:r>
          </a:p>
          <a:p>
            <a:r>
              <a:rPr lang="sv-FI" dirty="0" smtClean="0"/>
              <a:t>Narkotikabrott</a:t>
            </a:r>
          </a:p>
          <a:p>
            <a:r>
              <a:rPr lang="sv-FI" dirty="0" smtClean="0"/>
              <a:t>Misshandel</a:t>
            </a:r>
          </a:p>
          <a:p>
            <a:r>
              <a:rPr lang="sv-FI" dirty="0" smtClean="0"/>
              <a:t>Dråp</a:t>
            </a:r>
          </a:p>
          <a:p>
            <a:r>
              <a:rPr lang="sv-FI" dirty="0" smtClean="0"/>
              <a:t>Mord</a:t>
            </a:r>
          </a:p>
          <a:p>
            <a:r>
              <a:rPr lang="sv-FI" dirty="0" smtClean="0"/>
              <a:t>Häleri</a:t>
            </a:r>
          </a:p>
          <a:p>
            <a:r>
              <a:rPr lang="sv-FI" dirty="0" smtClean="0"/>
              <a:t>Hets mot folkgrupp</a:t>
            </a:r>
          </a:p>
          <a:p>
            <a:r>
              <a:rPr lang="sv-FI" dirty="0" smtClean="0"/>
              <a:t>Ofredande</a:t>
            </a:r>
          </a:p>
          <a:p>
            <a:r>
              <a:rPr lang="sv-FI" dirty="0" smtClean="0"/>
              <a:t>Olaga hot</a:t>
            </a:r>
            <a:endParaRPr lang="sv-FI" dirty="0"/>
          </a:p>
        </p:txBody>
      </p:sp>
      <p:pic>
        <p:nvPicPr>
          <p:cNvPr id="8" name="Platshållare för innehåll 7" descr="imagesCAV6V481.jpg"/>
          <p:cNvPicPr>
            <a:picLocks noGrp="1" noChangeAspect="1"/>
          </p:cNvPicPr>
          <p:nvPr>
            <p:ph sz="half" idx="2"/>
          </p:nvPr>
        </p:nvPicPr>
        <p:blipFill>
          <a:blip r:embed="rId2" cstate="print"/>
          <a:stretch>
            <a:fillRect/>
          </a:stretch>
        </p:blipFill>
        <p:spPr>
          <a:xfrm>
            <a:off x="3563888" y="2409288"/>
            <a:ext cx="5223880" cy="353999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Dold brottslighet</a:t>
            </a:r>
            <a:endParaRPr lang="sv-FI" dirty="0"/>
          </a:p>
        </p:txBody>
      </p:sp>
      <p:pic>
        <p:nvPicPr>
          <p:cNvPr id="5" name="Platshållare för innehåll 4" descr="12s28-kamera-700.jpg"/>
          <p:cNvPicPr>
            <a:picLocks noGrp="1" noChangeAspect="1"/>
          </p:cNvPicPr>
          <p:nvPr>
            <p:ph sz="half" idx="1"/>
          </p:nvPr>
        </p:nvPicPr>
        <p:blipFill>
          <a:blip r:embed="rId2" cstate="print"/>
          <a:stretch>
            <a:fillRect/>
          </a:stretch>
        </p:blipFill>
        <p:spPr>
          <a:xfrm>
            <a:off x="201803" y="2708920"/>
            <a:ext cx="4293997" cy="3148907"/>
          </a:xfrm>
        </p:spPr>
      </p:pic>
      <p:sp>
        <p:nvSpPr>
          <p:cNvPr id="4" name="Platshållare för innehåll 3"/>
          <p:cNvSpPr>
            <a:spLocks noGrp="1"/>
          </p:cNvSpPr>
          <p:nvPr>
            <p:ph sz="half" idx="2"/>
          </p:nvPr>
        </p:nvSpPr>
        <p:spPr/>
        <p:txBody>
          <a:bodyPr>
            <a:normAutofit/>
          </a:bodyPr>
          <a:lstStyle/>
          <a:p>
            <a:r>
              <a:rPr lang="sv-FI" sz="2400" dirty="0" smtClean="0"/>
              <a:t>De flesta brott anmäls inte till polisen och många brott blir inte uppklarade trots att de anmälts. Detta kallas också för </a:t>
            </a:r>
            <a:r>
              <a:rPr lang="sv-FI" sz="2400" i="1" dirty="0" smtClean="0"/>
              <a:t>dold brottslighet.</a:t>
            </a:r>
          </a:p>
          <a:p>
            <a:r>
              <a:rPr lang="sv-FI" sz="2400" dirty="0" smtClean="0"/>
              <a:t>De vanligaste dolda brotten är trafikbrotten, i synnerhet fortkörningarna.</a:t>
            </a:r>
            <a:endParaRPr lang="sv-FI"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457200" y="980728"/>
            <a:ext cx="8229600" cy="1008112"/>
          </a:xfrm>
        </p:spPr>
        <p:txBody>
          <a:bodyPr>
            <a:normAutofit fontScale="90000"/>
          </a:bodyPr>
          <a:lstStyle/>
          <a:p>
            <a:pPr algn="ctr"/>
            <a:r>
              <a:rPr lang="sv-FI" dirty="0" smtClean="0"/>
              <a:t>Kvinnor och män dömda till straff 1980-2011 (%)</a:t>
            </a:r>
            <a:endParaRPr lang="sv-FI" dirty="0"/>
          </a:p>
        </p:txBody>
      </p:sp>
      <p:pic>
        <p:nvPicPr>
          <p:cNvPr id="7" name="Platshållare för innehåll 6" descr="syyttr_2011_2012-12-17_tie_001_sv_001.gif"/>
          <p:cNvPicPr>
            <a:picLocks noGrp="1" noChangeAspect="1"/>
          </p:cNvPicPr>
          <p:nvPr>
            <p:ph idx="1"/>
          </p:nvPr>
        </p:nvPicPr>
        <p:blipFill>
          <a:blip r:embed="rId2" cstate="print"/>
          <a:stretch>
            <a:fillRect/>
          </a:stretch>
        </p:blipFill>
        <p:spPr>
          <a:xfrm>
            <a:off x="1402377" y="2276872"/>
            <a:ext cx="6337975" cy="426872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Autofit/>
          </a:bodyPr>
          <a:lstStyle/>
          <a:p>
            <a:pPr algn="ctr"/>
            <a:r>
              <a:rPr lang="sv-FI" sz="2400" dirty="0" smtClean="0"/>
              <a:t>Totala antalet ungdomsbrott 1995-2012</a:t>
            </a:r>
            <a:endParaRPr lang="sv-FI" sz="2400" dirty="0"/>
          </a:p>
        </p:txBody>
      </p:sp>
      <p:sp>
        <p:nvSpPr>
          <p:cNvPr id="84" name="Platshållare för text 83"/>
          <p:cNvSpPr>
            <a:spLocks noGrp="1"/>
          </p:cNvSpPr>
          <p:nvPr>
            <p:ph type="body" idx="2"/>
          </p:nvPr>
        </p:nvSpPr>
        <p:spPr>
          <a:xfrm>
            <a:off x="5353496" y="2204863"/>
            <a:ext cx="3383280" cy="4423583"/>
          </a:xfrm>
        </p:spPr>
        <p:txBody>
          <a:bodyPr>
            <a:normAutofit/>
          </a:bodyPr>
          <a:lstStyle/>
          <a:p>
            <a:r>
              <a:rPr lang="sv-FI" sz="2400" dirty="0" smtClean="0"/>
              <a:t>Blå = stöld</a:t>
            </a:r>
          </a:p>
          <a:p>
            <a:endParaRPr lang="sv-FI" sz="2400" dirty="0" smtClean="0"/>
          </a:p>
          <a:p>
            <a:r>
              <a:rPr lang="sv-FI" sz="2400" dirty="0" smtClean="0"/>
              <a:t>Röd = skadegörelse</a:t>
            </a:r>
          </a:p>
          <a:p>
            <a:endParaRPr lang="sv-FI" sz="2400" dirty="0" smtClean="0"/>
          </a:p>
          <a:p>
            <a:r>
              <a:rPr lang="sv-FI" sz="2400" dirty="0" smtClean="0"/>
              <a:t>Gul = våld</a:t>
            </a:r>
          </a:p>
          <a:p>
            <a:endParaRPr lang="sv-FI" sz="2400" dirty="0" smtClean="0"/>
          </a:p>
          <a:p>
            <a:r>
              <a:rPr lang="sv-FI" sz="2400" dirty="0" smtClean="0"/>
              <a:t>Grön = användning av marijuana eller hasch</a:t>
            </a:r>
          </a:p>
          <a:p>
            <a:endParaRPr lang="sv-FI" sz="1800" dirty="0" smtClean="0"/>
          </a:p>
          <a:p>
            <a:endParaRPr lang="sv-FI" sz="1800" dirty="0"/>
          </a:p>
        </p:txBody>
      </p:sp>
      <p:sp>
        <p:nvSpPr>
          <p:cNvPr id="83" name="Platshållare för innehåll 82"/>
          <p:cNvSpPr>
            <a:spLocks noGrp="1"/>
          </p:cNvSpPr>
          <p:nvPr>
            <p:ph sz="half" idx="1"/>
          </p:nvPr>
        </p:nvSpPr>
        <p:spPr/>
        <p:txBody>
          <a:bodyPr/>
          <a:lstStyle/>
          <a:p>
            <a:pPr>
              <a:buNone/>
            </a:pPr>
            <a:r>
              <a:rPr lang="sv-FI" dirty="0" smtClean="0"/>
              <a:t> </a:t>
            </a:r>
            <a:endParaRPr lang="sv-FI" dirty="0"/>
          </a:p>
        </p:txBody>
      </p:sp>
      <p:grpSp>
        <p:nvGrpSpPr>
          <p:cNvPr id="22529" name="Group 1"/>
          <p:cNvGrpSpPr>
            <a:grpSpLocks/>
          </p:cNvGrpSpPr>
          <p:nvPr/>
        </p:nvGrpSpPr>
        <p:grpSpPr bwMode="auto">
          <a:xfrm>
            <a:off x="243378" y="908720"/>
            <a:ext cx="5336734" cy="5184378"/>
            <a:chOff x="-340" y="-227"/>
            <a:chExt cx="4763" cy="3175"/>
          </a:xfrm>
        </p:grpSpPr>
        <p:sp>
          <p:nvSpPr>
            <p:cNvPr id="22602" name="Rectangle 74"/>
            <p:cNvSpPr>
              <a:spLocks noChangeArrowheads="1"/>
            </p:cNvSpPr>
            <p:nvPr/>
          </p:nvSpPr>
          <p:spPr bwMode="auto">
            <a:xfrm>
              <a:off x="0" y="0"/>
              <a:ext cx="3850" cy="28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601" name="Rectangle 73"/>
            <p:cNvSpPr>
              <a:spLocks noChangeArrowheads="1"/>
            </p:cNvSpPr>
            <p:nvPr/>
          </p:nvSpPr>
          <p:spPr bwMode="auto">
            <a:xfrm>
              <a:off x="-268" y="434"/>
              <a:ext cx="450" cy="2023"/>
            </a:xfrm>
            <a:prstGeom prst="rect">
              <a:avLst/>
            </a:prstGeom>
            <a:solidFill>
              <a:srgbClr val="FFFFFF"/>
            </a:solidFill>
            <a:ln w="0">
              <a:noFill/>
              <a:miter lim="800000"/>
              <a:headEnd/>
              <a:tailEnd/>
            </a:ln>
          </p:spPr>
          <p:txBody>
            <a:bodyPr vert="horz" wrap="square" lIns="91440" tIns="45720" rIns="91440" bIns="45720" numCol="1" anchor="t" anchorCtr="0" compatLnSpc="1">
              <a:prstTxWarp prst="textNoShape">
                <a:avLst/>
              </a:prstTxWarp>
            </a:bodyPr>
            <a:lstStyle/>
            <a:p>
              <a:r>
                <a:rPr lang="sv-FI" sz="1000" dirty="0" smtClean="0"/>
                <a:t>40%</a:t>
              </a:r>
            </a:p>
            <a:p>
              <a:endParaRPr lang="sv-FI" sz="1000" dirty="0" smtClean="0"/>
            </a:p>
            <a:p>
              <a:endParaRPr lang="sv-FI" sz="1000" dirty="0" smtClean="0"/>
            </a:p>
            <a:p>
              <a:endParaRPr lang="sv-FI" sz="1000" dirty="0" smtClean="0"/>
            </a:p>
            <a:p>
              <a:endParaRPr lang="sv-FI" sz="1000" dirty="0" smtClean="0"/>
            </a:p>
            <a:p>
              <a:endParaRPr lang="sv-FI" sz="1000" dirty="0" smtClean="0"/>
            </a:p>
            <a:p>
              <a:endParaRPr lang="sv-FI" sz="1000" dirty="0" smtClean="0"/>
            </a:p>
            <a:p>
              <a:endParaRPr lang="sv-FI" sz="1000" dirty="0" smtClean="0"/>
            </a:p>
            <a:p>
              <a:endParaRPr lang="sv-FI" sz="1000" dirty="0" smtClean="0"/>
            </a:p>
            <a:p>
              <a:endParaRPr lang="sv-FI" sz="1000" dirty="0" smtClean="0"/>
            </a:p>
            <a:p>
              <a:endParaRPr lang="sv-FI" sz="1000" dirty="0" smtClean="0"/>
            </a:p>
            <a:p>
              <a:endParaRPr lang="sv-FI" sz="1000" dirty="0" smtClean="0"/>
            </a:p>
            <a:p>
              <a:endParaRPr lang="sv-FI" sz="1000" dirty="0" smtClean="0"/>
            </a:p>
            <a:p>
              <a:endParaRPr lang="sv-FI" sz="1000" dirty="0" smtClean="0"/>
            </a:p>
            <a:p>
              <a:endParaRPr lang="sv-FI" sz="1000" dirty="0" smtClean="0"/>
            </a:p>
            <a:p>
              <a:endParaRPr lang="sv-FI" sz="1000" dirty="0" smtClean="0"/>
            </a:p>
            <a:p>
              <a:endParaRPr lang="sv-FI" sz="1000" dirty="0" smtClean="0"/>
            </a:p>
            <a:p>
              <a:endParaRPr lang="sv-FI" sz="1000" dirty="0" smtClean="0"/>
            </a:p>
            <a:p>
              <a:endParaRPr lang="sv-FI" sz="1000" dirty="0" smtClean="0"/>
            </a:p>
            <a:p>
              <a:endParaRPr lang="sv-FI" sz="1000" dirty="0" smtClean="0"/>
            </a:p>
            <a:p>
              <a:r>
                <a:rPr lang="sv-FI" sz="1000" dirty="0" smtClean="0"/>
                <a:t> 0%</a:t>
              </a:r>
              <a:endParaRPr lang="sv-FI" sz="1000" dirty="0"/>
            </a:p>
          </p:txBody>
        </p:sp>
        <p:sp>
          <p:nvSpPr>
            <p:cNvPr id="22600" name="Freeform 72"/>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 av ungdomar</a:t>
              </a:r>
              <a:endParaRPr lang="sv-FI" sz="624" spc="0">
                <a:ln w="9525">
                  <a:noFill/>
                  <a:round/>
                  <a:headEnd/>
                  <a:tailEnd/>
                </a:ln>
                <a:solidFill>
                  <a:srgbClr val="000000"/>
                </a:solidFill>
                <a:latin typeface="Arial"/>
                <a:cs typeface="Arial"/>
              </a:endParaRPr>
            </a:p>
          </p:txBody>
        </p:sp>
        <p:sp>
          <p:nvSpPr>
            <p:cNvPr id="22599" name="Freeform 71"/>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i åldern 15–16 år</a:t>
              </a:r>
              <a:endParaRPr lang="sv-FI" sz="624" spc="0">
                <a:ln w="9525">
                  <a:noFill/>
                  <a:round/>
                  <a:headEnd/>
                  <a:tailEnd/>
                </a:ln>
                <a:solidFill>
                  <a:srgbClr val="000000"/>
                </a:solidFill>
                <a:latin typeface="Arial"/>
                <a:cs typeface="Arial"/>
              </a:endParaRPr>
            </a:p>
          </p:txBody>
        </p:sp>
        <p:sp>
          <p:nvSpPr>
            <p:cNvPr id="22598" name="Freeform 70"/>
            <p:cNvSpPr>
              <a:spLocks noChangeArrowheads="1"/>
            </p:cNvSpPr>
            <p:nvPr/>
          </p:nvSpPr>
          <p:spPr bwMode="auto">
            <a:xfrm>
              <a:off x="0" y="0"/>
              <a:ext cx="3850" cy="2890"/>
            </a:xfrm>
            <a:prstGeom prst="rect">
              <a:avLst/>
            </a:prstGeom>
          </p:spPr>
          <p:txBody>
            <a:bodyPr wrap="none" fromWordArt="1"/>
            <a:lstStyle/>
            <a:p>
              <a:pPr algn="r" rtl="0"/>
              <a:r>
                <a:rPr lang="sv-FI" sz="624" spc="0" smtClean="0">
                  <a:ln w="9525">
                    <a:noFill/>
                    <a:round/>
                    <a:headEnd/>
                    <a:tailEnd/>
                  </a:ln>
                  <a:solidFill>
                    <a:srgbClr val="000000"/>
                  </a:solidFill>
                  <a:latin typeface="Arial"/>
                  <a:cs typeface="Arial"/>
                </a:rPr>
                <a:t>0</a:t>
              </a:r>
              <a:endParaRPr lang="sv-FI" sz="624" spc="0">
                <a:ln w="9525">
                  <a:noFill/>
                  <a:round/>
                  <a:headEnd/>
                  <a:tailEnd/>
                </a:ln>
                <a:solidFill>
                  <a:srgbClr val="000000"/>
                </a:solidFill>
                <a:latin typeface="Arial"/>
                <a:cs typeface="Arial"/>
              </a:endParaRPr>
            </a:p>
          </p:txBody>
        </p:sp>
        <p:sp>
          <p:nvSpPr>
            <p:cNvPr id="22597" name="Freeform 69"/>
            <p:cNvSpPr>
              <a:spLocks noChangeArrowheads="1"/>
            </p:cNvSpPr>
            <p:nvPr/>
          </p:nvSpPr>
          <p:spPr bwMode="auto">
            <a:xfrm>
              <a:off x="0" y="0"/>
              <a:ext cx="3850" cy="2890"/>
            </a:xfrm>
            <a:prstGeom prst="rect">
              <a:avLst/>
            </a:prstGeom>
          </p:spPr>
          <p:txBody>
            <a:bodyPr wrap="none" fromWordArt="1"/>
            <a:lstStyle/>
            <a:p>
              <a:pPr algn="r" rtl="0"/>
              <a:r>
                <a:rPr lang="sv-FI" sz="624" spc="0" smtClean="0">
                  <a:ln w="9525">
                    <a:noFill/>
                    <a:round/>
                    <a:headEnd/>
                    <a:tailEnd/>
                  </a:ln>
                  <a:solidFill>
                    <a:srgbClr val="000000"/>
                  </a:solidFill>
                  <a:latin typeface="Arial"/>
                  <a:cs typeface="Arial"/>
                </a:rPr>
                <a:t>5</a:t>
              </a:r>
              <a:endParaRPr lang="sv-FI" sz="624" spc="0">
                <a:ln w="9525">
                  <a:noFill/>
                  <a:round/>
                  <a:headEnd/>
                  <a:tailEnd/>
                </a:ln>
                <a:solidFill>
                  <a:srgbClr val="000000"/>
                </a:solidFill>
                <a:latin typeface="Arial"/>
                <a:cs typeface="Arial"/>
              </a:endParaRPr>
            </a:p>
          </p:txBody>
        </p:sp>
        <p:sp>
          <p:nvSpPr>
            <p:cNvPr id="22596" name="Freeform 68"/>
            <p:cNvSpPr>
              <a:spLocks noChangeArrowheads="1"/>
            </p:cNvSpPr>
            <p:nvPr/>
          </p:nvSpPr>
          <p:spPr bwMode="auto">
            <a:xfrm>
              <a:off x="0" y="0"/>
              <a:ext cx="3850" cy="2890"/>
            </a:xfrm>
            <a:prstGeom prst="rect">
              <a:avLst/>
            </a:prstGeom>
          </p:spPr>
          <p:txBody>
            <a:bodyPr wrap="none" fromWordArt="1"/>
            <a:lstStyle/>
            <a:p>
              <a:pPr algn="r" rtl="0"/>
              <a:r>
                <a:rPr lang="sv-FI" sz="624" spc="0" smtClean="0">
                  <a:ln w="9525">
                    <a:noFill/>
                    <a:round/>
                    <a:headEnd/>
                    <a:tailEnd/>
                  </a:ln>
                  <a:solidFill>
                    <a:srgbClr val="000000"/>
                  </a:solidFill>
                  <a:latin typeface="Arial"/>
                  <a:cs typeface="Arial"/>
                </a:rPr>
                <a:t>10</a:t>
              </a:r>
              <a:endParaRPr lang="sv-FI" sz="624" spc="0">
                <a:ln w="9525">
                  <a:noFill/>
                  <a:round/>
                  <a:headEnd/>
                  <a:tailEnd/>
                </a:ln>
                <a:solidFill>
                  <a:srgbClr val="000000"/>
                </a:solidFill>
                <a:latin typeface="Arial"/>
                <a:cs typeface="Arial"/>
              </a:endParaRPr>
            </a:p>
          </p:txBody>
        </p:sp>
        <p:sp>
          <p:nvSpPr>
            <p:cNvPr id="22595" name="Freeform 67"/>
            <p:cNvSpPr>
              <a:spLocks noChangeArrowheads="1"/>
            </p:cNvSpPr>
            <p:nvPr/>
          </p:nvSpPr>
          <p:spPr bwMode="auto">
            <a:xfrm>
              <a:off x="0" y="0"/>
              <a:ext cx="3850" cy="2890"/>
            </a:xfrm>
            <a:prstGeom prst="rect">
              <a:avLst/>
            </a:prstGeom>
          </p:spPr>
          <p:txBody>
            <a:bodyPr wrap="none" fromWordArt="1"/>
            <a:lstStyle/>
            <a:p>
              <a:pPr algn="r" rtl="0"/>
              <a:r>
                <a:rPr lang="sv-FI" sz="624" spc="0" smtClean="0">
                  <a:ln w="9525">
                    <a:noFill/>
                    <a:round/>
                    <a:headEnd/>
                    <a:tailEnd/>
                  </a:ln>
                  <a:solidFill>
                    <a:srgbClr val="000000"/>
                  </a:solidFill>
                  <a:latin typeface="Arial"/>
                  <a:cs typeface="Arial"/>
                </a:rPr>
                <a:t>15</a:t>
              </a:r>
              <a:endParaRPr lang="sv-FI" sz="624" spc="0">
                <a:ln w="9525">
                  <a:noFill/>
                  <a:round/>
                  <a:headEnd/>
                  <a:tailEnd/>
                </a:ln>
                <a:solidFill>
                  <a:srgbClr val="000000"/>
                </a:solidFill>
                <a:latin typeface="Arial"/>
                <a:cs typeface="Arial"/>
              </a:endParaRPr>
            </a:p>
          </p:txBody>
        </p:sp>
        <p:sp>
          <p:nvSpPr>
            <p:cNvPr id="22594" name="Freeform 66"/>
            <p:cNvSpPr>
              <a:spLocks noChangeArrowheads="1"/>
            </p:cNvSpPr>
            <p:nvPr/>
          </p:nvSpPr>
          <p:spPr bwMode="auto">
            <a:xfrm>
              <a:off x="0" y="0"/>
              <a:ext cx="3850" cy="2890"/>
            </a:xfrm>
            <a:prstGeom prst="rect">
              <a:avLst/>
            </a:prstGeom>
          </p:spPr>
          <p:txBody>
            <a:bodyPr wrap="none" fromWordArt="1"/>
            <a:lstStyle/>
            <a:p>
              <a:pPr algn="r" rtl="0"/>
              <a:r>
                <a:rPr lang="sv-FI" sz="624" spc="0" smtClean="0">
                  <a:ln w="9525">
                    <a:noFill/>
                    <a:round/>
                    <a:headEnd/>
                    <a:tailEnd/>
                  </a:ln>
                  <a:solidFill>
                    <a:srgbClr val="000000"/>
                  </a:solidFill>
                  <a:latin typeface="Arial"/>
                  <a:cs typeface="Arial"/>
                </a:rPr>
                <a:t>20</a:t>
              </a:r>
              <a:endParaRPr lang="sv-FI" sz="624" spc="0">
                <a:ln w="9525">
                  <a:noFill/>
                  <a:round/>
                  <a:headEnd/>
                  <a:tailEnd/>
                </a:ln>
                <a:solidFill>
                  <a:srgbClr val="000000"/>
                </a:solidFill>
                <a:latin typeface="Arial"/>
                <a:cs typeface="Arial"/>
              </a:endParaRPr>
            </a:p>
          </p:txBody>
        </p:sp>
        <p:sp>
          <p:nvSpPr>
            <p:cNvPr id="22593" name="Freeform 65"/>
            <p:cNvSpPr>
              <a:spLocks noChangeArrowheads="1"/>
            </p:cNvSpPr>
            <p:nvPr/>
          </p:nvSpPr>
          <p:spPr bwMode="auto">
            <a:xfrm>
              <a:off x="0" y="0"/>
              <a:ext cx="3850" cy="2890"/>
            </a:xfrm>
            <a:prstGeom prst="rect">
              <a:avLst/>
            </a:prstGeom>
          </p:spPr>
          <p:txBody>
            <a:bodyPr wrap="none" fromWordArt="1"/>
            <a:lstStyle/>
            <a:p>
              <a:pPr algn="r" rtl="0"/>
              <a:r>
                <a:rPr lang="sv-FI" sz="624" spc="0" smtClean="0">
                  <a:ln w="9525">
                    <a:noFill/>
                    <a:round/>
                    <a:headEnd/>
                    <a:tailEnd/>
                  </a:ln>
                  <a:solidFill>
                    <a:srgbClr val="000000"/>
                  </a:solidFill>
                  <a:latin typeface="Arial"/>
                  <a:cs typeface="Arial"/>
                </a:rPr>
                <a:t>25</a:t>
              </a:r>
              <a:endParaRPr lang="sv-FI" sz="624" spc="0">
                <a:ln w="9525">
                  <a:noFill/>
                  <a:round/>
                  <a:headEnd/>
                  <a:tailEnd/>
                </a:ln>
                <a:solidFill>
                  <a:srgbClr val="000000"/>
                </a:solidFill>
                <a:latin typeface="Arial"/>
                <a:cs typeface="Arial"/>
              </a:endParaRPr>
            </a:p>
          </p:txBody>
        </p:sp>
        <p:sp>
          <p:nvSpPr>
            <p:cNvPr id="22592" name="Freeform 64"/>
            <p:cNvSpPr>
              <a:spLocks noChangeArrowheads="1"/>
            </p:cNvSpPr>
            <p:nvPr/>
          </p:nvSpPr>
          <p:spPr bwMode="auto">
            <a:xfrm>
              <a:off x="0" y="0"/>
              <a:ext cx="3850" cy="2890"/>
            </a:xfrm>
            <a:prstGeom prst="rect">
              <a:avLst/>
            </a:prstGeom>
          </p:spPr>
          <p:txBody>
            <a:bodyPr wrap="none" fromWordArt="1"/>
            <a:lstStyle/>
            <a:p>
              <a:pPr algn="r" rtl="0"/>
              <a:r>
                <a:rPr lang="sv-FI" sz="624" spc="0" smtClean="0">
                  <a:ln w="9525">
                    <a:noFill/>
                    <a:round/>
                    <a:headEnd/>
                    <a:tailEnd/>
                  </a:ln>
                  <a:solidFill>
                    <a:srgbClr val="000000"/>
                  </a:solidFill>
                  <a:latin typeface="Arial"/>
                  <a:cs typeface="Arial"/>
                </a:rPr>
                <a:t>30</a:t>
              </a:r>
              <a:endParaRPr lang="sv-FI" sz="624" spc="0">
                <a:ln w="9525">
                  <a:noFill/>
                  <a:round/>
                  <a:headEnd/>
                  <a:tailEnd/>
                </a:ln>
                <a:solidFill>
                  <a:srgbClr val="000000"/>
                </a:solidFill>
                <a:latin typeface="Arial"/>
                <a:cs typeface="Arial"/>
              </a:endParaRPr>
            </a:p>
          </p:txBody>
        </p:sp>
        <p:sp>
          <p:nvSpPr>
            <p:cNvPr id="22591" name="Freeform 63"/>
            <p:cNvSpPr>
              <a:spLocks noChangeArrowheads="1"/>
            </p:cNvSpPr>
            <p:nvPr/>
          </p:nvSpPr>
          <p:spPr bwMode="auto">
            <a:xfrm>
              <a:off x="0" y="0"/>
              <a:ext cx="3850" cy="2890"/>
            </a:xfrm>
            <a:prstGeom prst="rect">
              <a:avLst/>
            </a:prstGeom>
          </p:spPr>
          <p:txBody>
            <a:bodyPr wrap="none" fromWordArt="1"/>
            <a:lstStyle/>
            <a:p>
              <a:pPr algn="r" rtl="0"/>
              <a:r>
                <a:rPr lang="sv-FI" sz="624" spc="0" smtClean="0">
                  <a:ln w="9525">
                    <a:noFill/>
                    <a:round/>
                    <a:headEnd/>
                    <a:tailEnd/>
                  </a:ln>
                  <a:solidFill>
                    <a:srgbClr val="000000"/>
                  </a:solidFill>
                  <a:latin typeface="Arial"/>
                  <a:cs typeface="Arial"/>
                </a:rPr>
                <a:t>35</a:t>
              </a:r>
              <a:endParaRPr lang="sv-FI" sz="624" spc="0">
                <a:ln w="9525">
                  <a:noFill/>
                  <a:round/>
                  <a:headEnd/>
                  <a:tailEnd/>
                </a:ln>
                <a:solidFill>
                  <a:srgbClr val="000000"/>
                </a:solidFill>
                <a:latin typeface="Arial"/>
                <a:cs typeface="Arial"/>
              </a:endParaRPr>
            </a:p>
          </p:txBody>
        </p:sp>
        <p:sp>
          <p:nvSpPr>
            <p:cNvPr id="22590" name="Freeform 62"/>
            <p:cNvSpPr>
              <a:spLocks noChangeArrowheads="1"/>
            </p:cNvSpPr>
            <p:nvPr/>
          </p:nvSpPr>
          <p:spPr bwMode="auto">
            <a:xfrm>
              <a:off x="0" y="0"/>
              <a:ext cx="3850" cy="2890"/>
            </a:xfrm>
            <a:prstGeom prst="rect">
              <a:avLst/>
            </a:prstGeom>
          </p:spPr>
          <p:txBody>
            <a:bodyPr wrap="none" fromWordArt="1"/>
            <a:lstStyle/>
            <a:p>
              <a:pPr algn="r" rtl="0"/>
              <a:r>
                <a:rPr lang="sv-FI" sz="624" spc="0" smtClean="0">
                  <a:ln w="9525">
                    <a:noFill/>
                    <a:round/>
                    <a:headEnd/>
                    <a:tailEnd/>
                  </a:ln>
                  <a:solidFill>
                    <a:srgbClr val="000000"/>
                  </a:solidFill>
                  <a:latin typeface="Arial"/>
                  <a:cs typeface="Arial"/>
                </a:rPr>
                <a:t>40</a:t>
              </a:r>
              <a:endParaRPr lang="sv-FI" sz="624" spc="0">
                <a:ln w="9525">
                  <a:noFill/>
                  <a:round/>
                  <a:headEnd/>
                  <a:tailEnd/>
                </a:ln>
                <a:solidFill>
                  <a:srgbClr val="000000"/>
                </a:solidFill>
                <a:latin typeface="Arial"/>
                <a:cs typeface="Arial"/>
              </a:endParaRPr>
            </a:p>
          </p:txBody>
        </p:sp>
        <p:sp>
          <p:nvSpPr>
            <p:cNvPr id="22589" name="Freeform 61"/>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0</a:t>
              </a:r>
              <a:endParaRPr lang="sv-FI" sz="624" spc="0">
                <a:ln w="9525">
                  <a:noFill/>
                  <a:round/>
                  <a:headEnd/>
                  <a:tailEnd/>
                </a:ln>
                <a:solidFill>
                  <a:srgbClr val="000000"/>
                </a:solidFill>
                <a:latin typeface="Arial"/>
                <a:cs typeface="Arial"/>
              </a:endParaRPr>
            </a:p>
          </p:txBody>
        </p:sp>
        <p:sp>
          <p:nvSpPr>
            <p:cNvPr id="22588" name="Freeform 60"/>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5</a:t>
              </a:r>
              <a:endParaRPr lang="sv-FI" sz="624" spc="0">
                <a:ln w="9525">
                  <a:noFill/>
                  <a:round/>
                  <a:headEnd/>
                  <a:tailEnd/>
                </a:ln>
                <a:solidFill>
                  <a:srgbClr val="000000"/>
                </a:solidFill>
                <a:latin typeface="Arial"/>
                <a:cs typeface="Arial"/>
              </a:endParaRPr>
            </a:p>
          </p:txBody>
        </p:sp>
        <p:sp>
          <p:nvSpPr>
            <p:cNvPr id="22587" name="Freeform 59"/>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10</a:t>
              </a:r>
              <a:endParaRPr lang="sv-FI" sz="624" spc="0">
                <a:ln w="9525">
                  <a:noFill/>
                  <a:round/>
                  <a:headEnd/>
                  <a:tailEnd/>
                </a:ln>
                <a:solidFill>
                  <a:srgbClr val="000000"/>
                </a:solidFill>
                <a:latin typeface="Arial"/>
                <a:cs typeface="Arial"/>
              </a:endParaRPr>
            </a:p>
          </p:txBody>
        </p:sp>
        <p:sp>
          <p:nvSpPr>
            <p:cNvPr id="22586" name="Freeform 58"/>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15</a:t>
              </a:r>
              <a:endParaRPr lang="sv-FI" sz="624" spc="0">
                <a:ln w="9525">
                  <a:noFill/>
                  <a:round/>
                  <a:headEnd/>
                  <a:tailEnd/>
                </a:ln>
                <a:solidFill>
                  <a:srgbClr val="000000"/>
                </a:solidFill>
                <a:latin typeface="Arial"/>
                <a:cs typeface="Arial"/>
              </a:endParaRPr>
            </a:p>
          </p:txBody>
        </p:sp>
        <p:sp>
          <p:nvSpPr>
            <p:cNvPr id="22585" name="Freeform 57"/>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20</a:t>
              </a:r>
              <a:endParaRPr lang="sv-FI" sz="624" spc="0">
                <a:ln w="9525">
                  <a:noFill/>
                  <a:round/>
                  <a:headEnd/>
                  <a:tailEnd/>
                </a:ln>
                <a:solidFill>
                  <a:srgbClr val="000000"/>
                </a:solidFill>
                <a:latin typeface="Arial"/>
                <a:cs typeface="Arial"/>
              </a:endParaRPr>
            </a:p>
          </p:txBody>
        </p:sp>
        <p:sp>
          <p:nvSpPr>
            <p:cNvPr id="22584" name="Freeform 56"/>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25</a:t>
              </a:r>
              <a:endParaRPr lang="sv-FI" sz="624" spc="0">
                <a:ln w="9525">
                  <a:noFill/>
                  <a:round/>
                  <a:headEnd/>
                  <a:tailEnd/>
                </a:ln>
                <a:solidFill>
                  <a:srgbClr val="000000"/>
                </a:solidFill>
                <a:latin typeface="Arial"/>
                <a:cs typeface="Arial"/>
              </a:endParaRPr>
            </a:p>
          </p:txBody>
        </p:sp>
        <p:sp>
          <p:nvSpPr>
            <p:cNvPr id="22583" name="Freeform 55"/>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30</a:t>
              </a:r>
              <a:endParaRPr lang="sv-FI" sz="624" spc="0">
                <a:ln w="9525">
                  <a:noFill/>
                  <a:round/>
                  <a:headEnd/>
                  <a:tailEnd/>
                </a:ln>
                <a:solidFill>
                  <a:srgbClr val="000000"/>
                </a:solidFill>
                <a:latin typeface="Arial"/>
                <a:cs typeface="Arial"/>
              </a:endParaRPr>
            </a:p>
          </p:txBody>
        </p:sp>
        <p:sp>
          <p:nvSpPr>
            <p:cNvPr id="22582" name="Freeform 54"/>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35</a:t>
              </a:r>
              <a:endParaRPr lang="sv-FI" sz="624" spc="0">
                <a:ln w="9525">
                  <a:noFill/>
                  <a:round/>
                  <a:headEnd/>
                  <a:tailEnd/>
                </a:ln>
                <a:solidFill>
                  <a:srgbClr val="000000"/>
                </a:solidFill>
                <a:latin typeface="Arial"/>
                <a:cs typeface="Arial"/>
              </a:endParaRPr>
            </a:p>
          </p:txBody>
        </p:sp>
        <p:sp>
          <p:nvSpPr>
            <p:cNvPr id="22581" name="Freeform 53"/>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40</a:t>
              </a:r>
              <a:endParaRPr lang="sv-FI" sz="624" spc="0">
                <a:ln w="9525">
                  <a:noFill/>
                  <a:round/>
                  <a:headEnd/>
                  <a:tailEnd/>
                </a:ln>
                <a:solidFill>
                  <a:srgbClr val="000000"/>
                </a:solidFill>
                <a:latin typeface="Arial"/>
                <a:cs typeface="Arial"/>
              </a:endParaRPr>
            </a:p>
          </p:txBody>
        </p:sp>
        <p:sp>
          <p:nvSpPr>
            <p:cNvPr id="22580" name="Freeform 52"/>
            <p:cNvSpPr>
              <a:spLocks noChangeArrowheads="1"/>
            </p:cNvSpPr>
            <p:nvPr/>
          </p:nvSpPr>
          <p:spPr bwMode="auto">
            <a:xfrm>
              <a:off x="-340" y="-227"/>
              <a:ext cx="4763" cy="3175"/>
            </a:xfrm>
            <a:prstGeom prst="rect">
              <a:avLst/>
            </a:prstGeom>
          </p:spPr>
          <p:txBody>
            <a:bodyPr wrap="none" fromWordArt="1"/>
            <a:lstStyle/>
            <a:p>
              <a:pPr algn="l" rtl="0"/>
              <a:endParaRPr lang="sv-FI" sz="1069" b="1" spc="0" dirty="0">
                <a:ln w="9525">
                  <a:noFill/>
                  <a:round/>
                  <a:headEnd/>
                  <a:tailEnd/>
                </a:ln>
                <a:solidFill>
                  <a:srgbClr val="000000"/>
                </a:solidFill>
                <a:latin typeface="Arial"/>
                <a:cs typeface="Arial"/>
              </a:endParaRPr>
            </a:p>
          </p:txBody>
        </p:sp>
        <p:sp>
          <p:nvSpPr>
            <p:cNvPr id="22579" name="Freeform 51"/>
            <p:cNvSpPr>
              <a:spLocks noChangeArrowheads="1"/>
            </p:cNvSpPr>
            <p:nvPr/>
          </p:nvSpPr>
          <p:spPr bwMode="auto">
            <a:xfrm>
              <a:off x="0" y="0"/>
              <a:ext cx="3850" cy="2890"/>
            </a:xfrm>
            <a:prstGeom prst="rect">
              <a:avLst/>
            </a:prstGeom>
          </p:spPr>
          <p:txBody>
            <a:bodyPr wrap="none" fromWordArt="1"/>
            <a:lstStyle/>
            <a:p>
              <a:pPr algn="l" rtl="0"/>
              <a:r>
                <a:rPr lang="sv-FI" sz="624" b="1" spc="0" smtClean="0">
                  <a:ln w="9525">
                    <a:noFill/>
                    <a:round/>
                    <a:headEnd/>
                    <a:tailEnd/>
                  </a:ln>
                  <a:solidFill>
                    <a:srgbClr val="000000"/>
                  </a:solidFill>
                  <a:latin typeface="Arial"/>
                  <a:cs typeface="Arial"/>
                </a:rPr>
                <a:t>Rättspolitiska forskningsinstitutet</a:t>
              </a:r>
              <a:endParaRPr lang="sv-FI" sz="624" b="1" spc="0">
                <a:ln w="9525">
                  <a:noFill/>
                  <a:round/>
                  <a:headEnd/>
                  <a:tailEnd/>
                </a:ln>
                <a:solidFill>
                  <a:srgbClr val="000000"/>
                </a:solidFill>
                <a:latin typeface="Arial"/>
                <a:cs typeface="Arial"/>
              </a:endParaRPr>
            </a:p>
          </p:txBody>
        </p:sp>
        <p:sp>
          <p:nvSpPr>
            <p:cNvPr id="22578" name="AutoShape 50"/>
            <p:cNvSpPr>
              <a:spLocks noChangeArrowheads="1"/>
            </p:cNvSpPr>
            <p:nvPr/>
          </p:nvSpPr>
          <p:spPr bwMode="auto">
            <a:xfrm>
              <a:off x="0" y="0"/>
              <a:ext cx="3850" cy="2890"/>
            </a:xfrm>
            <a:custGeom>
              <a:avLst/>
              <a:gdLst/>
              <a:ahLst/>
              <a:cxnLst>
                <a:cxn ang="0">
                  <a:pos x="472" y="2411"/>
                </a:cxn>
                <a:cxn ang="0">
                  <a:pos x="472" y="2457"/>
                </a:cxn>
                <a:cxn ang="0">
                  <a:pos x="956" y="2411"/>
                </a:cxn>
                <a:cxn ang="0">
                  <a:pos x="956" y="2457"/>
                </a:cxn>
                <a:cxn ang="0">
                  <a:pos x="1440" y="2411"/>
                </a:cxn>
                <a:cxn ang="0">
                  <a:pos x="1440" y="2457"/>
                </a:cxn>
                <a:cxn ang="0">
                  <a:pos x="1925" y="2411"/>
                </a:cxn>
                <a:cxn ang="0">
                  <a:pos x="1925" y="2457"/>
                </a:cxn>
                <a:cxn ang="0">
                  <a:pos x="2410" y="2411"/>
                </a:cxn>
                <a:cxn ang="0">
                  <a:pos x="2410" y="2457"/>
                </a:cxn>
                <a:cxn ang="0">
                  <a:pos x="2894" y="2411"/>
                </a:cxn>
                <a:cxn ang="0">
                  <a:pos x="2894" y="2457"/>
                </a:cxn>
                <a:cxn ang="0">
                  <a:pos x="3379" y="2411"/>
                </a:cxn>
                <a:cxn ang="0">
                  <a:pos x="3379" y="2457"/>
                </a:cxn>
              </a:cxnLst>
              <a:rect l="0" t="0" r="r" b="b"/>
              <a:pathLst>
                <a:path w="3850" h="2890">
                  <a:moveTo>
                    <a:pt x="472" y="2411"/>
                  </a:moveTo>
                  <a:lnTo>
                    <a:pt x="472" y="2457"/>
                  </a:lnTo>
                  <a:close/>
                  <a:moveTo>
                    <a:pt x="956" y="2411"/>
                  </a:moveTo>
                  <a:lnTo>
                    <a:pt x="956" y="2457"/>
                  </a:lnTo>
                  <a:close/>
                  <a:moveTo>
                    <a:pt x="1440" y="2411"/>
                  </a:moveTo>
                  <a:lnTo>
                    <a:pt x="1440" y="2457"/>
                  </a:lnTo>
                  <a:close/>
                  <a:moveTo>
                    <a:pt x="1925" y="2411"/>
                  </a:moveTo>
                  <a:lnTo>
                    <a:pt x="1925" y="2457"/>
                  </a:lnTo>
                  <a:close/>
                  <a:moveTo>
                    <a:pt x="2410" y="2411"/>
                  </a:moveTo>
                  <a:lnTo>
                    <a:pt x="2410" y="2457"/>
                  </a:lnTo>
                  <a:close/>
                  <a:moveTo>
                    <a:pt x="2894" y="2411"/>
                  </a:moveTo>
                  <a:lnTo>
                    <a:pt x="2894" y="2457"/>
                  </a:lnTo>
                  <a:close/>
                  <a:moveTo>
                    <a:pt x="3379" y="2411"/>
                  </a:moveTo>
                  <a:lnTo>
                    <a:pt x="3379" y="2457"/>
                  </a:lnTo>
                  <a:close/>
                </a:path>
              </a:pathLst>
            </a:custGeom>
            <a:solidFill>
              <a:srgbClr val="FFFFFF"/>
            </a:solidFill>
            <a:ln w="7922">
              <a:solidFill>
                <a:srgbClr val="000000"/>
              </a:solidFill>
              <a:round/>
              <a:headEnd/>
              <a:tailEnd/>
            </a:ln>
          </p:spPr>
          <p:txBody>
            <a:bodyPr vert="horz" wrap="square" lIns="91440" tIns="45720" rIns="91440" bIns="45720" numCol="1" anchor="t" anchorCtr="0" compatLnSpc="1">
              <a:prstTxWarp prst="textNoShape">
                <a:avLst/>
              </a:prstTxWarp>
            </a:bodyPr>
            <a:lstStyle/>
            <a:p>
              <a:endParaRPr lang="sv-FI"/>
            </a:p>
          </p:txBody>
        </p:sp>
        <p:sp>
          <p:nvSpPr>
            <p:cNvPr id="22577" name="AutoShape 49"/>
            <p:cNvSpPr>
              <a:spLocks noChangeArrowheads="1"/>
            </p:cNvSpPr>
            <p:nvPr/>
          </p:nvSpPr>
          <p:spPr bwMode="auto">
            <a:xfrm>
              <a:off x="0" y="0"/>
              <a:ext cx="3850" cy="2890"/>
            </a:xfrm>
            <a:custGeom>
              <a:avLst/>
              <a:gdLst/>
              <a:ahLst/>
              <a:cxnLst>
                <a:cxn ang="0">
                  <a:pos x="229" y="2164"/>
                </a:cxn>
                <a:cxn ang="0">
                  <a:pos x="3621" y="2164"/>
                </a:cxn>
                <a:cxn ang="0">
                  <a:pos x="229" y="1919"/>
                </a:cxn>
                <a:cxn ang="0">
                  <a:pos x="3621" y="1919"/>
                </a:cxn>
                <a:cxn ang="0">
                  <a:pos x="229" y="1674"/>
                </a:cxn>
                <a:cxn ang="0">
                  <a:pos x="3621" y="1674"/>
                </a:cxn>
                <a:cxn ang="0">
                  <a:pos x="229" y="1428"/>
                </a:cxn>
                <a:cxn ang="0">
                  <a:pos x="3621" y="1428"/>
                </a:cxn>
                <a:cxn ang="0">
                  <a:pos x="229" y="1183"/>
                </a:cxn>
                <a:cxn ang="0">
                  <a:pos x="3621" y="1183"/>
                </a:cxn>
                <a:cxn ang="0">
                  <a:pos x="229" y="938"/>
                </a:cxn>
                <a:cxn ang="0">
                  <a:pos x="3621" y="938"/>
                </a:cxn>
                <a:cxn ang="0">
                  <a:pos x="229" y="693"/>
                </a:cxn>
                <a:cxn ang="0">
                  <a:pos x="3621" y="693"/>
                </a:cxn>
                <a:cxn ang="0">
                  <a:pos x="229" y="448"/>
                </a:cxn>
                <a:cxn ang="0">
                  <a:pos x="3621" y="448"/>
                </a:cxn>
              </a:cxnLst>
              <a:rect l="0" t="0" r="r" b="b"/>
              <a:pathLst>
                <a:path w="3850" h="2890">
                  <a:moveTo>
                    <a:pt x="229" y="2164"/>
                  </a:moveTo>
                  <a:lnTo>
                    <a:pt x="3621" y="2164"/>
                  </a:lnTo>
                  <a:close/>
                  <a:moveTo>
                    <a:pt x="229" y="1919"/>
                  </a:moveTo>
                  <a:lnTo>
                    <a:pt x="3621" y="1919"/>
                  </a:lnTo>
                  <a:close/>
                  <a:moveTo>
                    <a:pt x="229" y="1674"/>
                  </a:moveTo>
                  <a:lnTo>
                    <a:pt x="3621" y="1674"/>
                  </a:lnTo>
                  <a:close/>
                  <a:moveTo>
                    <a:pt x="229" y="1428"/>
                  </a:moveTo>
                  <a:lnTo>
                    <a:pt x="3621" y="1428"/>
                  </a:lnTo>
                  <a:close/>
                  <a:moveTo>
                    <a:pt x="229" y="1183"/>
                  </a:moveTo>
                  <a:lnTo>
                    <a:pt x="3621" y="1183"/>
                  </a:lnTo>
                  <a:close/>
                  <a:moveTo>
                    <a:pt x="229" y="938"/>
                  </a:moveTo>
                  <a:lnTo>
                    <a:pt x="3621" y="938"/>
                  </a:lnTo>
                  <a:close/>
                  <a:moveTo>
                    <a:pt x="229" y="693"/>
                  </a:moveTo>
                  <a:lnTo>
                    <a:pt x="3621" y="693"/>
                  </a:lnTo>
                  <a:close/>
                  <a:moveTo>
                    <a:pt x="229" y="448"/>
                  </a:moveTo>
                  <a:lnTo>
                    <a:pt x="3621" y="448"/>
                  </a:lnTo>
                  <a:close/>
                </a:path>
              </a:pathLst>
            </a:custGeom>
            <a:solidFill>
              <a:srgbClr val="FFFFFF"/>
            </a:solidFill>
            <a:ln w="1131">
              <a:solidFill>
                <a:srgbClr val="C0C0C0"/>
              </a:solidFill>
              <a:round/>
              <a:headEnd/>
              <a:tailEnd/>
            </a:ln>
          </p:spPr>
          <p:txBody>
            <a:bodyPr vert="horz" wrap="square" lIns="91440" tIns="45720" rIns="91440" bIns="45720" numCol="1" anchor="t" anchorCtr="0" compatLnSpc="1">
              <a:prstTxWarp prst="textNoShape">
                <a:avLst/>
              </a:prstTxWarp>
            </a:bodyPr>
            <a:lstStyle/>
            <a:p>
              <a:endParaRPr lang="sv-FI"/>
            </a:p>
          </p:txBody>
        </p:sp>
        <p:sp>
          <p:nvSpPr>
            <p:cNvPr id="22576" name="AutoShape 48"/>
            <p:cNvSpPr>
              <a:spLocks noChangeArrowheads="1"/>
            </p:cNvSpPr>
            <p:nvPr/>
          </p:nvSpPr>
          <p:spPr bwMode="auto">
            <a:xfrm>
              <a:off x="0" y="0"/>
              <a:ext cx="3850" cy="2890"/>
            </a:xfrm>
            <a:custGeom>
              <a:avLst/>
              <a:gdLst/>
              <a:ahLst/>
              <a:cxnLst>
                <a:cxn ang="0">
                  <a:pos x="226" y="2409"/>
                </a:cxn>
                <a:cxn ang="0">
                  <a:pos x="190" y="2409"/>
                </a:cxn>
                <a:cxn ang="0">
                  <a:pos x="226" y="2164"/>
                </a:cxn>
                <a:cxn ang="0">
                  <a:pos x="190" y="2164"/>
                </a:cxn>
                <a:cxn ang="0">
                  <a:pos x="226" y="1919"/>
                </a:cxn>
                <a:cxn ang="0">
                  <a:pos x="190" y="1919"/>
                </a:cxn>
                <a:cxn ang="0">
                  <a:pos x="226" y="1674"/>
                </a:cxn>
                <a:cxn ang="0">
                  <a:pos x="190" y="1674"/>
                </a:cxn>
                <a:cxn ang="0">
                  <a:pos x="226" y="1428"/>
                </a:cxn>
                <a:cxn ang="0">
                  <a:pos x="190" y="1428"/>
                </a:cxn>
                <a:cxn ang="0">
                  <a:pos x="226" y="1183"/>
                </a:cxn>
                <a:cxn ang="0">
                  <a:pos x="190" y="1183"/>
                </a:cxn>
                <a:cxn ang="0">
                  <a:pos x="226" y="938"/>
                </a:cxn>
                <a:cxn ang="0">
                  <a:pos x="190" y="938"/>
                </a:cxn>
                <a:cxn ang="0">
                  <a:pos x="226" y="693"/>
                </a:cxn>
                <a:cxn ang="0">
                  <a:pos x="190" y="693"/>
                </a:cxn>
                <a:cxn ang="0">
                  <a:pos x="226" y="448"/>
                </a:cxn>
                <a:cxn ang="0">
                  <a:pos x="190" y="448"/>
                </a:cxn>
              </a:cxnLst>
              <a:rect l="0" t="0" r="r" b="b"/>
              <a:pathLst>
                <a:path w="3850" h="2890">
                  <a:moveTo>
                    <a:pt x="226" y="2409"/>
                  </a:moveTo>
                  <a:lnTo>
                    <a:pt x="190" y="2409"/>
                  </a:lnTo>
                  <a:close/>
                  <a:moveTo>
                    <a:pt x="226" y="2164"/>
                  </a:moveTo>
                  <a:lnTo>
                    <a:pt x="190" y="2164"/>
                  </a:lnTo>
                  <a:close/>
                  <a:moveTo>
                    <a:pt x="226" y="1919"/>
                  </a:moveTo>
                  <a:lnTo>
                    <a:pt x="190" y="1919"/>
                  </a:lnTo>
                  <a:close/>
                  <a:moveTo>
                    <a:pt x="226" y="1674"/>
                  </a:moveTo>
                  <a:lnTo>
                    <a:pt x="190" y="1674"/>
                  </a:lnTo>
                  <a:close/>
                  <a:moveTo>
                    <a:pt x="226" y="1428"/>
                  </a:moveTo>
                  <a:lnTo>
                    <a:pt x="190" y="1428"/>
                  </a:lnTo>
                  <a:close/>
                  <a:moveTo>
                    <a:pt x="226" y="1183"/>
                  </a:moveTo>
                  <a:lnTo>
                    <a:pt x="190" y="1183"/>
                  </a:lnTo>
                  <a:close/>
                  <a:moveTo>
                    <a:pt x="226" y="938"/>
                  </a:moveTo>
                  <a:lnTo>
                    <a:pt x="190" y="938"/>
                  </a:lnTo>
                  <a:close/>
                  <a:moveTo>
                    <a:pt x="226" y="693"/>
                  </a:moveTo>
                  <a:lnTo>
                    <a:pt x="190" y="693"/>
                  </a:lnTo>
                  <a:close/>
                  <a:moveTo>
                    <a:pt x="226" y="448"/>
                  </a:moveTo>
                  <a:lnTo>
                    <a:pt x="190" y="448"/>
                  </a:lnTo>
                  <a:close/>
                </a:path>
              </a:pathLst>
            </a:custGeom>
            <a:solidFill>
              <a:srgbClr val="FFFFFF"/>
            </a:solidFill>
            <a:ln w="7922">
              <a:solidFill>
                <a:srgbClr val="000000"/>
              </a:solidFill>
              <a:round/>
              <a:headEnd/>
              <a:tailEnd/>
            </a:ln>
          </p:spPr>
          <p:txBody>
            <a:bodyPr vert="horz" wrap="square" lIns="91440" tIns="45720" rIns="91440" bIns="45720" numCol="1" anchor="t" anchorCtr="0" compatLnSpc="1">
              <a:prstTxWarp prst="textNoShape">
                <a:avLst/>
              </a:prstTxWarp>
            </a:bodyPr>
            <a:lstStyle/>
            <a:p>
              <a:endParaRPr lang="sv-FI"/>
            </a:p>
          </p:txBody>
        </p:sp>
        <p:sp>
          <p:nvSpPr>
            <p:cNvPr id="22575" name="AutoShape 47"/>
            <p:cNvSpPr>
              <a:spLocks noChangeArrowheads="1"/>
            </p:cNvSpPr>
            <p:nvPr/>
          </p:nvSpPr>
          <p:spPr bwMode="auto">
            <a:xfrm>
              <a:off x="0" y="0"/>
              <a:ext cx="3850" cy="2890"/>
            </a:xfrm>
            <a:custGeom>
              <a:avLst/>
              <a:gdLst/>
              <a:ahLst/>
              <a:cxnLst>
                <a:cxn ang="0">
                  <a:pos x="3658" y="2409"/>
                </a:cxn>
                <a:cxn ang="0">
                  <a:pos x="3621" y="2409"/>
                </a:cxn>
                <a:cxn ang="0">
                  <a:pos x="3658" y="2164"/>
                </a:cxn>
                <a:cxn ang="0">
                  <a:pos x="3621" y="2164"/>
                </a:cxn>
                <a:cxn ang="0">
                  <a:pos x="3658" y="1919"/>
                </a:cxn>
                <a:cxn ang="0">
                  <a:pos x="3621" y="1919"/>
                </a:cxn>
                <a:cxn ang="0">
                  <a:pos x="3658" y="1674"/>
                </a:cxn>
                <a:cxn ang="0">
                  <a:pos x="3621" y="1674"/>
                </a:cxn>
                <a:cxn ang="0">
                  <a:pos x="3658" y="1428"/>
                </a:cxn>
                <a:cxn ang="0">
                  <a:pos x="3621" y="1428"/>
                </a:cxn>
                <a:cxn ang="0">
                  <a:pos x="3658" y="1183"/>
                </a:cxn>
                <a:cxn ang="0">
                  <a:pos x="3621" y="1183"/>
                </a:cxn>
                <a:cxn ang="0">
                  <a:pos x="3658" y="938"/>
                </a:cxn>
                <a:cxn ang="0">
                  <a:pos x="3621" y="938"/>
                </a:cxn>
                <a:cxn ang="0">
                  <a:pos x="3658" y="693"/>
                </a:cxn>
                <a:cxn ang="0">
                  <a:pos x="3621" y="693"/>
                </a:cxn>
                <a:cxn ang="0">
                  <a:pos x="3658" y="448"/>
                </a:cxn>
                <a:cxn ang="0">
                  <a:pos x="3621" y="448"/>
                </a:cxn>
              </a:cxnLst>
              <a:rect l="0" t="0" r="r" b="b"/>
              <a:pathLst>
                <a:path w="3850" h="2890">
                  <a:moveTo>
                    <a:pt x="3658" y="2409"/>
                  </a:moveTo>
                  <a:lnTo>
                    <a:pt x="3621" y="2409"/>
                  </a:lnTo>
                  <a:close/>
                  <a:moveTo>
                    <a:pt x="3658" y="2164"/>
                  </a:moveTo>
                  <a:lnTo>
                    <a:pt x="3621" y="2164"/>
                  </a:lnTo>
                  <a:close/>
                  <a:moveTo>
                    <a:pt x="3658" y="1919"/>
                  </a:moveTo>
                  <a:lnTo>
                    <a:pt x="3621" y="1919"/>
                  </a:lnTo>
                  <a:close/>
                  <a:moveTo>
                    <a:pt x="3658" y="1674"/>
                  </a:moveTo>
                  <a:lnTo>
                    <a:pt x="3621" y="1674"/>
                  </a:lnTo>
                  <a:close/>
                  <a:moveTo>
                    <a:pt x="3658" y="1428"/>
                  </a:moveTo>
                  <a:lnTo>
                    <a:pt x="3621" y="1428"/>
                  </a:lnTo>
                  <a:close/>
                  <a:moveTo>
                    <a:pt x="3658" y="1183"/>
                  </a:moveTo>
                  <a:lnTo>
                    <a:pt x="3621" y="1183"/>
                  </a:lnTo>
                  <a:close/>
                  <a:moveTo>
                    <a:pt x="3658" y="938"/>
                  </a:moveTo>
                  <a:lnTo>
                    <a:pt x="3621" y="938"/>
                  </a:lnTo>
                  <a:close/>
                  <a:moveTo>
                    <a:pt x="3658" y="693"/>
                  </a:moveTo>
                  <a:lnTo>
                    <a:pt x="3621" y="693"/>
                  </a:lnTo>
                  <a:close/>
                  <a:moveTo>
                    <a:pt x="3658" y="448"/>
                  </a:moveTo>
                  <a:lnTo>
                    <a:pt x="3621" y="448"/>
                  </a:lnTo>
                  <a:close/>
                </a:path>
              </a:pathLst>
            </a:custGeom>
            <a:solidFill>
              <a:srgbClr val="FFFFFF"/>
            </a:solidFill>
            <a:ln w="7922">
              <a:solidFill>
                <a:srgbClr val="000000"/>
              </a:solidFill>
              <a:round/>
              <a:headEnd/>
              <a:tailEnd/>
            </a:ln>
          </p:spPr>
          <p:txBody>
            <a:bodyPr vert="horz" wrap="square" lIns="91440" tIns="45720" rIns="91440" bIns="45720" numCol="1" anchor="t" anchorCtr="0" compatLnSpc="1">
              <a:prstTxWarp prst="textNoShape">
                <a:avLst/>
              </a:prstTxWarp>
            </a:bodyPr>
            <a:lstStyle/>
            <a:p>
              <a:endParaRPr lang="sv-FI"/>
            </a:p>
          </p:txBody>
        </p:sp>
        <p:sp>
          <p:nvSpPr>
            <p:cNvPr id="22574" name="Freeform 46"/>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 </a:t>
              </a:r>
              <a:endParaRPr lang="sv-FI" sz="624" spc="0">
                <a:ln w="9525">
                  <a:noFill/>
                  <a:round/>
                  <a:headEnd/>
                  <a:tailEnd/>
                </a:ln>
                <a:solidFill>
                  <a:srgbClr val="000000"/>
                </a:solidFill>
                <a:latin typeface="Arial"/>
                <a:cs typeface="Arial"/>
              </a:endParaRPr>
            </a:p>
          </p:txBody>
        </p:sp>
        <p:sp>
          <p:nvSpPr>
            <p:cNvPr id="22573" name="Freeform 45"/>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1995</a:t>
              </a:r>
              <a:endParaRPr lang="sv-FI" sz="624" spc="0">
                <a:ln w="9525">
                  <a:noFill/>
                  <a:round/>
                  <a:headEnd/>
                  <a:tailEnd/>
                </a:ln>
                <a:solidFill>
                  <a:srgbClr val="000000"/>
                </a:solidFill>
                <a:latin typeface="Arial"/>
                <a:cs typeface="Arial"/>
              </a:endParaRPr>
            </a:p>
          </p:txBody>
        </p:sp>
        <p:sp>
          <p:nvSpPr>
            <p:cNvPr id="22572" name="Freeform 44"/>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1996</a:t>
              </a:r>
              <a:endParaRPr lang="sv-FI" sz="624" spc="0">
                <a:ln w="9525">
                  <a:noFill/>
                  <a:round/>
                  <a:headEnd/>
                  <a:tailEnd/>
                </a:ln>
                <a:solidFill>
                  <a:srgbClr val="000000"/>
                </a:solidFill>
                <a:latin typeface="Arial"/>
                <a:cs typeface="Arial"/>
              </a:endParaRPr>
            </a:p>
          </p:txBody>
        </p:sp>
        <p:sp>
          <p:nvSpPr>
            <p:cNvPr id="22571" name="Freeform 43"/>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1998</a:t>
              </a:r>
              <a:endParaRPr lang="sv-FI" sz="624" spc="0">
                <a:ln w="9525">
                  <a:noFill/>
                  <a:round/>
                  <a:headEnd/>
                  <a:tailEnd/>
                </a:ln>
                <a:solidFill>
                  <a:srgbClr val="000000"/>
                </a:solidFill>
                <a:latin typeface="Arial"/>
                <a:cs typeface="Arial"/>
              </a:endParaRPr>
            </a:p>
          </p:txBody>
        </p:sp>
        <p:sp>
          <p:nvSpPr>
            <p:cNvPr id="22570" name="Freeform 42"/>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2001</a:t>
              </a:r>
              <a:endParaRPr lang="sv-FI" sz="624" spc="0">
                <a:ln w="9525">
                  <a:noFill/>
                  <a:round/>
                  <a:headEnd/>
                  <a:tailEnd/>
                </a:ln>
                <a:solidFill>
                  <a:srgbClr val="000000"/>
                </a:solidFill>
                <a:latin typeface="Arial"/>
                <a:cs typeface="Arial"/>
              </a:endParaRPr>
            </a:p>
          </p:txBody>
        </p:sp>
        <p:sp>
          <p:nvSpPr>
            <p:cNvPr id="22569" name="Freeform 41"/>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2004</a:t>
              </a:r>
              <a:endParaRPr lang="sv-FI" sz="624" spc="0">
                <a:ln w="9525">
                  <a:noFill/>
                  <a:round/>
                  <a:headEnd/>
                  <a:tailEnd/>
                </a:ln>
                <a:solidFill>
                  <a:srgbClr val="000000"/>
                </a:solidFill>
                <a:latin typeface="Arial"/>
                <a:cs typeface="Arial"/>
              </a:endParaRPr>
            </a:p>
          </p:txBody>
        </p:sp>
        <p:sp>
          <p:nvSpPr>
            <p:cNvPr id="22568" name="Freeform 40"/>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2008</a:t>
              </a:r>
              <a:endParaRPr lang="sv-FI" sz="624" spc="0">
                <a:ln w="9525">
                  <a:noFill/>
                  <a:round/>
                  <a:headEnd/>
                  <a:tailEnd/>
                </a:ln>
                <a:solidFill>
                  <a:srgbClr val="000000"/>
                </a:solidFill>
                <a:latin typeface="Arial"/>
                <a:cs typeface="Arial"/>
              </a:endParaRPr>
            </a:p>
          </p:txBody>
        </p:sp>
        <p:sp>
          <p:nvSpPr>
            <p:cNvPr id="22567" name="Freeform 39"/>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2012</a:t>
              </a:r>
              <a:endParaRPr lang="sv-FI" sz="624" spc="0">
                <a:ln w="9525">
                  <a:noFill/>
                  <a:round/>
                  <a:headEnd/>
                  <a:tailEnd/>
                </a:ln>
                <a:solidFill>
                  <a:srgbClr val="000000"/>
                </a:solidFill>
                <a:latin typeface="Arial"/>
                <a:cs typeface="Arial"/>
              </a:endParaRPr>
            </a:p>
          </p:txBody>
        </p:sp>
        <p:sp>
          <p:nvSpPr>
            <p:cNvPr id="22566" name="Rectangle 38"/>
            <p:cNvSpPr>
              <a:spLocks noChangeArrowheads="1"/>
            </p:cNvSpPr>
            <p:nvPr/>
          </p:nvSpPr>
          <p:spPr bwMode="auto">
            <a:xfrm>
              <a:off x="285" y="546"/>
              <a:ext cx="81" cy="1863"/>
            </a:xfrm>
            <a:prstGeom prst="rect">
              <a:avLst/>
            </a:prstGeom>
            <a:solidFill>
              <a:srgbClr val="2283A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65" name="Rectangle 37"/>
            <p:cNvSpPr>
              <a:spLocks noChangeArrowheads="1"/>
            </p:cNvSpPr>
            <p:nvPr/>
          </p:nvSpPr>
          <p:spPr bwMode="auto">
            <a:xfrm>
              <a:off x="770" y="693"/>
              <a:ext cx="81" cy="1716"/>
            </a:xfrm>
            <a:prstGeom prst="rect">
              <a:avLst/>
            </a:prstGeom>
            <a:solidFill>
              <a:srgbClr val="2283A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64" name="Rectangle 36"/>
            <p:cNvSpPr>
              <a:spLocks noChangeArrowheads="1"/>
            </p:cNvSpPr>
            <p:nvPr/>
          </p:nvSpPr>
          <p:spPr bwMode="auto">
            <a:xfrm>
              <a:off x="1255" y="1036"/>
              <a:ext cx="80" cy="1372"/>
            </a:xfrm>
            <a:prstGeom prst="rect">
              <a:avLst/>
            </a:prstGeom>
            <a:solidFill>
              <a:srgbClr val="2283A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63" name="Rectangle 35"/>
            <p:cNvSpPr>
              <a:spLocks noChangeArrowheads="1"/>
            </p:cNvSpPr>
            <p:nvPr/>
          </p:nvSpPr>
          <p:spPr bwMode="auto">
            <a:xfrm>
              <a:off x="1739" y="1134"/>
              <a:ext cx="81" cy="1274"/>
            </a:xfrm>
            <a:prstGeom prst="rect">
              <a:avLst/>
            </a:prstGeom>
            <a:solidFill>
              <a:srgbClr val="2283A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62" name="Rectangle 34"/>
            <p:cNvSpPr>
              <a:spLocks noChangeArrowheads="1"/>
            </p:cNvSpPr>
            <p:nvPr/>
          </p:nvSpPr>
          <p:spPr bwMode="auto">
            <a:xfrm>
              <a:off x="2224" y="1281"/>
              <a:ext cx="81" cy="1127"/>
            </a:xfrm>
            <a:prstGeom prst="rect">
              <a:avLst/>
            </a:prstGeom>
            <a:solidFill>
              <a:srgbClr val="2283A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61" name="Rectangle 33"/>
            <p:cNvSpPr>
              <a:spLocks noChangeArrowheads="1"/>
            </p:cNvSpPr>
            <p:nvPr/>
          </p:nvSpPr>
          <p:spPr bwMode="auto">
            <a:xfrm>
              <a:off x="2708" y="1330"/>
              <a:ext cx="80" cy="1078"/>
            </a:xfrm>
            <a:prstGeom prst="rect">
              <a:avLst/>
            </a:prstGeom>
            <a:solidFill>
              <a:srgbClr val="2283A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60" name="Rectangle 32"/>
            <p:cNvSpPr>
              <a:spLocks noChangeArrowheads="1"/>
            </p:cNvSpPr>
            <p:nvPr/>
          </p:nvSpPr>
          <p:spPr bwMode="auto">
            <a:xfrm>
              <a:off x="3193" y="1232"/>
              <a:ext cx="80" cy="1176"/>
            </a:xfrm>
            <a:prstGeom prst="rect">
              <a:avLst/>
            </a:prstGeom>
            <a:solidFill>
              <a:srgbClr val="2283A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59" name="Rectangle 31"/>
            <p:cNvSpPr>
              <a:spLocks noChangeArrowheads="1"/>
            </p:cNvSpPr>
            <p:nvPr/>
          </p:nvSpPr>
          <p:spPr bwMode="auto">
            <a:xfrm>
              <a:off x="382" y="791"/>
              <a:ext cx="81" cy="1618"/>
            </a:xfrm>
            <a:prstGeom prst="rect">
              <a:avLst/>
            </a:prstGeom>
            <a:solidFill>
              <a:srgbClr val="C5333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58" name="Rectangle 30"/>
            <p:cNvSpPr>
              <a:spLocks noChangeArrowheads="1"/>
            </p:cNvSpPr>
            <p:nvPr/>
          </p:nvSpPr>
          <p:spPr bwMode="auto">
            <a:xfrm>
              <a:off x="867" y="938"/>
              <a:ext cx="80" cy="1470"/>
            </a:xfrm>
            <a:prstGeom prst="rect">
              <a:avLst/>
            </a:prstGeom>
            <a:solidFill>
              <a:srgbClr val="C5333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57" name="Rectangle 29"/>
            <p:cNvSpPr>
              <a:spLocks noChangeArrowheads="1"/>
            </p:cNvSpPr>
            <p:nvPr/>
          </p:nvSpPr>
          <p:spPr bwMode="auto">
            <a:xfrm>
              <a:off x="1352" y="1085"/>
              <a:ext cx="80" cy="1323"/>
            </a:xfrm>
            <a:prstGeom prst="rect">
              <a:avLst/>
            </a:prstGeom>
            <a:solidFill>
              <a:srgbClr val="C5333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56" name="Rectangle 28"/>
            <p:cNvSpPr>
              <a:spLocks noChangeArrowheads="1"/>
            </p:cNvSpPr>
            <p:nvPr/>
          </p:nvSpPr>
          <p:spPr bwMode="auto">
            <a:xfrm>
              <a:off x="1836" y="1330"/>
              <a:ext cx="81" cy="1078"/>
            </a:xfrm>
            <a:prstGeom prst="rect">
              <a:avLst/>
            </a:prstGeom>
            <a:solidFill>
              <a:srgbClr val="C5333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55" name="Rectangle 27"/>
            <p:cNvSpPr>
              <a:spLocks noChangeArrowheads="1"/>
            </p:cNvSpPr>
            <p:nvPr/>
          </p:nvSpPr>
          <p:spPr bwMode="auto">
            <a:xfrm>
              <a:off x="2321" y="1330"/>
              <a:ext cx="81" cy="1078"/>
            </a:xfrm>
            <a:prstGeom prst="rect">
              <a:avLst/>
            </a:prstGeom>
            <a:solidFill>
              <a:srgbClr val="C5333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54" name="Rectangle 26"/>
            <p:cNvSpPr>
              <a:spLocks noChangeArrowheads="1"/>
            </p:cNvSpPr>
            <p:nvPr/>
          </p:nvSpPr>
          <p:spPr bwMode="auto">
            <a:xfrm>
              <a:off x="2806" y="1340"/>
              <a:ext cx="80" cy="1069"/>
            </a:xfrm>
            <a:prstGeom prst="rect">
              <a:avLst/>
            </a:prstGeom>
            <a:solidFill>
              <a:srgbClr val="C5333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53" name="Rectangle 25"/>
            <p:cNvSpPr>
              <a:spLocks noChangeArrowheads="1"/>
            </p:cNvSpPr>
            <p:nvPr/>
          </p:nvSpPr>
          <p:spPr bwMode="auto">
            <a:xfrm>
              <a:off x="3290" y="889"/>
              <a:ext cx="81" cy="1520"/>
            </a:xfrm>
            <a:prstGeom prst="rect">
              <a:avLst/>
            </a:prstGeom>
            <a:solidFill>
              <a:srgbClr val="C5333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52" name="Rectangle 24"/>
            <p:cNvSpPr>
              <a:spLocks noChangeArrowheads="1"/>
            </p:cNvSpPr>
            <p:nvPr/>
          </p:nvSpPr>
          <p:spPr bwMode="auto">
            <a:xfrm>
              <a:off x="480" y="1674"/>
              <a:ext cx="81" cy="735"/>
            </a:xfrm>
            <a:prstGeom prst="rect">
              <a:avLst/>
            </a:prstGeom>
            <a:solidFill>
              <a:srgbClr val="E9BB0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51" name="Rectangle 23"/>
            <p:cNvSpPr>
              <a:spLocks noChangeArrowheads="1"/>
            </p:cNvSpPr>
            <p:nvPr/>
          </p:nvSpPr>
          <p:spPr bwMode="auto">
            <a:xfrm>
              <a:off x="964" y="1624"/>
              <a:ext cx="80" cy="784"/>
            </a:xfrm>
            <a:prstGeom prst="rect">
              <a:avLst/>
            </a:prstGeom>
            <a:solidFill>
              <a:srgbClr val="E9BB0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50" name="Rectangle 22"/>
            <p:cNvSpPr>
              <a:spLocks noChangeArrowheads="1"/>
            </p:cNvSpPr>
            <p:nvPr/>
          </p:nvSpPr>
          <p:spPr bwMode="auto">
            <a:xfrm>
              <a:off x="1448" y="1723"/>
              <a:ext cx="81" cy="686"/>
            </a:xfrm>
            <a:prstGeom prst="rect">
              <a:avLst/>
            </a:prstGeom>
            <a:solidFill>
              <a:srgbClr val="E9BB0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49" name="Rectangle 21"/>
            <p:cNvSpPr>
              <a:spLocks noChangeArrowheads="1"/>
            </p:cNvSpPr>
            <p:nvPr/>
          </p:nvSpPr>
          <p:spPr bwMode="auto">
            <a:xfrm>
              <a:off x="1933" y="1624"/>
              <a:ext cx="81" cy="784"/>
            </a:xfrm>
            <a:prstGeom prst="rect">
              <a:avLst/>
            </a:prstGeom>
            <a:solidFill>
              <a:srgbClr val="E9BB0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48" name="Rectangle 20"/>
            <p:cNvSpPr>
              <a:spLocks noChangeArrowheads="1"/>
            </p:cNvSpPr>
            <p:nvPr/>
          </p:nvSpPr>
          <p:spPr bwMode="auto">
            <a:xfrm>
              <a:off x="2418" y="1756"/>
              <a:ext cx="80" cy="652"/>
            </a:xfrm>
            <a:prstGeom prst="rect">
              <a:avLst/>
            </a:prstGeom>
            <a:solidFill>
              <a:srgbClr val="E9BB0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47" name="Rectangle 19"/>
            <p:cNvSpPr>
              <a:spLocks noChangeArrowheads="1"/>
            </p:cNvSpPr>
            <p:nvPr/>
          </p:nvSpPr>
          <p:spPr bwMode="auto">
            <a:xfrm>
              <a:off x="2902" y="1762"/>
              <a:ext cx="81" cy="647"/>
            </a:xfrm>
            <a:prstGeom prst="rect">
              <a:avLst/>
            </a:prstGeom>
            <a:solidFill>
              <a:srgbClr val="E9BB0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46" name="Rectangle 18"/>
            <p:cNvSpPr>
              <a:spLocks noChangeArrowheads="1"/>
            </p:cNvSpPr>
            <p:nvPr/>
          </p:nvSpPr>
          <p:spPr bwMode="auto">
            <a:xfrm>
              <a:off x="3387" y="1772"/>
              <a:ext cx="81" cy="637"/>
            </a:xfrm>
            <a:prstGeom prst="rect">
              <a:avLst/>
            </a:prstGeom>
            <a:solidFill>
              <a:srgbClr val="E9BB03"/>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45" name="Rectangle 17"/>
            <p:cNvSpPr>
              <a:spLocks noChangeArrowheads="1"/>
            </p:cNvSpPr>
            <p:nvPr/>
          </p:nvSpPr>
          <p:spPr bwMode="auto">
            <a:xfrm>
              <a:off x="577" y="2213"/>
              <a:ext cx="80" cy="196"/>
            </a:xfrm>
            <a:prstGeom prst="rect">
              <a:avLst/>
            </a:prstGeom>
            <a:solidFill>
              <a:srgbClr val="7CA902"/>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44" name="Rectangle 16"/>
            <p:cNvSpPr>
              <a:spLocks noChangeArrowheads="1"/>
            </p:cNvSpPr>
            <p:nvPr/>
          </p:nvSpPr>
          <p:spPr bwMode="auto">
            <a:xfrm>
              <a:off x="1061" y="2066"/>
              <a:ext cx="81" cy="343"/>
            </a:xfrm>
            <a:prstGeom prst="rect">
              <a:avLst/>
            </a:prstGeom>
            <a:solidFill>
              <a:srgbClr val="7CA902"/>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43" name="Rectangle 15"/>
            <p:cNvSpPr>
              <a:spLocks noChangeArrowheads="1"/>
            </p:cNvSpPr>
            <p:nvPr/>
          </p:nvSpPr>
          <p:spPr bwMode="auto">
            <a:xfrm>
              <a:off x="1545" y="2066"/>
              <a:ext cx="81" cy="343"/>
            </a:xfrm>
            <a:prstGeom prst="rect">
              <a:avLst/>
            </a:prstGeom>
            <a:solidFill>
              <a:srgbClr val="7CA902"/>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42" name="Rectangle 14"/>
            <p:cNvSpPr>
              <a:spLocks noChangeArrowheads="1"/>
            </p:cNvSpPr>
            <p:nvPr/>
          </p:nvSpPr>
          <p:spPr bwMode="auto">
            <a:xfrm>
              <a:off x="2030" y="1968"/>
              <a:ext cx="80" cy="441"/>
            </a:xfrm>
            <a:prstGeom prst="rect">
              <a:avLst/>
            </a:prstGeom>
            <a:solidFill>
              <a:srgbClr val="7CA902"/>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41" name="Rectangle 13"/>
            <p:cNvSpPr>
              <a:spLocks noChangeArrowheads="1"/>
            </p:cNvSpPr>
            <p:nvPr/>
          </p:nvSpPr>
          <p:spPr bwMode="auto">
            <a:xfrm>
              <a:off x="2514" y="2017"/>
              <a:ext cx="81" cy="392"/>
            </a:xfrm>
            <a:prstGeom prst="rect">
              <a:avLst/>
            </a:prstGeom>
            <a:solidFill>
              <a:srgbClr val="7CA902"/>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40" name="Rectangle 12"/>
            <p:cNvSpPr>
              <a:spLocks noChangeArrowheads="1"/>
            </p:cNvSpPr>
            <p:nvPr/>
          </p:nvSpPr>
          <p:spPr bwMode="auto">
            <a:xfrm>
              <a:off x="2999" y="2115"/>
              <a:ext cx="81" cy="294"/>
            </a:xfrm>
            <a:prstGeom prst="rect">
              <a:avLst/>
            </a:prstGeom>
            <a:solidFill>
              <a:srgbClr val="7CA902"/>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39" name="Rectangle 11"/>
            <p:cNvSpPr>
              <a:spLocks noChangeArrowheads="1"/>
            </p:cNvSpPr>
            <p:nvPr/>
          </p:nvSpPr>
          <p:spPr bwMode="auto">
            <a:xfrm>
              <a:off x="3484" y="1968"/>
              <a:ext cx="80" cy="441"/>
            </a:xfrm>
            <a:prstGeom prst="rect">
              <a:avLst/>
            </a:prstGeom>
            <a:solidFill>
              <a:srgbClr val="7CA902"/>
            </a:solidFill>
            <a:ln w="9525">
              <a:no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38" name="AutoShape 10"/>
            <p:cNvSpPr>
              <a:spLocks noChangeArrowheads="1"/>
            </p:cNvSpPr>
            <p:nvPr/>
          </p:nvSpPr>
          <p:spPr bwMode="auto">
            <a:xfrm>
              <a:off x="0" y="0"/>
              <a:ext cx="3850" cy="2890"/>
            </a:xfrm>
            <a:custGeom>
              <a:avLst/>
              <a:gdLst/>
              <a:ahLst/>
              <a:cxnLst>
                <a:cxn ang="0">
                  <a:pos x="229" y="2458"/>
                </a:cxn>
                <a:cxn ang="0">
                  <a:pos x="229" y="399"/>
                </a:cxn>
                <a:cxn ang="0">
                  <a:pos x="3621" y="2458"/>
                </a:cxn>
                <a:cxn ang="0">
                  <a:pos x="3621" y="399"/>
                </a:cxn>
                <a:cxn ang="0">
                  <a:pos x="180" y="2409"/>
                </a:cxn>
                <a:cxn ang="0">
                  <a:pos x="3670" y="2409"/>
                </a:cxn>
              </a:cxnLst>
              <a:rect l="0" t="0" r="r" b="b"/>
              <a:pathLst>
                <a:path w="3850" h="2890">
                  <a:moveTo>
                    <a:pt x="229" y="2458"/>
                  </a:moveTo>
                  <a:lnTo>
                    <a:pt x="229" y="399"/>
                  </a:lnTo>
                  <a:close/>
                  <a:moveTo>
                    <a:pt x="3621" y="2458"/>
                  </a:moveTo>
                  <a:lnTo>
                    <a:pt x="3621" y="399"/>
                  </a:lnTo>
                  <a:close/>
                  <a:moveTo>
                    <a:pt x="180" y="2409"/>
                  </a:moveTo>
                  <a:lnTo>
                    <a:pt x="3670" y="2409"/>
                  </a:lnTo>
                  <a:close/>
                </a:path>
              </a:pathLst>
            </a:custGeom>
            <a:solidFill>
              <a:srgbClr val="FFFFFF"/>
            </a:solidFill>
            <a:ln w="13581">
              <a:solidFill>
                <a:srgbClr val="000000"/>
              </a:solidFill>
              <a:round/>
              <a:headEnd/>
              <a:tailEnd/>
            </a:ln>
          </p:spPr>
          <p:txBody>
            <a:bodyPr vert="horz" wrap="square" lIns="91440" tIns="45720" rIns="91440" bIns="45720" numCol="1" anchor="t" anchorCtr="0" compatLnSpc="1">
              <a:prstTxWarp prst="textNoShape">
                <a:avLst/>
              </a:prstTxWarp>
            </a:bodyPr>
            <a:lstStyle/>
            <a:p>
              <a:endParaRPr lang="sv-FI"/>
            </a:p>
          </p:txBody>
        </p:sp>
        <p:sp>
          <p:nvSpPr>
            <p:cNvPr id="22537" name="Rectangle 9"/>
            <p:cNvSpPr>
              <a:spLocks noChangeArrowheads="1"/>
            </p:cNvSpPr>
            <p:nvPr/>
          </p:nvSpPr>
          <p:spPr bwMode="auto">
            <a:xfrm>
              <a:off x="229" y="2620"/>
              <a:ext cx="106" cy="44"/>
            </a:xfrm>
            <a:prstGeom prst="rect">
              <a:avLst/>
            </a:prstGeom>
            <a:solidFill>
              <a:srgbClr val="2283A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36" name="Rectangle 8"/>
            <p:cNvSpPr>
              <a:spLocks noChangeArrowheads="1"/>
            </p:cNvSpPr>
            <p:nvPr/>
          </p:nvSpPr>
          <p:spPr bwMode="auto">
            <a:xfrm>
              <a:off x="229" y="2702"/>
              <a:ext cx="106" cy="44"/>
            </a:xfrm>
            <a:prstGeom prst="rect">
              <a:avLst/>
            </a:prstGeom>
            <a:solidFill>
              <a:srgbClr val="C5333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35" name="Rectangle 7"/>
            <p:cNvSpPr>
              <a:spLocks noChangeArrowheads="1"/>
            </p:cNvSpPr>
            <p:nvPr/>
          </p:nvSpPr>
          <p:spPr bwMode="auto">
            <a:xfrm>
              <a:off x="807" y="2620"/>
              <a:ext cx="106" cy="44"/>
            </a:xfrm>
            <a:prstGeom prst="rect">
              <a:avLst/>
            </a:prstGeom>
            <a:solidFill>
              <a:srgbClr val="E9BB0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34" name="Rectangle 6"/>
            <p:cNvSpPr>
              <a:spLocks noChangeArrowheads="1"/>
            </p:cNvSpPr>
            <p:nvPr/>
          </p:nvSpPr>
          <p:spPr bwMode="auto">
            <a:xfrm>
              <a:off x="807" y="2702"/>
              <a:ext cx="106" cy="44"/>
            </a:xfrm>
            <a:prstGeom prst="rect">
              <a:avLst/>
            </a:prstGeom>
            <a:solidFill>
              <a:srgbClr val="7CA90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FI"/>
            </a:p>
          </p:txBody>
        </p:sp>
        <p:sp>
          <p:nvSpPr>
            <p:cNvPr id="22533" name="Freeform 5"/>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Stöld</a:t>
              </a:r>
              <a:endParaRPr lang="sv-FI" sz="624" spc="0">
                <a:ln w="9525">
                  <a:noFill/>
                  <a:round/>
                  <a:headEnd/>
                  <a:tailEnd/>
                </a:ln>
                <a:solidFill>
                  <a:srgbClr val="000000"/>
                </a:solidFill>
                <a:latin typeface="Arial"/>
                <a:cs typeface="Arial"/>
              </a:endParaRPr>
            </a:p>
          </p:txBody>
        </p:sp>
        <p:sp>
          <p:nvSpPr>
            <p:cNvPr id="22532" name="Freeform 4"/>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Skadegörelse</a:t>
              </a:r>
              <a:endParaRPr lang="sv-FI" sz="624" spc="0">
                <a:ln w="9525">
                  <a:noFill/>
                  <a:round/>
                  <a:headEnd/>
                  <a:tailEnd/>
                </a:ln>
                <a:solidFill>
                  <a:srgbClr val="000000"/>
                </a:solidFill>
                <a:latin typeface="Arial"/>
                <a:cs typeface="Arial"/>
              </a:endParaRPr>
            </a:p>
          </p:txBody>
        </p:sp>
        <p:sp>
          <p:nvSpPr>
            <p:cNvPr id="22531" name="Freeform 3"/>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Våld</a:t>
              </a:r>
              <a:endParaRPr lang="sv-FI" sz="624" spc="0">
                <a:ln w="9525">
                  <a:noFill/>
                  <a:round/>
                  <a:headEnd/>
                  <a:tailEnd/>
                </a:ln>
                <a:solidFill>
                  <a:srgbClr val="000000"/>
                </a:solidFill>
                <a:latin typeface="Arial"/>
                <a:cs typeface="Arial"/>
              </a:endParaRPr>
            </a:p>
          </p:txBody>
        </p:sp>
        <p:sp>
          <p:nvSpPr>
            <p:cNvPr id="22530" name="Freeform 2"/>
            <p:cNvSpPr>
              <a:spLocks noChangeArrowheads="1"/>
            </p:cNvSpPr>
            <p:nvPr/>
          </p:nvSpPr>
          <p:spPr bwMode="auto">
            <a:xfrm>
              <a:off x="0" y="0"/>
              <a:ext cx="3850" cy="2890"/>
            </a:xfrm>
            <a:prstGeom prst="rect">
              <a:avLst/>
            </a:prstGeom>
          </p:spPr>
          <p:txBody>
            <a:bodyPr wrap="none" fromWordArt="1"/>
            <a:lstStyle/>
            <a:p>
              <a:pPr algn="l" rtl="0"/>
              <a:r>
                <a:rPr lang="sv-FI" sz="624" spc="0" smtClean="0">
                  <a:ln w="9525">
                    <a:noFill/>
                    <a:round/>
                    <a:headEnd/>
                    <a:tailEnd/>
                  </a:ln>
                  <a:solidFill>
                    <a:srgbClr val="000000"/>
                  </a:solidFill>
                  <a:latin typeface="Arial"/>
                  <a:cs typeface="Arial"/>
                </a:rPr>
                <a:t>Användning av marijuana eller hasch</a:t>
              </a:r>
              <a:endParaRPr lang="sv-FI" sz="624" spc="0">
                <a:ln w="9525">
                  <a:noFill/>
                  <a:round/>
                  <a:headEnd/>
                  <a:tailEnd/>
                </a:ln>
                <a:solidFill>
                  <a:srgbClr val="000000"/>
                </a:solidFill>
                <a:latin typeface="Arial"/>
                <a:cs typeface="Arial"/>
              </a:endParaRP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t">
  <a:themeElements>
    <a:clrScheme name="Urbant">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t">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t">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893</TotalTime>
  <Words>1682</Words>
  <Application>Microsoft Office PowerPoint</Application>
  <PresentationFormat>Bildspel på skärmen (4:3)</PresentationFormat>
  <Paragraphs>202</Paragraphs>
  <Slides>30</Slides>
  <Notes>0</Notes>
  <HiddenSlides>0</HiddenSlides>
  <MMClips>0</MMClips>
  <ScaleCrop>false</ScaleCrop>
  <HeadingPairs>
    <vt:vector size="4" baseType="variant">
      <vt:variant>
        <vt:lpstr>Tema</vt:lpstr>
      </vt:variant>
      <vt:variant>
        <vt:i4>1</vt:i4>
      </vt:variant>
      <vt:variant>
        <vt:lpstr>Bildrubriker</vt:lpstr>
      </vt:variant>
      <vt:variant>
        <vt:i4>30</vt:i4>
      </vt:variant>
    </vt:vector>
  </HeadingPairs>
  <TitlesOfParts>
    <vt:vector size="31" baseType="lpstr">
      <vt:lpstr>Urbant</vt:lpstr>
      <vt:lpstr>LAG OCH SÄKERHET</vt:lpstr>
      <vt:lpstr>Varför finns det regler som styr vår tillvaro?</vt:lpstr>
      <vt:lpstr>Regel- och rättssamhället</vt:lpstr>
      <vt:lpstr>Bild 4</vt:lpstr>
      <vt:lpstr>De vanligaste brotten</vt:lpstr>
      <vt:lpstr>Olika brott</vt:lpstr>
      <vt:lpstr>Dold brottslighet</vt:lpstr>
      <vt:lpstr>Kvinnor och män dömda till straff 1980-2011 (%)</vt:lpstr>
      <vt:lpstr>Totala antalet ungdomsbrott 1995-2012</vt:lpstr>
      <vt:lpstr>                    Påföljder</vt:lpstr>
      <vt:lpstr>De allmänna domstolarna</vt:lpstr>
      <vt:lpstr>I rättssalen</vt:lpstr>
      <vt:lpstr>Rättssalen vid brottmål</vt:lpstr>
      <vt:lpstr>Personer som finns med i rättssalen</vt:lpstr>
      <vt:lpstr>Personer som finns med i rättssalen forts.</vt:lpstr>
      <vt:lpstr>Vad är syftet med ett straff?</vt:lpstr>
      <vt:lpstr>Olika typer av straff </vt:lpstr>
      <vt:lpstr>Olika typer av straff forts. </vt:lpstr>
      <vt:lpstr>Straffregistret</vt:lpstr>
      <vt:lpstr>Rättssäkerhet</vt:lpstr>
      <vt:lpstr>Lagligheten i Finland övervakas av riksdagens justitieombudsman (JO) och justitiekanslern (JK).  - Enskilda medborgare kan klaga till JO om någon myndighet gjort fel.  - JO övervakar fängelserna och domstolarna. - JK övervakar att myndigheterna följer lagen och fullgör sina skyldigheter. - JK övervakar att medborgarnas fri- och rättigheter tillgodoses.  Landets högsta åklagare är riksåklagaren.</vt:lpstr>
      <vt:lpstr>De administrativa domstolarna</vt:lpstr>
      <vt:lpstr>Ordningslagen</vt:lpstr>
      <vt:lpstr>Polisen</vt:lpstr>
      <vt:lpstr>Polisens organisation</vt:lpstr>
      <vt:lpstr>Utrikes- och säkerhetspolitik</vt:lpstr>
      <vt:lpstr>Försvaret</vt:lpstr>
      <vt:lpstr>Värnplikten</vt:lpstr>
      <vt:lpstr>Bild 29</vt:lpstr>
      <vt:lpstr>Bild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 OCH SÄKERHET</dc:title>
  <dc:creator>EijaM</dc:creator>
  <cp:lastModifiedBy>EijaM</cp:lastModifiedBy>
  <cp:revision>154</cp:revision>
  <dcterms:created xsi:type="dcterms:W3CDTF">2013-09-08T07:19:58Z</dcterms:created>
  <dcterms:modified xsi:type="dcterms:W3CDTF">2013-10-10T15:43:21Z</dcterms:modified>
</cp:coreProperties>
</file>