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5" r:id="rId6"/>
    <p:sldId id="266" r:id="rId7"/>
    <p:sldId id="267" r:id="rId8"/>
    <p:sldId id="269" r:id="rId9"/>
    <p:sldId id="270" r:id="rId10"/>
    <p:sldId id="263" r:id="rId11"/>
    <p:sldId id="264" r:id="rId12"/>
    <p:sldId id="268" r:id="rId13"/>
    <p:sldId id="271" r:id="rId14"/>
    <p:sldId id="272" r:id="rId15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14851-9713-44A8-B5EE-BD6F685400EB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F555A-4037-4814-8C05-63F6E02D84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235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17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38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560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01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14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35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44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86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10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6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50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8900-DE6F-40AF-BCF8-5A13C87BC4FD}" type="datetimeFigureOut">
              <a:rPr lang="fi-FI" smtClean="0"/>
              <a:t>14.12.2015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EE8B6-C1B6-469C-A471-CFB7C4163B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53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Viranomaiskohtaamisia maahanmuuttajanuoren näkökulmasta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fi-FI" sz="1800" dirty="0" smtClean="0"/>
          </a:p>
          <a:p>
            <a:pPr algn="r"/>
            <a:r>
              <a:rPr lang="fi-FI" sz="1800" dirty="0" smtClean="0"/>
              <a:t>Antti Kivijärvi</a:t>
            </a:r>
          </a:p>
          <a:p>
            <a:pPr algn="r"/>
            <a:r>
              <a:rPr lang="fi-FI" sz="1800" dirty="0" smtClean="0"/>
              <a:t>YTT, tutkija</a:t>
            </a:r>
          </a:p>
          <a:p>
            <a:pPr algn="r"/>
            <a:r>
              <a:rPr lang="fi-FI" sz="1800" dirty="0" smtClean="0"/>
              <a:t>Nuorisotutkimusverkosto</a:t>
            </a:r>
          </a:p>
          <a:p>
            <a:pPr algn="r"/>
            <a:r>
              <a:rPr lang="fi-FI" sz="1800" dirty="0" err="1"/>
              <a:t>a</a:t>
            </a:r>
            <a:r>
              <a:rPr lang="fi-FI" sz="1800" dirty="0" err="1" smtClean="0"/>
              <a:t>ntti.kivijarvi@nuorisotutkimus.fi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3520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Ote 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sz="4300" dirty="0"/>
              <a:t>Y</a:t>
            </a:r>
            <a:r>
              <a:rPr lang="fi-FI" sz="4300" i="1" dirty="0"/>
              <a:t>: </a:t>
            </a:r>
            <a:r>
              <a:rPr lang="fi-FI" sz="4300" i="1" dirty="0" err="1"/>
              <a:t>Mä</a:t>
            </a:r>
            <a:r>
              <a:rPr lang="fi-FI" sz="4300" i="1" dirty="0"/>
              <a:t> väitän, että en oppinut häneltä mitään. Sen takia monen asian minä opin suomeksi, kun minä tulin. 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Niin että sää </a:t>
            </a:r>
            <a:r>
              <a:rPr lang="fi-FI" sz="4300" i="1" dirty="0" err="1"/>
              <a:t>oot</a:t>
            </a:r>
            <a:r>
              <a:rPr lang="fi-FI" sz="4300" i="1" dirty="0"/>
              <a:t> Suomessa sitten oppinut paremmin tai pitänyt </a:t>
            </a:r>
            <a:r>
              <a:rPr lang="fi-FI" sz="4300" i="1" dirty="0" err="1"/>
              <a:t>alottaa</a:t>
            </a:r>
            <a:r>
              <a:rPr lang="fi-FI" sz="4300" i="1" dirty="0"/>
              <a:t> se opiskelu vähän alusta.</a:t>
            </a:r>
            <a:r>
              <a:rPr lang="fi-FI" sz="4300" dirty="0"/>
              <a:t> </a:t>
            </a:r>
          </a:p>
          <a:p>
            <a:pPr marL="0" indent="0">
              <a:buNone/>
            </a:pPr>
            <a:r>
              <a:rPr lang="fi-FI" sz="4300" dirty="0"/>
              <a:t>Y: </a:t>
            </a:r>
            <a:r>
              <a:rPr lang="fi-FI" sz="4300" i="1" dirty="0"/>
              <a:t>Vähän alusta joo. Että osannut lukea mutta lukemista väärin oli. Että minä luen väärin, ääntäminen on todella on pahasti opiskellut, jotain </a:t>
            </a:r>
            <a:r>
              <a:rPr lang="fi-FI" sz="4300" i="1" dirty="0" err="1"/>
              <a:t>semmosta</a:t>
            </a:r>
            <a:r>
              <a:rPr lang="fi-FI" sz="4300" i="1" dirty="0"/>
              <a:t>.</a:t>
            </a:r>
            <a:r>
              <a:rPr lang="fi-FI" sz="4300" dirty="0"/>
              <a:t> </a:t>
            </a:r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Opiskelitteko sitten siellä somalinkielellä kuitenkin? Et se opetus ei </a:t>
            </a:r>
            <a:r>
              <a:rPr lang="fi-FI" sz="4300" i="1" dirty="0" err="1"/>
              <a:t>ollu</a:t>
            </a:r>
            <a:r>
              <a:rPr lang="fi-FI" sz="4300" i="1" dirty="0"/>
              <a:t> </a:t>
            </a:r>
            <a:r>
              <a:rPr lang="fi-FI" sz="4300" i="1" dirty="0" err="1"/>
              <a:t>arabiaks</a:t>
            </a:r>
            <a:r>
              <a:rPr lang="fi-FI" sz="4300" i="1" dirty="0"/>
              <a:t> tai? 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Y: </a:t>
            </a:r>
            <a:r>
              <a:rPr lang="fi-FI" sz="4300" i="1" dirty="0"/>
              <a:t>Koraanissa, hän opetti somalian kielellä mutta hän ei opettanut meille, että koraanissa ymmärtäminen lauseita. Mutta vain opetti hän lukeminen meille vain. 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Okei. Niin että ulkoa opettelitte? Eikä sitä, että mitä siinä sanotaan.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Y: </a:t>
            </a:r>
            <a:r>
              <a:rPr lang="fi-FI" sz="4300" i="1" dirty="0"/>
              <a:t>Joo. [– –] Koraanissa pitää selittää.</a:t>
            </a:r>
            <a:r>
              <a:rPr lang="fi-FI" sz="4300" dirty="0"/>
              <a:t> (</a:t>
            </a:r>
            <a:r>
              <a:rPr lang="fi-FI" sz="4300" dirty="0" err="1"/>
              <a:t>Yasin</a:t>
            </a:r>
            <a:r>
              <a:rPr lang="fi-FI" sz="4300" dirty="0"/>
              <a:t>)</a:t>
            </a:r>
          </a:p>
          <a:p>
            <a:pPr marL="0" indent="0">
              <a:buNone/>
            </a:pPr>
            <a:r>
              <a:rPr lang="fi-FI" sz="4300" dirty="0"/>
              <a:t> </a:t>
            </a:r>
          </a:p>
          <a:p>
            <a:pPr marL="0" indent="0">
              <a:buNone/>
            </a:pPr>
            <a:endParaRPr lang="fi-FI" sz="4300" dirty="0" smtClean="0"/>
          </a:p>
          <a:p>
            <a:pPr marL="0" indent="0">
              <a:buNone/>
            </a:pPr>
            <a:r>
              <a:rPr lang="fi-FI" sz="4300" dirty="0" smtClean="0"/>
              <a:t>AK</a:t>
            </a:r>
            <a:r>
              <a:rPr lang="fi-FI" sz="4300" dirty="0"/>
              <a:t>: </a:t>
            </a:r>
            <a:r>
              <a:rPr lang="fi-FI" sz="4300" i="1" dirty="0"/>
              <a:t>Minkälaisia muistoja </a:t>
            </a:r>
            <a:r>
              <a:rPr lang="fi-FI" sz="4300" i="1" dirty="0" err="1"/>
              <a:t>sulla</a:t>
            </a:r>
            <a:r>
              <a:rPr lang="fi-FI" sz="4300" i="1" dirty="0"/>
              <a:t> on sieltä Etiopiasta?</a:t>
            </a:r>
            <a:r>
              <a:rPr lang="fi-FI" sz="4300" dirty="0"/>
              <a:t> </a:t>
            </a:r>
          </a:p>
          <a:p>
            <a:pPr marL="0" indent="0">
              <a:buNone/>
            </a:pPr>
            <a:r>
              <a:rPr lang="fi-FI" sz="4300" dirty="0"/>
              <a:t>F: </a:t>
            </a:r>
            <a:r>
              <a:rPr lang="fi-FI" sz="4300" i="1" dirty="0"/>
              <a:t>Oli se vähän hurja olla siellä kun kaikki ihmiset, jotka asuu, Etiopialaiset ei ne tykkää somalialaisista. Ne vaan somalialaisille: </a:t>
            </a:r>
            <a:r>
              <a:rPr lang="fi-FI" sz="4300" i="1" dirty="0" err="1"/>
              <a:t>miks</a:t>
            </a:r>
            <a:r>
              <a:rPr lang="fi-FI" sz="4300" i="1" dirty="0"/>
              <a:t> </a:t>
            </a:r>
            <a:r>
              <a:rPr lang="fi-FI" sz="4300" i="1" dirty="0" err="1"/>
              <a:t>ootte</a:t>
            </a:r>
            <a:r>
              <a:rPr lang="fi-FI" sz="4300" i="1" dirty="0"/>
              <a:t> täällä? Lähtekää teidän maahan.</a:t>
            </a:r>
            <a:r>
              <a:rPr lang="fi-FI" sz="4300" dirty="0"/>
              <a:t> </a:t>
            </a:r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Niin et ne ei </a:t>
            </a:r>
            <a:r>
              <a:rPr lang="fi-FI" sz="4300" i="1" dirty="0" err="1"/>
              <a:t>tykänny</a:t>
            </a:r>
            <a:r>
              <a:rPr lang="fi-FI" sz="4300" i="1" dirty="0"/>
              <a:t>, tai et oli </a:t>
            </a:r>
            <a:r>
              <a:rPr lang="fi-FI" sz="4300" i="1" dirty="0" err="1"/>
              <a:t>sellasta</a:t>
            </a:r>
            <a:r>
              <a:rPr lang="fi-FI" sz="4300" i="1" dirty="0"/>
              <a:t> rasismia tai syrjintää?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F: </a:t>
            </a:r>
            <a:r>
              <a:rPr lang="fi-FI" sz="4300" i="1" dirty="0"/>
              <a:t>Joo. </a:t>
            </a:r>
            <a:endParaRPr lang="fi-FI" sz="4300" dirty="0"/>
          </a:p>
          <a:p>
            <a:pPr marL="0" indent="0">
              <a:buNone/>
            </a:pPr>
            <a:r>
              <a:rPr lang="fi-FI" sz="4300" i="1" dirty="0"/>
              <a:t>[– –]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Niin et kaks vuotta varmaan </a:t>
            </a:r>
            <a:r>
              <a:rPr lang="fi-FI" sz="4300" i="1" dirty="0" err="1"/>
              <a:t>ootte</a:t>
            </a:r>
            <a:r>
              <a:rPr lang="fi-FI" sz="4300" i="1" dirty="0"/>
              <a:t> </a:t>
            </a:r>
            <a:r>
              <a:rPr lang="fi-FI" sz="4300" i="1" dirty="0" err="1"/>
              <a:t>asunu</a:t>
            </a:r>
            <a:r>
              <a:rPr lang="fi-FI" sz="4300" i="1" dirty="0"/>
              <a:t> [Etiopiassa]?</a:t>
            </a:r>
            <a:r>
              <a:rPr lang="fi-FI" sz="4300" dirty="0"/>
              <a:t> </a:t>
            </a:r>
          </a:p>
          <a:p>
            <a:pPr marL="0" indent="0">
              <a:buNone/>
            </a:pPr>
            <a:r>
              <a:rPr lang="fi-FI" sz="4300" dirty="0"/>
              <a:t>F: </a:t>
            </a:r>
            <a:r>
              <a:rPr lang="fi-FI" sz="4300" i="1" dirty="0"/>
              <a:t>Joo.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AK: </a:t>
            </a:r>
            <a:r>
              <a:rPr lang="fi-FI" sz="4300" i="1" dirty="0"/>
              <a:t>Niin just. No </a:t>
            </a:r>
            <a:r>
              <a:rPr lang="fi-FI" sz="4300" i="1" dirty="0" err="1"/>
              <a:t>oliks</a:t>
            </a:r>
            <a:r>
              <a:rPr lang="fi-FI" sz="4300" i="1" dirty="0"/>
              <a:t> </a:t>
            </a:r>
            <a:r>
              <a:rPr lang="fi-FI" sz="4300" i="1" dirty="0" err="1"/>
              <a:t>sulla</a:t>
            </a:r>
            <a:r>
              <a:rPr lang="fi-FI" sz="4300" i="1" dirty="0"/>
              <a:t> siellä mahdollista käydä koulua tai </a:t>
            </a:r>
            <a:r>
              <a:rPr lang="fi-FI" sz="4300" i="1" dirty="0" err="1"/>
              <a:t>oliks</a:t>
            </a:r>
            <a:r>
              <a:rPr lang="fi-FI" sz="4300" i="1" dirty="0"/>
              <a:t> </a:t>
            </a:r>
            <a:r>
              <a:rPr lang="fi-FI" sz="4300" i="1" dirty="0" err="1"/>
              <a:t>sulla</a:t>
            </a:r>
            <a:r>
              <a:rPr lang="fi-FI" sz="4300" i="1" dirty="0"/>
              <a:t> jotain tekemistä siellä Etiopiassa?</a:t>
            </a:r>
            <a:endParaRPr lang="fi-FI" sz="4300" dirty="0"/>
          </a:p>
          <a:p>
            <a:pPr marL="0" indent="0">
              <a:buNone/>
            </a:pPr>
            <a:r>
              <a:rPr lang="fi-FI" sz="4300" dirty="0"/>
              <a:t>F: </a:t>
            </a:r>
            <a:r>
              <a:rPr lang="fi-FI" sz="4300" i="1" dirty="0"/>
              <a:t>Ei ollut mahdollista käydä koulua. Me oltiin kotona koko ajan silleen. </a:t>
            </a:r>
            <a:r>
              <a:rPr lang="fi-FI" sz="4300" dirty="0"/>
              <a:t>(Fatima</a:t>
            </a:r>
            <a:r>
              <a:rPr lang="fi-FI" sz="4300" dirty="0" smtClean="0"/>
              <a:t>)</a:t>
            </a:r>
            <a:endParaRPr lang="fi-FI" sz="4300" dirty="0"/>
          </a:p>
        </p:txBody>
      </p:sp>
    </p:spTree>
    <p:extLst>
      <p:ext uri="{BB962C8B-B14F-4D97-AF65-F5344CB8AC3E}">
        <p14:creationId xmlns:p14="http://schemas.microsoft.com/office/powerpoint/2010/main" val="351370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Ote II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dirty="0"/>
              <a:t>A: </a:t>
            </a:r>
            <a:r>
              <a:rPr lang="fi-FI" i="1" dirty="0" err="1"/>
              <a:t>Mä</a:t>
            </a:r>
            <a:r>
              <a:rPr lang="fi-FI" i="1" dirty="0"/>
              <a:t> asunto… Asun minun kaveri joskus (epäselvä kohta). Joskus </a:t>
            </a:r>
            <a:r>
              <a:rPr lang="fi-FI" i="1" dirty="0" err="1"/>
              <a:t>kurdilainen</a:t>
            </a:r>
            <a:r>
              <a:rPr lang="fi-FI" i="1" dirty="0"/>
              <a:t> poika, joskus Kellomäessä </a:t>
            </a:r>
            <a:r>
              <a:rPr lang="fi-FI" i="1" dirty="0" err="1"/>
              <a:t>mä</a:t>
            </a:r>
            <a:r>
              <a:rPr lang="fi-FI" i="1" dirty="0"/>
              <a:t> asuin.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Joo. </a:t>
            </a:r>
            <a:r>
              <a:rPr lang="fi-FI" i="1" dirty="0" err="1"/>
              <a:t>Tota</a:t>
            </a:r>
            <a:r>
              <a:rPr lang="fi-FI" i="1" dirty="0"/>
              <a:t> asuitko sää jossain vaiheessa siinä Pajalassa, </a:t>
            </a:r>
            <a:r>
              <a:rPr lang="fi-FI" i="1" dirty="0" err="1"/>
              <a:t>aikasemmin</a:t>
            </a:r>
            <a:r>
              <a:rPr lang="fi-FI" i="1" dirty="0"/>
              <a:t>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A: </a:t>
            </a:r>
            <a:r>
              <a:rPr lang="fi-FI" i="1" dirty="0"/>
              <a:t>Ei. Joo, Pajalassa.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Mutta et asu enää.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A: </a:t>
            </a:r>
            <a:r>
              <a:rPr lang="fi-FI" i="1" dirty="0"/>
              <a:t>En. Mutta joskus viikonloppuna </a:t>
            </a:r>
            <a:r>
              <a:rPr lang="fi-FI" i="1" dirty="0" err="1"/>
              <a:t>mä</a:t>
            </a:r>
            <a:r>
              <a:rPr lang="fi-FI" i="1" dirty="0"/>
              <a:t> menen sinne.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Joo. </a:t>
            </a:r>
            <a:r>
              <a:rPr lang="fi-FI" i="1" dirty="0" err="1"/>
              <a:t>Asuuks</a:t>
            </a:r>
            <a:r>
              <a:rPr lang="fi-FI" i="1" dirty="0"/>
              <a:t> siellä joku </a:t>
            </a:r>
            <a:r>
              <a:rPr lang="fi-FI" i="1" dirty="0" err="1"/>
              <a:t>sun</a:t>
            </a:r>
            <a:r>
              <a:rPr lang="fi-FI" i="1" dirty="0"/>
              <a:t> kaveri </a:t>
            </a:r>
            <a:r>
              <a:rPr lang="fi-FI" i="1" dirty="0" err="1"/>
              <a:t>sitte</a:t>
            </a:r>
            <a:r>
              <a:rPr lang="fi-FI" i="1" dirty="0"/>
              <a:t>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A: </a:t>
            </a:r>
            <a:r>
              <a:rPr lang="fi-FI" i="1" dirty="0"/>
              <a:t>Ei. Siellä asuu minun… sedän vaimo. </a:t>
            </a:r>
            <a:r>
              <a:rPr lang="fi-FI" dirty="0"/>
              <a:t>(</a:t>
            </a:r>
            <a:r>
              <a:rPr lang="fi-FI" dirty="0" err="1"/>
              <a:t>Abdi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</a:t>
            </a:r>
            <a:r>
              <a:rPr lang="fi-FI" dirty="0"/>
              <a:t>: </a:t>
            </a:r>
            <a:r>
              <a:rPr lang="fi-FI" i="1" dirty="0" err="1"/>
              <a:t>Mä</a:t>
            </a:r>
            <a:r>
              <a:rPr lang="fi-FI" i="1" dirty="0"/>
              <a:t> en tunne [ketään], </a:t>
            </a:r>
            <a:r>
              <a:rPr lang="fi-FI" i="1" dirty="0" err="1"/>
              <a:t>mä</a:t>
            </a:r>
            <a:r>
              <a:rPr lang="fi-FI" i="1" dirty="0"/>
              <a:t> olin ihan yksin siinä [– –] Ja ihan pelottavaa. Joskus ei voi tietää, niin </a:t>
            </a:r>
            <a:r>
              <a:rPr lang="fi-FI" i="1" dirty="0" err="1"/>
              <a:t>vaikee</a:t>
            </a:r>
            <a:r>
              <a:rPr lang="fi-FI" i="1" dirty="0"/>
              <a:t> tilanne. [– –] Joku kaveri sano, että haluatko tulla </a:t>
            </a:r>
            <a:r>
              <a:rPr lang="fi-FI" i="1" dirty="0" err="1"/>
              <a:t>mun</a:t>
            </a:r>
            <a:r>
              <a:rPr lang="fi-FI" i="1" dirty="0"/>
              <a:t> kotiin. Että sama kun </a:t>
            </a:r>
            <a:r>
              <a:rPr lang="fi-FI" i="1" dirty="0" err="1"/>
              <a:t>mun</a:t>
            </a:r>
            <a:r>
              <a:rPr lang="fi-FI" i="1" dirty="0"/>
              <a:t> perhettä silleen. [– –] Me tehtiin hänelle työtä. Sitten hän haluaa mennä töihin ja kotona </a:t>
            </a:r>
            <a:r>
              <a:rPr lang="fi-FI" i="1" dirty="0" err="1"/>
              <a:t>siivoomaan</a:t>
            </a:r>
            <a:r>
              <a:rPr lang="fi-FI" i="1" dirty="0"/>
              <a:t>. Me tehtiin siellä ja en </a:t>
            </a:r>
            <a:r>
              <a:rPr lang="fi-FI" i="1" dirty="0" err="1"/>
              <a:t>mä</a:t>
            </a:r>
            <a:r>
              <a:rPr lang="fi-FI" i="1" dirty="0"/>
              <a:t> halunnut olla yksin silleen.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[– –]</a:t>
            </a:r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Niin asuitteko te </a:t>
            </a:r>
            <a:r>
              <a:rPr lang="fi-FI" i="1" dirty="0" err="1"/>
              <a:t>niinku</a:t>
            </a:r>
            <a:r>
              <a:rPr lang="fi-FI" i="1" dirty="0"/>
              <a:t> kahdestaan vai oliko siinä muitakin ihmisiä?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K: </a:t>
            </a:r>
            <a:r>
              <a:rPr lang="fi-FI" i="1" dirty="0"/>
              <a:t>Ei. Hänen lapsia kaikki.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Niin et hän oli vanhempi nainen, jolla oli perhe ja lapsia?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K: </a:t>
            </a:r>
            <a:r>
              <a:rPr lang="fi-FI" i="1" dirty="0"/>
              <a:t>Joo. Niin paljon lapsia hänellä. Olen tehnyt kaikki kotona siivonnut. [– –] muutin heti, kun </a:t>
            </a:r>
            <a:r>
              <a:rPr lang="fi-FI" i="1" dirty="0" err="1"/>
              <a:t>mä</a:t>
            </a:r>
            <a:r>
              <a:rPr lang="fi-FI" i="1" dirty="0"/>
              <a:t> sain oleskeluluvan.</a:t>
            </a:r>
            <a:r>
              <a:rPr lang="fi-FI" dirty="0"/>
              <a:t> (</a:t>
            </a:r>
            <a:r>
              <a:rPr lang="fi-FI" dirty="0" err="1"/>
              <a:t>Khadija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99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Ote III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Mitäs sää </a:t>
            </a:r>
            <a:r>
              <a:rPr lang="fi-FI" i="1" dirty="0" err="1"/>
              <a:t>oot</a:t>
            </a:r>
            <a:r>
              <a:rPr lang="fi-FI" i="1" dirty="0"/>
              <a:t> </a:t>
            </a:r>
            <a:r>
              <a:rPr lang="fi-FI" i="1" dirty="0" err="1"/>
              <a:t>sit</a:t>
            </a:r>
            <a:r>
              <a:rPr lang="fi-FI" i="1" dirty="0"/>
              <a:t> pitänyt siitä, kun sää </a:t>
            </a:r>
            <a:r>
              <a:rPr lang="fi-FI" i="1" dirty="0" err="1"/>
              <a:t>oot</a:t>
            </a:r>
            <a:r>
              <a:rPr lang="fi-FI" i="1" dirty="0"/>
              <a:t> nyt käynyt melkein kolme vuotta siellä koulussa, </a:t>
            </a:r>
            <a:r>
              <a:rPr lang="fi-FI" i="1" dirty="0" err="1"/>
              <a:t>eks</a:t>
            </a:r>
            <a:r>
              <a:rPr lang="fi-FI" i="1" dirty="0"/>
              <a:t> niin?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F: </a:t>
            </a:r>
            <a:r>
              <a:rPr lang="fi-FI" i="1" dirty="0"/>
              <a:t>Siis missä koulussa?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Tuolla </a:t>
            </a:r>
            <a:r>
              <a:rPr lang="fi-FI" i="1" dirty="0" err="1"/>
              <a:t>Educorissa</a:t>
            </a:r>
            <a:r>
              <a:rPr lang="fi-FI" i="1" dirty="0"/>
              <a:t>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F: </a:t>
            </a:r>
            <a:r>
              <a:rPr lang="fi-FI" i="1" dirty="0"/>
              <a:t>En ole. Se loppu </a:t>
            </a:r>
            <a:r>
              <a:rPr lang="fi-FI" i="1" dirty="0" err="1"/>
              <a:t>niinku</a:t>
            </a:r>
            <a:r>
              <a:rPr lang="fi-FI" i="1" dirty="0"/>
              <a:t> puolen vuoden jälkeen. </a:t>
            </a:r>
            <a:r>
              <a:rPr lang="fi-FI" i="1" dirty="0" err="1"/>
              <a:t>Mä</a:t>
            </a:r>
            <a:r>
              <a:rPr lang="fi-FI" i="1" dirty="0"/>
              <a:t> aloitin taas (epäselvä sana). Suomen kielen kurssille </a:t>
            </a:r>
            <a:r>
              <a:rPr lang="fi-FI" i="1" dirty="0" err="1"/>
              <a:t>mä</a:t>
            </a:r>
            <a:r>
              <a:rPr lang="fi-FI" i="1" dirty="0"/>
              <a:t> menin.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Niin se oli se </a:t>
            </a:r>
            <a:r>
              <a:rPr lang="fi-FI" i="1" dirty="0" err="1"/>
              <a:t>puol</a:t>
            </a:r>
            <a:r>
              <a:rPr lang="fi-FI" i="1" dirty="0"/>
              <a:t> vuotta?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F: </a:t>
            </a:r>
            <a:r>
              <a:rPr lang="fi-FI" i="1" dirty="0"/>
              <a:t>Joo.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Ja </a:t>
            </a:r>
            <a:r>
              <a:rPr lang="fi-FI" i="1" dirty="0" err="1"/>
              <a:t>sit</a:t>
            </a:r>
            <a:r>
              <a:rPr lang="fi-FI" i="1" dirty="0"/>
              <a:t> sää </a:t>
            </a:r>
            <a:r>
              <a:rPr lang="fi-FI" i="1" dirty="0" err="1"/>
              <a:t>alotit</a:t>
            </a:r>
            <a:r>
              <a:rPr lang="fi-FI" i="1" dirty="0"/>
              <a:t> käymään peruskoulua, </a:t>
            </a:r>
            <a:r>
              <a:rPr lang="fi-FI" i="1" dirty="0" err="1"/>
              <a:t>eks</a:t>
            </a:r>
            <a:r>
              <a:rPr lang="fi-FI" i="1" dirty="0"/>
              <a:t> niin? Vai jotain…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F: </a:t>
            </a:r>
            <a:r>
              <a:rPr lang="fi-FI" i="1" dirty="0" err="1"/>
              <a:t>Mä</a:t>
            </a:r>
            <a:r>
              <a:rPr lang="fi-FI" i="1" dirty="0"/>
              <a:t> kävin Suomen kielen kurssia, eli </a:t>
            </a:r>
            <a:r>
              <a:rPr lang="fi-FI" i="1" dirty="0" err="1"/>
              <a:t>Vaahtelan</a:t>
            </a:r>
            <a:r>
              <a:rPr lang="fi-FI" i="1" dirty="0"/>
              <a:t> aikuisopistoa. Ja sen jälkeen taas, </a:t>
            </a:r>
            <a:r>
              <a:rPr lang="fi-FI" i="1" dirty="0" err="1"/>
              <a:t>mä</a:t>
            </a:r>
            <a:r>
              <a:rPr lang="fi-FI" i="1" dirty="0"/>
              <a:t> rupesin aloittamaan toi </a:t>
            </a:r>
            <a:r>
              <a:rPr lang="fi-FI" i="1" dirty="0" err="1"/>
              <a:t>mava</a:t>
            </a:r>
            <a:r>
              <a:rPr lang="fi-FI" i="1" dirty="0"/>
              <a:t>. Niin kun </a:t>
            </a:r>
            <a:r>
              <a:rPr lang="fi-FI" i="1" dirty="0" err="1"/>
              <a:t>mä</a:t>
            </a:r>
            <a:r>
              <a:rPr lang="fi-FI" i="1" dirty="0"/>
              <a:t> valmistun </a:t>
            </a:r>
            <a:r>
              <a:rPr lang="fi-FI" i="1" dirty="0" err="1"/>
              <a:t>mava</a:t>
            </a:r>
            <a:r>
              <a:rPr lang="fi-FI" i="1" dirty="0"/>
              <a:t>, sitten </a:t>
            </a:r>
            <a:r>
              <a:rPr lang="fi-FI" i="1" dirty="0" err="1"/>
              <a:t>mä</a:t>
            </a:r>
            <a:r>
              <a:rPr lang="fi-FI" i="1" dirty="0"/>
              <a:t> haen toi yleinen kielen tutkinto -koulutus. Sen jälkeen </a:t>
            </a:r>
            <a:r>
              <a:rPr lang="fi-FI" i="1" dirty="0" err="1"/>
              <a:t>mä</a:t>
            </a:r>
            <a:r>
              <a:rPr lang="fi-FI" i="1" dirty="0"/>
              <a:t> aloitan </a:t>
            </a:r>
            <a:r>
              <a:rPr lang="fi-FI" i="1" dirty="0" err="1"/>
              <a:t>ton</a:t>
            </a:r>
            <a:r>
              <a:rPr lang="fi-FI" i="1" dirty="0"/>
              <a:t> perusopetuksen.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AK: </a:t>
            </a:r>
            <a:r>
              <a:rPr lang="fi-FI" i="1" dirty="0"/>
              <a:t>Joo, okei. Niin just.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F: </a:t>
            </a:r>
            <a:r>
              <a:rPr lang="fi-FI" i="1" dirty="0"/>
              <a:t>Peruskoulun. </a:t>
            </a:r>
            <a:r>
              <a:rPr lang="fi-FI" i="1" dirty="0" err="1"/>
              <a:t>Mä</a:t>
            </a:r>
            <a:r>
              <a:rPr lang="fi-FI" i="1" dirty="0"/>
              <a:t> kiertelen ensin </a:t>
            </a:r>
            <a:r>
              <a:rPr lang="fi-FI" i="1" dirty="0" err="1"/>
              <a:t>niinkun</a:t>
            </a:r>
            <a:r>
              <a:rPr lang="fi-FI" i="1" dirty="0"/>
              <a:t>… muita kouluja.</a:t>
            </a:r>
            <a:r>
              <a:rPr lang="fi-FI" dirty="0"/>
              <a:t> (Fatima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”</a:t>
            </a:r>
            <a:r>
              <a:rPr lang="fi-FI" i="1" dirty="0"/>
              <a:t>Aina [pitäisi] kysyä, mikä </a:t>
            </a:r>
            <a:r>
              <a:rPr lang="fi-FI" i="1" dirty="0" err="1"/>
              <a:t>sun</a:t>
            </a:r>
            <a:r>
              <a:rPr lang="fi-FI" i="1" dirty="0"/>
              <a:t> tilanne on ja miksi sinä et halua mennä eteenpäin, miksi </a:t>
            </a:r>
            <a:r>
              <a:rPr lang="fi-FI" i="1" dirty="0" err="1"/>
              <a:t>sä</a:t>
            </a:r>
            <a:r>
              <a:rPr lang="fi-FI" i="1" dirty="0"/>
              <a:t> et ota tätä kurssia, miksi </a:t>
            </a:r>
            <a:r>
              <a:rPr lang="fi-FI" i="1" dirty="0" err="1"/>
              <a:t>sun</a:t>
            </a:r>
            <a:r>
              <a:rPr lang="fi-FI" i="1" dirty="0"/>
              <a:t> tämä kurssi on huono. Pitää kysyä. Mutta ei kukaan kysy</a:t>
            </a:r>
            <a:r>
              <a:rPr lang="fi-FI" i="1" dirty="0" smtClean="0"/>
              <a:t>.</a:t>
            </a:r>
            <a:r>
              <a:rPr lang="fi-FI" dirty="0" smtClean="0"/>
              <a:t>” (Mousse)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45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Ote IV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No onko hän, </a:t>
            </a:r>
            <a:r>
              <a:rPr lang="fi-FI" sz="1200" i="1" dirty="0" err="1"/>
              <a:t>oliks</a:t>
            </a:r>
            <a:r>
              <a:rPr lang="fi-FI" sz="1200" i="1" dirty="0"/>
              <a:t> teillä haaveena, et hän </a:t>
            </a:r>
            <a:r>
              <a:rPr lang="fi-FI" sz="1200" i="1" dirty="0" err="1"/>
              <a:t>vois</a:t>
            </a:r>
            <a:r>
              <a:rPr lang="fi-FI" sz="1200" i="1" dirty="0"/>
              <a:t> tulla Suomeen vai?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Joo, on haaveena.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Joo. Mitäs kaikkea se edellyttää. </a:t>
            </a:r>
            <a:r>
              <a:rPr lang="fi-FI" sz="1200" i="1" dirty="0" err="1"/>
              <a:t>Luuleksää</a:t>
            </a:r>
            <a:r>
              <a:rPr lang="fi-FI" sz="1200" i="1" dirty="0"/>
              <a:t>, et se onnistuu? Että hän voi tulla Suomeen.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Joo. Ei se onnistu, jos </a:t>
            </a:r>
            <a:r>
              <a:rPr lang="fi-FI" sz="1200" i="1" dirty="0" err="1"/>
              <a:t>mä</a:t>
            </a:r>
            <a:r>
              <a:rPr lang="fi-FI" sz="1200" i="1" dirty="0"/>
              <a:t> en </a:t>
            </a:r>
            <a:r>
              <a:rPr lang="fi-FI" sz="1200" i="1" dirty="0" err="1"/>
              <a:t>mee</a:t>
            </a:r>
            <a:r>
              <a:rPr lang="fi-FI" sz="1200" i="1" dirty="0"/>
              <a:t> töihin silleen. Sitä varten </a:t>
            </a:r>
            <a:r>
              <a:rPr lang="fi-FI" sz="1200" i="1" dirty="0" err="1"/>
              <a:t>mä</a:t>
            </a:r>
            <a:r>
              <a:rPr lang="fi-FI" sz="1200" i="1" dirty="0"/>
              <a:t> </a:t>
            </a:r>
            <a:r>
              <a:rPr lang="fi-FI" sz="1200" i="1" dirty="0" err="1"/>
              <a:t>oon</a:t>
            </a:r>
            <a:r>
              <a:rPr lang="fi-FI" sz="1200" i="1" dirty="0"/>
              <a:t> </a:t>
            </a:r>
            <a:r>
              <a:rPr lang="fi-FI" sz="1200" i="1" dirty="0" err="1"/>
              <a:t>sit</a:t>
            </a:r>
            <a:r>
              <a:rPr lang="fi-FI" sz="1200" i="1" dirty="0"/>
              <a:t> koulussa.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Niin että pitää olla työpaikka ja tienata tietyn verran rahaa. 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Joo.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fi-FI" sz="1200" dirty="0"/>
              <a:t>[– –] </a:t>
            </a:r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Et </a:t>
            </a:r>
            <a:r>
              <a:rPr lang="fi-FI" sz="1200" i="1" dirty="0" err="1"/>
              <a:t>sulla</a:t>
            </a:r>
            <a:r>
              <a:rPr lang="fi-FI" sz="1200" i="1" dirty="0"/>
              <a:t> on, sää sanoit, et sää </a:t>
            </a:r>
            <a:r>
              <a:rPr lang="fi-FI" sz="1200" i="1" dirty="0" err="1"/>
              <a:t>alotit</a:t>
            </a:r>
            <a:r>
              <a:rPr lang="fi-FI" sz="1200" i="1" dirty="0"/>
              <a:t> </a:t>
            </a:r>
            <a:r>
              <a:rPr lang="fi-FI" sz="1200" i="1" dirty="0" err="1"/>
              <a:t>nytten</a:t>
            </a:r>
            <a:r>
              <a:rPr lang="fi-FI" sz="1200" i="1" dirty="0"/>
              <a:t> vuoden </a:t>
            </a:r>
            <a:r>
              <a:rPr lang="fi-FI" sz="1200" i="1" dirty="0" smtClean="0"/>
              <a:t>vaihteessa.</a:t>
            </a:r>
            <a:r>
              <a:rPr lang="fi-FI" sz="1200" dirty="0" smtClean="0"/>
              <a:t> </a:t>
            </a:r>
            <a:r>
              <a:rPr lang="fi-FI" sz="1200" i="1" dirty="0" smtClean="0"/>
              <a:t>Ja </a:t>
            </a:r>
            <a:r>
              <a:rPr lang="fi-FI" sz="1200" i="1" dirty="0" err="1"/>
              <a:t>tota</a:t>
            </a:r>
            <a:r>
              <a:rPr lang="fi-FI" sz="1200" i="1" dirty="0"/>
              <a:t>, siis </a:t>
            </a:r>
            <a:r>
              <a:rPr lang="fi-FI" sz="1200" i="1" dirty="0" err="1"/>
              <a:t>onks</a:t>
            </a:r>
            <a:r>
              <a:rPr lang="fi-FI" sz="1200" i="1" dirty="0"/>
              <a:t> se, millä linjalla sää </a:t>
            </a:r>
            <a:r>
              <a:rPr lang="fi-FI" sz="1200" i="1" dirty="0" err="1"/>
              <a:t>oot</a:t>
            </a:r>
            <a:r>
              <a:rPr lang="fi-FI" sz="1200" i="1" dirty="0"/>
              <a:t> nyt siellä? Jos </a:t>
            </a:r>
            <a:r>
              <a:rPr lang="fi-FI" sz="1200" i="1" dirty="0" err="1"/>
              <a:t>sulla</a:t>
            </a:r>
            <a:r>
              <a:rPr lang="fi-FI" sz="1200" i="1" dirty="0"/>
              <a:t> on sairaalassa harjoittelu, niin…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Se loppuu… </a:t>
            </a:r>
            <a:r>
              <a:rPr lang="fi-FI" sz="1200" i="1" dirty="0" err="1"/>
              <a:t>oliks</a:t>
            </a:r>
            <a:r>
              <a:rPr lang="fi-FI" sz="1200" i="1" dirty="0"/>
              <a:t> se… </a:t>
            </a:r>
            <a:r>
              <a:rPr lang="fi-FI" sz="1200" i="1" dirty="0" err="1"/>
              <a:t>oota</a:t>
            </a:r>
            <a:r>
              <a:rPr lang="fi-FI" sz="1200" i="1" dirty="0"/>
              <a:t>…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 err="1"/>
              <a:t>Tuleeks</a:t>
            </a:r>
            <a:r>
              <a:rPr lang="fi-FI" sz="1200" i="1" dirty="0"/>
              <a:t> </a:t>
            </a:r>
            <a:r>
              <a:rPr lang="fi-FI" sz="1200" i="1" dirty="0" err="1"/>
              <a:t>susta</a:t>
            </a:r>
            <a:r>
              <a:rPr lang="fi-FI" sz="1200" i="1" dirty="0"/>
              <a:t> </a:t>
            </a:r>
            <a:r>
              <a:rPr lang="fi-FI" sz="1200" i="1" dirty="0" err="1"/>
              <a:t>niinku</a:t>
            </a:r>
            <a:r>
              <a:rPr lang="fi-FI" sz="1200" i="1" dirty="0"/>
              <a:t> lähihoitaja vai?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Ei vaan, </a:t>
            </a:r>
            <a:r>
              <a:rPr lang="fi-FI" sz="1200" i="1" dirty="0" err="1"/>
              <a:t>mä</a:t>
            </a:r>
            <a:r>
              <a:rPr lang="fi-FI" sz="1200" i="1" dirty="0"/>
              <a:t> en pysty, </a:t>
            </a:r>
            <a:r>
              <a:rPr lang="fi-FI" sz="1200" i="1" dirty="0" err="1"/>
              <a:t>mä</a:t>
            </a:r>
            <a:r>
              <a:rPr lang="fi-FI" sz="1200" i="1" dirty="0"/>
              <a:t> en halua sanoa ihan ääneen, se on (epäselvä kohta).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Joo, niin just. Okei. Mää muistelin vaan, että </a:t>
            </a:r>
            <a:r>
              <a:rPr lang="fi-FI" sz="1200" i="1" dirty="0" err="1"/>
              <a:t>oliks</a:t>
            </a:r>
            <a:r>
              <a:rPr lang="fi-FI" sz="1200" i="1" dirty="0"/>
              <a:t> </a:t>
            </a:r>
            <a:r>
              <a:rPr lang="fi-FI" sz="1200" i="1" dirty="0" err="1"/>
              <a:t>sulla</a:t>
            </a:r>
            <a:r>
              <a:rPr lang="fi-FI" sz="1200" i="1" dirty="0"/>
              <a:t> haaveena jossain vaiheessa hoitoala?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Joo, on haaveena.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No </a:t>
            </a:r>
            <a:r>
              <a:rPr lang="fi-FI" sz="1200" i="1" dirty="0" err="1"/>
              <a:t>mut</a:t>
            </a:r>
            <a:r>
              <a:rPr lang="fi-FI" sz="1200" i="1" dirty="0"/>
              <a:t> </a:t>
            </a:r>
            <a:r>
              <a:rPr lang="fi-FI" sz="1200" i="1" dirty="0" err="1"/>
              <a:t>tostahan</a:t>
            </a:r>
            <a:r>
              <a:rPr lang="fi-FI" sz="1200" i="1" dirty="0"/>
              <a:t> voi </a:t>
            </a:r>
            <a:r>
              <a:rPr lang="fi-FI" sz="1200" i="1" dirty="0" err="1"/>
              <a:t>sit</a:t>
            </a:r>
            <a:r>
              <a:rPr lang="fi-FI" sz="1200" i="1" dirty="0"/>
              <a:t> vielä joskus jatkaa.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 err="1"/>
              <a:t>Tää</a:t>
            </a:r>
            <a:r>
              <a:rPr lang="fi-FI" sz="1200" i="1" dirty="0"/>
              <a:t> ei kestä niin kauaa. Kesällä saa.</a:t>
            </a:r>
            <a:endParaRPr lang="fi-FI" sz="1200" dirty="0"/>
          </a:p>
          <a:p>
            <a:pPr marL="0" indent="0">
              <a:buNone/>
            </a:pPr>
            <a:r>
              <a:rPr lang="fi-FI" sz="1200" dirty="0" smtClean="0"/>
              <a:t>AK</a:t>
            </a:r>
            <a:r>
              <a:rPr lang="fi-FI" sz="1200" dirty="0"/>
              <a:t>: </a:t>
            </a:r>
            <a:r>
              <a:rPr lang="fi-FI" sz="1200" i="1" dirty="0"/>
              <a:t>Niin just. Et sitten </a:t>
            </a:r>
            <a:r>
              <a:rPr lang="fi-FI" sz="1200" i="1" dirty="0" err="1"/>
              <a:t>vois</a:t>
            </a:r>
            <a:r>
              <a:rPr lang="fi-FI" sz="1200" i="1" dirty="0"/>
              <a:t> päästä töihin?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Joo.</a:t>
            </a:r>
            <a:endParaRPr lang="fi-FI" sz="1200" dirty="0"/>
          </a:p>
          <a:p>
            <a:pPr marL="0" indent="0">
              <a:buNone/>
            </a:pPr>
            <a:r>
              <a:rPr lang="fi-FI" sz="1200" dirty="0"/>
              <a:t>AK: </a:t>
            </a:r>
            <a:r>
              <a:rPr lang="fi-FI" sz="1200" i="1" dirty="0"/>
              <a:t>Niin just. Et </a:t>
            </a:r>
            <a:r>
              <a:rPr lang="fi-FI" sz="1200" i="1" dirty="0" err="1"/>
              <a:t>oliks</a:t>
            </a:r>
            <a:r>
              <a:rPr lang="fi-FI" sz="1200" i="1" dirty="0"/>
              <a:t> se </a:t>
            </a:r>
            <a:r>
              <a:rPr lang="fi-FI" sz="1200" i="1" dirty="0" err="1"/>
              <a:t>semmonen</a:t>
            </a:r>
            <a:r>
              <a:rPr lang="fi-FI" sz="1200" i="1" dirty="0"/>
              <a:t> valinta, et sää ajattelit, että voi päästä </a:t>
            </a:r>
            <a:r>
              <a:rPr lang="fi-FI" sz="1200" i="1" dirty="0" err="1"/>
              <a:t>nopeesti</a:t>
            </a:r>
            <a:r>
              <a:rPr lang="fi-FI" sz="1200" i="1" dirty="0"/>
              <a:t> töihin ja sitten vähän tienata rahaa ja </a:t>
            </a:r>
            <a:r>
              <a:rPr lang="fi-FI" sz="1200" i="1" dirty="0" err="1"/>
              <a:t>sitte</a:t>
            </a:r>
            <a:r>
              <a:rPr lang="fi-FI" sz="1200" i="1" dirty="0"/>
              <a:t> se </a:t>
            </a:r>
            <a:r>
              <a:rPr lang="fi-FI" sz="1200" i="1" dirty="0" err="1"/>
              <a:t>sun</a:t>
            </a:r>
            <a:r>
              <a:rPr lang="fi-FI" sz="1200" i="1" dirty="0"/>
              <a:t> mies </a:t>
            </a:r>
            <a:r>
              <a:rPr lang="fi-FI" sz="1200" i="1" dirty="0" err="1"/>
              <a:t>vois</a:t>
            </a:r>
            <a:r>
              <a:rPr lang="fi-FI" sz="1200" i="1" dirty="0"/>
              <a:t> mahdollisesti päästä Suomeen?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fi-FI" sz="1200" dirty="0"/>
              <a:t>N: </a:t>
            </a:r>
            <a:r>
              <a:rPr lang="fi-FI" sz="1200" i="1" dirty="0"/>
              <a:t>Joo.</a:t>
            </a:r>
            <a:r>
              <a:rPr lang="fi-FI" sz="1200" dirty="0"/>
              <a:t> (</a:t>
            </a:r>
            <a:r>
              <a:rPr lang="fi-FI" sz="1200" dirty="0" err="1"/>
              <a:t>Nadira</a:t>
            </a:r>
            <a:r>
              <a:rPr lang="fi-FI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7181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tarinoita ja yksityiskohtia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Nieminen, Harri &amp; Kivijärvi, Antti (toim. 2015) </a:t>
            </a:r>
            <a:r>
              <a:rPr lang="fi-FI" i="1" dirty="0" smtClean="0"/>
              <a:t>Kiertoteitä – maahan muuttaneet nuoret yhteiskunnallisten esteiden edessä.</a:t>
            </a:r>
            <a:r>
              <a:rPr lang="fi-FI" dirty="0" smtClean="0"/>
              <a:t> Helsinki: Into kustannus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6219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Taustalla: Kurvi-tutkimus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Nuorten elämänkulkuhaastattelut, havainnoinnit, työntekijöiden haastattelut…</a:t>
            </a:r>
          </a:p>
          <a:p>
            <a:r>
              <a:rPr lang="fi-FI" dirty="0" smtClean="0"/>
              <a:t>Kohderyhmä:</a:t>
            </a:r>
          </a:p>
          <a:p>
            <a:pPr lvl="1"/>
            <a:r>
              <a:rPr lang="fi-FI" dirty="0" smtClean="0"/>
              <a:t>Paperilla: toimeentulotuen varassa elävät 18-25-vuotiaat maahanmuuttajataustaiset nuoret Helsingissä</a:t>
            </a:r>
          </a:p>
          <a:p>
            <a:pPr lvl="1"/>
            <a:r>
              <a:rPr lang="fi-FI" dirty="0" smtClean="0"/>
              <a:t>Käytännössä: ”sukupolvi 1.25” + pakolais- ja turvapaikanhakijataustaiset + pääkaupunkiseutu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442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Konteksti: syrjäytymiskeskustelu ja nuorisotakuu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anhat huolet mutta uudet kujeet?</a:t>
            </a:r>
          </a:p>
          <a:p>
            <a:pPr lvl="1"/>
            <a:r>
              <a:rPr lang="fi-FI" dirty="0" smtClean="0"/>
              <a:t>Uusi huoli: vieraskieliset ja ”kohonnut syrjäytymisriski”</a:t>
            </a:r>
            <a:endParaRPr lang="fi-FI" dirty="0" smtClean="0">
              <a:sym typeface="Wingdings" pitchFamily="2" charset="2"/>
            </a:endParaRPr>
          </a:p>
          <a:p>
            <a:pPr lvl="1"/>
            <a:r>
              <a:rPr lang="fi-FI" dirty="0"/>
              <a:t>H</a:t>
            </a:r>
            <a:r>
              <a:rPr lang="fi-FI" dirty="0" smtClean="0"/>
              <a:t>allintokuntarajojen ylittelystä niiden osittaiseen purkamiseen </a:t>
            </a:r>
            <a:r>
              <a:rPr lang="fi-FI" dirty="0" smtClean="0">
                <a:sym typeface="Wingdings" pitchFamily="2" charset="2"/>
              </a:rPr>
              <a:t> j</a:t>
            </a:r>
            <a:r>
              <a:rPr lang="fi-FI" dirty="0" smtClean="0"/>
              <a:t>ärjestötyö, projektit ja ohjaamot</a:t>
            </a:r>
          </a:p>
          <a:p>
            <a:pPr lvl="1"/>
            <a:r>
              <a:rPr lang="fi-FI" dirty="0" smtClean="0"/>
              <a:t>Tervetuloa 2000-luvun Suomeen: hyvinvointivaltion kutistuminen ja työmarkkinoiden muutokset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360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kannetaan mukana viranomaiskohtaamisissa?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800" dirty="0" smtClean="0"/>
          </a:p>
          <a:p>
            <a:r>
              <a:rPr lang="fi-FI" sz="2800" dirty="0" smtClean="0"/>
              <a:t>Niukat koulutukselliset resurssit (ote I)</a:t>
            </a:r>
          </a:p>
          <a:p>
            <a:pPr lvl="1"/>
            <a:r>
              <a:rPr lang="fi-FI" sz="2600" dirty="0" smtClean="0"/>
              <a:t>Hajonneet valtiot ja </a:t>
            </a:r>
            <a:r>
              <a:rPr lang="fi-FI" sz="2600" dirty="0" err="1" smtClean="0"/>
              <a:t>transit-maat</a:t>
            </a:r>
            <a:r>
              <a:rPr lang="fi-FI" sz="2600" dirty="0"/>
              <a:t> </a:t>
            </a:r>
            <a:r>
              <a:rPr lang="fi-FI" sz="2600" dirty="0" smtClean="0">
                <a:sym typeface="Wingdings" panose="05000000000000000000" pitchFamily="2" charset="2"/>
              </a:rPr>
              <a:t> ”oppimaan oppiminen”</a:t>
            </a:r>
            <a:endParaRPr lang="fi-FI" sz="2600" dirty="0" smtClean="0"/>
          </a:p>
          <a:p>
            <a:r>
              <a:rPr lang="fi-FI" sz="2800" dirty="0" smtClean="0"/>
              <a:t>Sukupolvinen asema: nuoruusvuosina muuttaneet</a:t>
            </a:r>
          </a:p>
          <a:p>
            <a:pPr marL="742950" lvl="2" indent="-342900"/>
            <a:r>
              <a:rPr lang="fi-FI" sz="2600" dirty="0" smtClean="0"/>
              <a:t>Koetun ja institutionaalisen iän ristiriita</a:t>
            </a:r>
          </a:p>
          <a:p>
            <a:r>
              <a:rPr lang="fi-FI" sz="2800" dirty="0" smtClean="0"/>
              <a:t>Hauraat lähisuhteet (ote II)</a:t>
            </a:r>
          </a:p>
          <a:p>
            <a:pPr lvl="1"/>
            <a:r>
              <a:rPr lang="fi-FI" sz="2600" dirty="0" smtClean="0"/>
              <a:t>Etäällä, etäisiä ja katkenneita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8388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Nuorille avautuva virallinen 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Viranomais- ja järjestöpalveluiden vahva perusta</a:t>
            </a:r>
          </a:p>
          <a:p>
            <a:pPr lvl="1"/>
            <a:r>
              <a:rPr lang="fi-FI" dirty="0" smtClean="0"/>
              <a:t>Luottamuksen rakentuminen pala palalta</a:t>
            </a:r>
          </a:p>
          <a:p>
            <a:pPr lvl="1"/>
            <a:r>
              <a:rPr lang="fi-FI" dirty="0" smtClean="0"/>
              <a:t>Universalistiset palvelut: leimaamisen välttäminen vs. erityispalveluiden puutteet</a:t>
            </a:r>
          </a:p>
          <a:p>
            <a:pPr lvl="1"/>
            <a:r>
              <a:rPr lang="fi-FI" dirty="0" err="1" smtClean="0"/>
              <a:t>Etnistynyt</a:t>
            </a:r>
            <a:r>
              <a:rPr lang="fi-FI" dirty="0" smtClean="0"/>
              <a:t> ohjaus?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14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Nuorille avautuva virallinen 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Sektoroitunut</a:t>
            </a:r>
            <a:r>
              <a:rPr lang="fi-FI" dirty="0" smtClean="0"/>
              <a:t> ja etääntyvä palvelujärjestelmä</a:t>
            </a:r>
          </a:p>
          <a:p>
            <a:pPr marL="742950" lvl="2" indent="-342900"/>
            <a:r>
              <a:rPr lang="fi-FI" altLang="fi-FI" dirty="0" smtClean="0"/>
              <a:t>Sossu, kela, </a:t>
            </a:r>
            <a:r>
              <a:rPr lang="fi-FI" altLang="fi-FI" dirty="0" err="1" smtClean="0"/>
              <a:t>TE-toimistot</a:t>
            </a:r>
            <a:r>
              <a:rPr lang="fi-FI" altLang="fi-FI" dirty="0" smtClean="0"/>
              <a:t>, terveyspalvelut, asumispalvelut + maahanmuuttovirasto</a:t>
            </a:r>
            <a:r>
              <a:rPr lang="fi-FI" altLang="fi-FI" dirty="0"/>
              <a:t> </a:t>
            </a:r>
            <a:r>
              <a:rPr lang="fi-FI" altLang="fi-FI" dirty="0" smtClean="0"/>
              <a:t>ja ulkomaalaispoliisi</a:t>
            </a:r>
          </a:p>
          <a:p>
            <a:pPr marL="1200150" lvl="3" indent="-342900"/>
            <a:r>
              <a:rPr lang="fi-FI" altLang="fi-FI" dirty="0" smtClean="0"/>
              <a:t>Viranomaisten vaikeus hahmottaa kokonaisuutta: (ylirajaiset) lähisuhteet, elämänkulku, toiminnan motiivit ja asema muilla kentillä</a:t>
            </a:r>
          </a:p>
          <a:p>
            <a:pPr marL="1200150" lvl="3" indent="-342900"/>
            <a:r>
              <a:rPr lang="fi-FI" altLang="fi-FI" dirty="0" smtClean="0">
                <a:sym typeface="Wingdings" pitchFamily="2" charset="2"/>
              </a:rPr>
              <a:t>Nuorten vaikeus hahmottaa kokonaisuutta: kohteliaasti hymyillen kohti seuraavaa virastoa…</a:t>
            </a:r>
          </a:p>
          <a:p>
            <a:pPr marL="742950" lvl="2" indent="-342900"/>
            <a:r>
              <a:rPr lang="fi-FI" altLang="fi-FI" dirty="0" smtClean="0">
                <a:sym typeface="Wingdings" pitchFamily="2" charset="2"/>
              </a:rPr>
              <a:t>Oletus kyvystä ja mahdollisuuksista etäasiointiin: </a:t>
            </a:r>
            <a:r>
              <a:rPr lang="fi-FI" dirty="0"/>
              <a:t>”</a:t>
            </a:r>
            <a:r>
              <a:rPr lang="fi-FI" i="1" dirty="0"/>
              <a:t>kaikki on netissä ja kukaan ei auta</a:t>
            </a:r>
            <a:r>
              <a:rPr lang="fi-FI" dirty="0" smtClean="0"/>
              <a:t>” (Omar)</a:t>
            </a:r>
            <a:endParaRPr lang="fi-FI" altLang="fi-FI" dirty="0" smtClean="0">
              <a:sym typeface="Wingdings" pitchFamily="2" charset="2"/>
            </a:endParaRPr>
          </a:p>
          <a:p>
            <a:pPr marL="742950" lvl="2" indent="-342900"/>
            <a:r>
              <a:rPr lang="fi-FI" altLang="fi-FI" dirty="0" smtClean="0">
                <a:sym typeface="Wingdings" pitchFamily="2" charset="2"/>
              </a:rPr>
              <a:t>Mitä palveluiden tehostaminen tarkoittaa?</a:t>
            </a:r>
          </a:p>
        </p:txBody>
      </p:sp>
    </p:spTree>
    <p:extLst>
      <p:ext uri="{BB962C8B-B14F-4D97-AF65-F5344CB8AC3E}">
        <p14:creationId xmlns:p14="http://schemas.microsoft.com/office/powerpoint/2010/main" val="374963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Nuorille avautuva virallinen 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Koulutusjärjestelmän ulkopuolisuus – leveistä väylistä mutkitteleviksi poluiksi (ote III)</a:t>
            </a:r>
          </a:p>
          <a:p>
            <a:pPr lvl="1"/>
            <a:r>
              <a:rPr lang="fi-FI" altLang="fi-FI" dirty="0" smtClean="0"/>
              <a:t>Oppivelvollisuusiän jälkeen vailla peruskoulun päättötodistusta: väärään aikaan väärässä paikassa</a:t>
            </a:r>
          </a:p>
          <a:p>
            <a:pPr lvl="1"/>
            <a:r>
              <a:rPr lang="fi-FI" altLang="fi-FI" dirty="0" smtClean="0"/>
              <a:t>Alati muuttuva ja sisäisesti eriarvoinen kenttä</a:t>
            </a:r>
          </a:p>
          <a:p>
            <a:pPr lvl="1"/>
            <a:r>
              <a:rPr lang="fi-FI" dirty="0" smtClean="0"/>
              <a:t>Väliinputoajat vailla opiskelijan statusta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260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Nuorille avautuva virallinen 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”Läikkyvät” maahanmuuttopolitiikan seuraukset (ote IV)</a:t>
            </a:r>
          </a:p>
          <a:p>
            <a:pPr lvl="1"/>
            <a:r>
              <a:rPr lang="fi-FI" altLang="fi-FI" dirty="0" smtClean="0"/>
              <a:t>Perheiden yhdistäminen ja tulotasovaatimukset</a:t>
            </a:r>
          </a:p>
          <a:p>
            <a:pPr lvl="1"/>
            <a:r>
              <a:rPr lang="fi-FI" altLang="fi-FI" dirty="0" smtClean="0"/>
              <a:t>Äkkiä töihin, mihin tahansa</a:t>
            </a:r>
            <a:endParaRPr lang="fi-FI" altLang="fi-FI" dirty="0">
              <a:sym typeface="Wingdings" pitchFamily="2" charset="2"/>
            </a:endParaRPr>
          </a:p>
          <a:p>
            <a:pPr lvl="1"/>
            <a:r>
              <a:rPr lang="fi-FI" altLang="fi-FI" dirty="0" smtClean="0">
                <a:sym typeface="Wingdings" pitchFamily="2" charset="2"/>
              </a:rPr>
              <a:t>Aiemmat haaveet ja pitkän tähtäimen opinnot jäävät toissijaisiksi</a:t>
            </a:r>
            <a:endParaRPr lang="fi-FI" altLang="fi-FI" dirty="0" smtClean="0"/>
          </a:p>
          <a:p>
            <a:pPr lvl="1"/>
            <a:r>
              <a:rPr lang="fi-FI" altLang="fi-FI" dirty="0" smtClean="0"/>
              <a:t>Viranomaisprosessien armoilla </a:t>
            </a:r>
            <a:r>
              <a:rPr lang="fi-FI" altLang="fi-FI" dirty="0" smtClean="0">
                <a:sym typeface="Wingdings" pitchFamily="2" charset="2"/>
              </a:rPr>
              <a:t> lamautuminen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23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Lyhyeksi lopuksi: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sz="2800" dirty="0" smtClean="0"/>
              <a:t>Suomeen asettumisen helpottaminen (”kotoutumisen tehostaminen”)</a:t>
            </a:r>
          </a:p>
          <a:p>
            <a:pPr lvl="1"/>
            <a:r>
              <a:rPr lang="fi-FI" altLang="fi-FI" sz="2400" dirty="0" smtClean="0"/>
              <a:t>Yhteiskunnan näkökulmasta pienet viilaukset voivat tuottaa yksilöille suuria helpotuksia</a:t>
            </a:r>
          </a:p>
          <a:p>
            <a:pPr lvl="1"/>
            <a:r>
              <a:rPr lang="fi-FI" altLang="fi-FI" sz="2400" dirty="0">
                <a:sym typeface="Wingdings" pitchFamily="2" charset="2"/>
              </a:rPr>
              <a:t>P</a:t>
            </a:r>
            <a:r>
              <a:rPr lang="fi-FI" altLang="fi-FI" sz="2400" dirty="0" smtClean="0">
                <a:sym typeface="Wingdings" pitchFamily="2" charset="2"/>
              </a:rPr>
              <a:t>aljon on tehty mutta paljon on vielä tekemättäkin</a:t>
            </a:r>
          </a:p>
          <a:p>
            <a:r>
              <a:rPr lang="fi-FI" altLang="fi-FI" sz="2800" dirty="0" smtClean="0">
                <a:sym typeface="Wingdings" pitchFamily="2" charset="2"/>
              </a:rPr>
              <a:t>Valtaosa tekee sosiaalisen nousun ennemmin tai myöhemmin</a:t>
            </a:r>
          </a:p>
          <a:p>
            <a:pPr lvl="1"/>
            <a:r>
              <a:rPr lang="fi-FI" altLang="fi-FI" sz="2200" dirty="0" smtClean="0">
                <a:sym typeface="Wingdings" pitchFamily="2" charset="2"/>
              </a:rPr>
              <a:t>Yhteiskunnalliset rakenteet joko hidastavat tai nopeuttavat tätä nousua</a:t>
            </a:r>
            <a:r>
              <a:rPr lang="fi-FI" altLang="fi-FI" sz="2200" dirty="0" smtClean="0"/>
              <a:t> </a:t>
            </a:r>
          </a:p>
          <a:p>
            <a:pPr lvl="1"/>
            <a:endParaRPr lang="fi-FI" alt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741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1214</Words>
  <Application>Microsoft Office PowerPoint</Application>
  <PresentationFormat>Näytössä katseltava diaesitys (4:3)</PresentationFormat>
  <Paragraphs>126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Office-teema</vt:lpstr>
      <vt:lpstr>Viranomaiskohtaamisia maahanmuuttajanuoren näkökulmasta</vt:lpstr>
      <vt:lpstr>Taustalla: Kurvi-tutkimus</vt:lpstr>
      <vt:lpstr>Konteksti: syrjäytymiskeskustelu ja nuorisotakuu</vt:lpstr>
      <vt:lpstr>Mitä kannetaan mukana viranomaiskohtaamisissa?</vt:lpstr>
      <vt:lpstr>Nuorille avautuva virallinen Suomi</vt:lpstr>
      <vt:lpstr>Nuorille avautuva virallinen Suomi</vt:lpstr>
      <vt:lpstr>Nuorille avautuva virallinen Suomi</vt:lpstr>
      <vt:lpstr>Nuorille avautuva virallinen Suomi</vt:lpstr>
      <vt:lpstr>Lyhyeksi lopuksi: </vt:lpstr>
      <vt:lpstr>Ote I</vt:lpstr>
      <vt:lpstr>Ote II</vt:lpstr>
      <vt:lpstr>Ote III</vt:lpstr>
      <vt:lpstr>Ote IV</vt:lpstr>
      <vt:lpstr>Lisää tarinoita ja yksityiskohtia</vt:lpstr>
    </vt:vector>
  </TitlesOfParts>
  <Company>Allianssi 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Viranomaiskohtaamisia maahanmuuttajanuoren näkökulmasta</dc:title>
  <dc:creator>Antti Kivijärvi</dc:creator>
  <cp:lastModifiedBy>Hakala Timo</cp:lastModifiedBy>
  <cp:revision>29</cp:revision>
  <cp:lastPrinted>2015-09-23T10:42:23Z</cp:lastPrinted>
  <dcterms:created xsi:type="dcterms:W3CDTF">2015-09-23T07:08:20Z</dcterms:created>
  <dcterms:modified xsi:type="dcterms:W3CDTF">2015-12-14T09:23:49Z</dcterms:modified>
</cp:coreProperties>
</file>