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sldIdLst>
    <p:sldId id="256" r:id="rId2"/>
    <p:sldId id="257" r:id="rId3"/>
    <p:sldId id="259" r:id="rId4"/>
    <p:sldId id="272" r:id="rId5"/>
    <p:sldId id="273" r:id="rId6"/>
    <p:sldId id="274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1" r:id="rId16"/>
    <p:sldId id="268" r:id="rId17"/>
    <p:sldId id="269" r:id="rId18"/>
    <p:sldId id="27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42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927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224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9544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418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680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8195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9178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693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27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93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431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05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653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179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94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71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67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  <p:sldLayoutId id="2147483722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intopolku.fi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111CED-4C10-459B-B81B-EEA6D4A876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1603904"/>
            <a:ext cx="9448800" cy="1825096"/>
          </a:xfrm>
        </p:spPr>
        <p:txBody>
          <a:bodyPr/>
          <a:lstStyle/>
          <a:p>
            <a:r>
              <a:rPr lang="fi-FI" dirty="0"/>
              <a:t>Yhteishaku 2023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CA4B0FE-6105-4EFB-8E29-DEFC5FF48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9534" y="3429000"/>
            <a:ext cx="10038826" cy="1627696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Oppilaanohjaajat Minna Heikkinen &amp; Tatu Virtanen, </a:t>
            </a:r>
          </a:p>
          <a:p>
            <a:r>
              <a:rPr lang="fi-FI" dirty="0"/>
              <a:t>Suolahden yhtenäiskoulu</a:t>
            </a:r>
          </a:p>
          <a:p>
            <a:endParaRPr lang="fi-FI" dirty="0"/>
          </a:p>
          <a:p>
            <a:r>
              <a:rPr lang="fi-FI" dirty="0"/>
              <a:t>Oppilaanohjaaja Satu Heikkilä-Pesonen</a:t>
            </a:r>
          </a:p>
          <a:p>
            <a:r>
              <a:rPr lang="fi-FI" dirty="0"/>
              <a:t>Koulunmäen yhtenäiskoulu</a:t>
            </a:r>
          </a:p>
        </p:txBody>
      </p:sp>
    </p:spTree>
    <p:extLst>
      <p:ext uri="{BB962C8B-B14F-4D97-AF65-F5344CB8AC3E}">
        <p14:creationId xmlns:p14="http://schemas.microsoft.com/office/powerpoint/2010/main" val="3747478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B73371-4A6A-4788-8784-7C350231E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Painotetut arvosanat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D26780-7985-49B6-9402-C18EA198C92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z="2400" dirty="0"/>
              <a:t>Valintapisteet painotetuista arvosanoista annetaan perusopetuksen päättötodistuksen kolmen parhaan taito- ja taideaineen(</a:t>
            </a:r>
            <a:r>
              <a:rPr lang="fi-FI" sz="2400" b="1" dirty="0"/>
              <a:t>LI, KU, MU, </a:t>
            </a:r>
            <a:r>
              <a:rPr lang="fi-FI" sz="2400" b="1"/>
              <a:t>KS, KO</a:t>
            </a:r>
            <a:r>
              <a:rPr lang="fi-FI" sz="2400" b="1" dirty="0"/>
              <a:t>)</a:t>
            </a:r>
            <a:r>
              <a:rPr lang="fi-FI" sz="2400" dirty="0"/>
              <a:t>aritmeettisen keskiarvon perusteella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53A81D3-6762-4E76-9EF2-4FD2AEFDF20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Keskiarvo</a:t>
            </a:r>
            <a:r>
              <a:rPr lang="fi-FI" dirty="0"/>
              <a:t>		</a:t>
            </a:r>
            <a:r>
              <a:rPr lang="fi-FI" b="1" dirty="0"/>
              <a:t>pisteet</a:t>
            </a:r>
          </a:p>
          <a:p>
            <a:pPr marL="0" indent="0">
              <a:buNone/>
            </a:pPr>
            <a:r>
              <a:rPr lang="fi-FI" dirty="0"/>
              <a:t>6,00-6,49		</a:t>
            </a:r>
            <a:r>
              <a:rPr lang="fi-FI" b="1" dirty="0"/>
              <a:t>1</a:t>
            </a:r>
          </a:p>
          <a:p>
            <a:pPr marL="0" indent="0">
              <a:buNone/>
            </a:pPr>
            <a:r>
              <a:rPr lang="fi-FI" dirty="0"/>
              <a:t>6,50-6,99		</a:t>
            </a:r>
            <a:r>
              <a:rPr lang="fi-FI" b="1" dirty="0"/>
              <a:t>2</a:t>
            </a:r>
          </a:p>
          <a:p>
            <a:pPr marL="0" indent="0">
              <a:buNone/>
            </a:pPr>
            <a:r>
              <a:rPr lang="fi-FI" dirty="0"/>
              <a:t>7,00-7,49		</a:t>
            </a:r>
            <a:r>
              <a:rPr lang="fi-FI" b="1" dirty="0"/>
              <a:t>3</a:t>
            </a:r>
          </a:p>
          <a:p>
            <a:pPr marL="0" indent="0">
              <a:buNone/>
            </a:pPr>
            <a:r>
              <a:rPr lang="fi-FI" dirty="0"/>
              <a:t>7,50-7,99		</a:t>
            </a:r>
            <a:r>
              <a:rPr lang="fi-FI" b="1" dirty="0"/>
              <a:t>4</a:t>
            </a:r>
          </a:p>
          <a:p>
            <a:pPr marL="0" indent="0">
              <a:buNone/>
            </a:pPr>
            <a:r>
              <a:rPr lang="fi-FI" dirty="0"/>
              <a:t>8,00-8,49		</a:t>
            </a:r>
            <a:r>
              <a:rPr lang="fi-FI" b="1" dirty="0"/>
              <a:t>5</a:t>
            </a:r>
          </a:p>
          <a:p>
            <a:pPr marL="0" indent="0">
              <a:buNone/>
            </a:pPr>
            <a:r>
              <a:rPr lang="fi-FI" dirty="0"/>
              <a:t>8,50-8,99		</a:t>
            </a:r>
            <a:r>
              <a:rPr lang="fi-FI" b="1" dirty="0"/>
              <a:t>6</a:t>
            </a:r>
          </a:p>
          <a:p>
            <a:pPr marL="0" indent="0">
              <a:buNone/>
            </a:pPr>
            <a:r>
              <a:rPr lang="fi-FI" dirty="0"/>
              <a:t>9,00-9,49		</a:t>
            </a:r>
            <a:r>
              <a:rPr lang="fi-FI" b="1" dirty="0"/>
              <a:t>7</a:t>
            </a:r>
          </a:p>
          <a:p>
            <a:pPr marL="0" indent="0">
              <a:buNone/>
            </a:pPr>
            <a:r>
              <a:rPr lang="fi-FI" dirty="0"/>
              <a:t>9,50-10,00		</a:t>
            </a:r>
            <a:r>
              <a:rPr lang="fi-FI" b="1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682802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C1E4B9-7636-4EDB-A53E-BF8FF1396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Pääsy- ja soveltuvuuskokeet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E0BFAC-AAB2-4AC1-AB82-F22B2960C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Jos koulutuksen järjestäjä järjestää pääsy- ja soveltuvuuskokeen, kokeeseen on kutsuttava kaikki hakijat</a:t>
            </a:r>
          </a:p>
          <a:p>
            <a:r>
              <a:rPr lang="fi-FI" sz="2400" dirty="0"/>
              <a:t>Opiskelijaksi ei voi valita hakijaa, joka ei osallistu pääsy- ja soveltuvuuskokeeseen</a:t>
            </a:r>
          </a:p>
          <a:p>
            <a:r>
              <a:rPr lang="fi-FI" sz="2400" dirty="0"/>
              <a:t>Jos hakijalla on useita saman alan hakukohteita, hän suorittaa ylimmän hakutoiveen koulutuksen järjestäjän kokeen ja hänen pisteensä siirtyvät muihin vastaaviin hakukohteisiin</a:t>
            </a:r>
          </a:p>
          <a:p>
            <a:r>
              <a:rPr lang="fi-FI" sz="2400" dirty="0"/>
              <a:t>Jos hakija saa 0 pistettä SORA-tutkinnon soveltuvuuskokeesta, hän ei voi tulla valituksi</a:t>
            </a:r>
          </a:p>
        </p:txBody>
      </p:sp>
    </p:spTree>
    <p:extLst>
      <p:ext uri="{BB962C8B-B14F-4D97-AF65-F5344CB8AC3E}">
        <p14:creationId xmlns:p14="http://schemas.microsoft.com/office/powerpoint/2010/main" val="1002965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B44C2B-8D9F-49FA-861F-4F650A97F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Alat, joille valitaan koulutuksen järjestäjän pääsy- ja soveltuvuuskokeen perusteella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C98EE1-A0BB-41DF-A076-A192A6B7B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2400" dirty="0"/>
              <a:t>Taideteollisuusalan perustutkinto</a:t>
            </a:r>
          </a:p>
          <a:p>
            <a:r>
              <a:rPr lang="fi-FI" sz="2400" dirty="0"/>
              <a:t>Media-alan ja kuvallisen ilmaisun perustutkinto</a:t>
            </a:r>
          </a:p>
          <a:p>
            <a:r>
              <a:rPr lang="fi-FI" sz="2400" dirty="0"/>
              <a:t>Tanssialan perustutkinto</a:t>
            </a:r>
          </a:p>
          <a:p>
            <a:r>
              <a:rPr lang="fi-FI" sz="2400" dirty="0"/>
              <a:t>Musiikkialan perustutkinto</a:t>
            </a:r>
          </a:p>
          <a:p>
            <a:r>
              <a:rPr lang="fi-FI" sz="2400" dirty="0"/>
              <a:t>Sirkusalan perustutkinto</a:t>
            </a:r>
          </a:p>
          <a:p>
            <a:r>
              <a:rPr lang="fi-FI" sz="2400" dirty="0"/>
              <a:t>Lentokoneasennuksen perustutkinto</a:t>
            </a:r>
          </a:p>
          <a:p>
            <a:r>
              <a:rPr lang="fi-FI" sz="2400" dirty="0"/>
              <a:t>Liikunnanohjauksen perustutkinto</a:t>
            </a:r>
          </a:p>
          <a:p>
            <a:r>
              <a:rPr lang="fi-FI" sz="2400" dirty="0"/>
              <a:t>Sosiaali- ja terveysalan perustutkinnon perustason ensihoidon osaamisala</a:t>
            </a:r>
          </a:p>
          <a:p>
            <a:pPr marL="0" indent="0">
              <a:buNone/>
            </a:pPr>
            <a:r>
              <a:rPr lang="fi-FI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Näillä aloilla hakija voidaan jättää valitsematta, jos hän saa kokeesta 0 pistettä tai ei osallistu kokeeseen.</a:t>
            </a:r>
          </a:p>
        </p:txBody>
      </p:sp>
    </p:spTree>
    <p:extLst>
      <p:ext uri="{BB962C8B-B14F-4D97-AF65-F5344CB8AC3E}">
        <p14:creationId xmlns:p14="http://schemas.microsoft.com/office/powerpoint/2010/main" val="993269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F9574E-9EF6-4FCC-A9B5-2C0DD9006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harkinnanvarainen valinta ammatillisissa perustutkinnoissa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D14ED1-A14B-48C2-A465-70BD317DE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i-FI" dirty="0"/>
          </a:p>
          <a:p>
            <a:r>
              <a:rPr lang="fi-FI" sz="2400" dirty="0"/>
              <a:t>Koulutuksen järjestäjä voi opiskelijan henkilöön liittyvien syiden perusteella ottaa enintään 30% kuhunkin hakukohteeseen otettavista opiskelijoista opiskelijan saamasta valintapistemäärästä riippumatta.</a:t>
            </a:r>
          </a:p>
          <a:p>
            <a:pPr marL="0" indent="0">
              <a:buNone/>
            </a:pPr>
            <a:r>
              <a:rPr lang="fi-FI" sz="2400" dirty="0"/>
              <a:t>Perusteet:</a:t>
            </a:r>
          </a:p>
          <a:p>
            <a:r>
              <a:rPr lang="fi-FI" sz="2400" b="1" dirty="0"/>
              <a:t>Oppimisvaikeudet </a:t>
            </a:r>
            <a:r>
              <a:rPr lang="fi-FI" sz="2400" dirty="0"/>
              <a:t>(keväästä 2022 alkaen kaikki hakijat, joilla on yksilöllistetty sekä äidinkieli ja kirjallisuus että matematiikka, hakevat harkinnanvaraisessa haussa.)</a:t>
            </a:r>
            <a:endParaRPr lang="fi-FI" sz="2400" b="1" dirty="0"/>
          </a:p>
          <a:p>
            <a:r>
              <a:rPr lang="fi-FI" sz="2400" b="1" dirty="0"/>
              <a:t>Sosiaaliset syyt</a:t>
            </a:r>
          </a:p>
          <a:p>
            <a:r>
              <a:rPr lang="fi-FI" sz="2400" b="1" dirty="0"/>
              <a:t>Koulutodistusten puuttuminen tai todistusten vertailuvaikeudet</a:t>
            </a:r>
          </a:p>
          <a:p>
            <a:r>
              <a:rPr lang="fi-FI" sz="2400" b="1" dirty="0"/>
              <a:t>Tutkinnon suorittamiseen riittämätön tutkintokielen taito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953207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FC8489-3519-4680-8BC0-5C98E2871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Harkinnanvarainen haku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CF7771-9AD4-4FCB-A63C-3A0F0C3D4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Tällöin tehdään harkinnanvarainen haku</a:t>
            </a:r>
          </a:p>
          <a:p>
            <a:r>
              <a:rPr lang="fi-FI" dirty="0"/>
              <a:t>Koulutuksen järjestäjät voivat järjestää hakijoille oppimisvalmiuskokeen</a:t>
            </a:r>
          </a:p>
          <a:p>
            <a:r>
              <a:rPr lang="fi-FI" dirty="0"/>
              <a:t>Koulutuksen järjestäjän tehtävä on arvioida hakijoiden kielitaito alakohtaisesti, koska valtakunnallisia kielikokeita ei enää järjestetä</a:t>
            </a:r>
          </a:p>
          <a:p>
            <a:endParaRPr lang="fi-FI" dirty="0">
              <a:solidFill>
                <a:srgbClr val="FF0000"/>
              </a:solidFill>
            </a:endParaRPr>
          </a:p>
          <a:p>
            <a:r>
              <a:rPr lang="fi-FI" sz="2000" dirty="0"/>
              <a:t>Lukioon haettaessa hakija on mukana ainoastaan harkintaan perustuvassa valinnassa seuraavissa tapauksissa:</a:t>
            </a:r>
          </a:p>
          <a:p>
            <a:pPr lvl="1"/>
            <a:r>
              <a:rPr lang="fi-FI" sz="1800" dirty="0"/>
              <a:t>Yksilöllistetty oppimäärä matematiikassa ja äidinkielessä</a:t>
            </a:r>
          </a:p>
          <a:p>
            <a:pPr lvl="1"/>
            <a:r>
              <a:rPr lang="fi-FI" sz="1800" dirty="0"/>
              <a:t>Koulutodistusten puuttuminen tai todistusten vertailuvaikeudet</a:t>
            </a:r>
          </a:p>
          <a:p>
            <a:r>
              <a:rPr lang="fi-FI" sz="2000" dirty="0"/>
              <a:t>Lukiossa ei voida yksilöllistää oppiaineita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0136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588726-86CA-4CDB-98F8-F62E0F029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87C26A-F92B-4E5F-90B0-23F8B0641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2400" dirty="0"/>
              <a:t>Urheilijan ammatilliseen koulutukseen haetaan joko yhteishaun tai jatkuvan haun kautta</a:t>
            </a:r>
          </a:p>
          <a:p>
            <a:r>
              <a:rPr lang="fi-FI" sz="2400" dirty="0"/>
              <a:t>Yhteishaussa hakijoiden arvosanat siirtyvät järjestelmään suoraan koululta</a:t>
            </a:r>
          </a:p>
          <a:p>
            <a:r>
              <a:rPr lang="fi-FI" sz="2400" dirty="0"/>
              <a:t>Yhteishaussa opiskelijat valitaan pääsääntöisesti ammatillisiin perustutkintoihin ja he valitsevat osaamisalan myöhemmin</a:t>
            </a:r>
          </a:p>
          <a:p>
            <a:r>
              <a:rPr lang="fi-FI" sz="2400" dirty="0"/>
              <a:t>Alat, joihin haetaan suoraan osaamisalaan: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sz="1800" dirty="0"/>
              <a:t>taideteollisuusalan perustutkinto: jalometalliala, metalliseppäala, käsityön 	ohjaustoiminta, puusepänala, restaurointiala, sisustus- ja verhoiluala, soitinrakennusala 	sekä 	tuotteen valmistuksen osaamisala</a:t>
            </a:r>
          </a:p>
          <a:p>
            <a:pPr marL="0" indent="0">
              <a:buNone/>
            </a:pPr>
            <a:r>
              <a:rPr lang="fi-FI" sz="1800" dirty="0"/>
              <a:t>	musiikkialan perustutkinto: musiikin, musiikkiteknologian ja pianonvirityksen osaamisala</a:t>
            </a:r>
          </a:p>
          <a:p>
            <a:pPr marL="0" indent="0">
              <a:buNone/>
            </a:pPr>
            <a:r>
              <a:rPr lang="fi-FI" sz="1800" dirty="0"/>
              <a:t>	media-alan ja kuvallisen ilmaisun perustutkinnon kuvallisen ilmaisun osaamisala</a:t>
            </a:r>
          </a:p>
          <a:p>
            <a:pPr marL="0" indent="0">
              <a:buNone/>
            </a:pPr>
            <a:r>
              <a:rPr lang="fi-FI" sz="1800" dirty="0"/>
              <a:t>	sosiaali- ja terveysalan perustutkinnossa perustason ensihoidon osaamisala</a:t>
            </a:r>
          </a:p>
          <a:p>
            <a:pPr marL="0" indent="0">
              <a:buNone/>
            </a:pP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26142719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F4804F-8081-4E8D-BD94-FE988166E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Valintatulosten saaminen ja opiskelupaikan vastaanottaminen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C9F457-3660-4E08-9437-42A60F1A9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i-FI" sz="2400" dirty="0"/>
          </a:p>
          <a:p>
            <a:r>
              <a:rPr lang="fi-FI" sz="2400" dirty="0"/>
              <a:t>Hakija saa valintatulokset sähköpostiinsa aikaisintaan 15.6.2023</a:t>
            </a:r>
          </a:p>
          <a:p>
            <a:r>
              <a:rPr lang="fi-FI" sz="2400" dirty="0" err="1"/>
              <a:t>Huom</a:t>
            </a:r>
            <a:r>
              <a:rPr lang="fi-FI" sz="2400" dirty="0"/>
              <a:t>! Tuloskirje voi tulla myös illalla</a:t>
            </a:r>
          </a:p>
          <a:p>
            <a:r>
              <a:rPr lang="fi-FI" sz="2400" dirty="0"/>
              <a:t>Sähköinen tuloskirje lähtee myös huoltajille</a:t>
            </a:r>
          </a:p>
          <a:p>
            <a:endParaRPr lang="fi-FI" sz="2400" dirty="0"/>
          </a:p>
          <a:p>
            <a:r>
              <a:rPr lang="fi-FI" sz="2400" u="sng" dirty="0"/>
              <a:t>Hakija</a:t>
            </a:r>
            <a:r>
              <a:rPr lang="fi-FI" sz="2400" dirty="0"/>
              <a:t> ottaa opiskelupaikan vastaan sähköpostiinsa saamallaan linkillä</a:t>
            </a:r>
          </a:p>
          <a:p>
            <a:r>
              <a:rPr lang="fi-FI" sz="2400" dirty="0"/>
              <a:t>Pääasia on, että opiskelupaikka tulee otettua vastaan 29.6.2023 mennessä</a:t>
            </a:r>
          </a:p>
        </p:txBody>
      </p:sp>
    </p:spTree>
    <p:extLst>
      <p:ext uri="{BB962C8B-B14F-4D97-AF65-F5344CB8AC3E}">
        <p14:creationId xmlns:p14="http://schemas.microsoft.com/office/powerpoint/2010/main" val="32104569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E71812-1039-4251-BC45-AE488811B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Jos ei tule valituksi yhteishaussa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1E265D-A5A1-4C12-BB3F-0B03C65C4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400" dirty="0"/>
              <a:t>Hakija voi tulla valituksi varasijoilta 18.8.2023 saakka</a:t>
            </a:r>
          </a:p>
          <a:p>
            <a:r>
              <a:rPr lang="fi-FI" sz="2400" dirty="0"/>
              <a:t>Kesällä voi vielä hakea TUVA-koulutukseen. (Korvaa entisen perusopetuksen lisäopetuksen (kymppiluokka) ja ammatilliseen koulutukseen valmistavan koulutuksen (VALMA) ja lukioon valmentavan koulutuksen (LUVA).</a:t>
            </a:r>
          </a:p>
          <a:p>
            <a:r>
              <a:rPr lang="fi-FI" sz="2400" dirty="0"/>
              <a:t> Kesällä voi hakea jatkuvassa haussa vapaaksi jääneille paikoille </a:t>
            </a:r>
          </a:p>
          <a:p>
            <a:r>
              <a:rPr lang="fi-FI" sz="2400" dirty="0"/>
              <a:t>Tietoa jatkuvan haun hakuajoista ja valintaperusteista saa oppilaitosten omilta sivuilta </a:t>
            </a:r>
          </a:p>
          <a:p>
            <a:r>
              <a:rPr lang="fi-FI" sz="2400" dirty="0"/>
              <a:t>Opo auttaa eteenpäin tarvittaessa! </a:t>
            </a:r>
          </a:p>
        </p:txBody>
      </p:sp>
    </p:spTree>
    <p:extLst>
      <p:ext uri="{BB962C8B-B14F-4D97-AF65-F5344CB8AC3E}">
        <p14:creationId xmlns:p14="http://schemas.microsoft.com/office/powerpoint/2010/main" val="6986683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8AC689-19B8-4274-B374-DBE748A53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Kiitos!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847645-971C-4599-9726-958BACD54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/>
              <a:t>Kysyttävää?</a:t>
            </a:r>
          </a:p>
          <a:p>
            <a:pPr lvl="2"/>
            <a:r>
              <a:rPr lang="fi-FI" sz="2400" dirty="0"/>
              <a:t>Opinto-ohjaaja Minna Heikkinen, Suolahden yhtenäiskoulu p.040 5110 308 (9CDEFJ)</a:t>
            </a:r>
          </a:p>
          <a:p>
            <a:pPr lvl="2"/>
            <a:r>
              <a:rPr lang="fi-FI" sz="2400" dirty="0"/>
              <a:t>Opinto-ohjaaja Tatu Virtanen, Suolahden yhtenäiskoulu p.0400 828 174 (9AB)</a:t>
            </a:r>
          </a:p>
          <a:p>
            <a:pPr lvl="2"/>
            <a:r>
              <a:rPr lang="fi-FI" sz="2400" dirty="0"/>
              <a:t>Opinto-ohjaaja Satu Heikkilä-Pesonen, Koulunmäen yhtenäiskoulu, p. 040 728 6843</a:t>
            </a:r>
          </a:p>
          <a:p>
            <a:pPr lvl="2"/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646912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2DCD2D-5107-40C3-BBF8-C30D12C07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Yhteishaun aikataulu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E131F1-12AA-441C-822B-8659F66CD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95476"/>
            <a:ext cx="10896600" cy="4323210"/>
          </a:xfrm>
        </p:spPr>
        <p:txBody>
          <a:bodyPr>
            <a:normAutofit fontScale="92500" lnSpcReduction="20000"/>
          </a:bodyPr>
          <a:lstStyle/>
          <a:p>
            <a:r>
              <a:rPr lang="fi-FI" sz="2800" dirty="0"/>
              <a:t>Hakuaika syksyllä 2023 alkavaan ammatilliseen koulutukseen, lukiokoulutukseen, TUVA-koulutukseen sekä haku vaativana erityisenä tukena järjestettävään ammatilliseen koulutukseen järjestetään samanaikaisesti samalla lomakkeella.</a:t>
            </a:r>
          </a:p>
          <a:p>
            <a:r>
              <a:rPr lang="fi-FI" sz="2800" dirty="0"/>
              <a:t>Kevään 2023 yhteishaussa mukana on myös kansanopistoissa järjestettävä Opistovuosi oppivelvollisille.</a:t>
            </a:r>
          </a:p>
          <a:p>
            <a:r>
              <a:rPr lang="fi-FI" sz="2800" b="1" dirty="0"/>
              <a:t>Hakuaika on 21.2.-21.3.2023 (Haku päättyy klo 15)</a:t>
            </a:r>
          </a:p>
          <a:p>
            <a:r>
              <a:rPr lang="fi-FI" sz="2800" dirty="0"/>
              <a:t>Myös hakemusten liitteet ja ainevalintakortit toimitetaan oppilaitoksiin hakuaikana.</a:t>
            </a:r>
          </a:p>
          <a:p>
            <a:r>
              <a:rPr lang="fi-FI" sz="2800" dirty="0"/>
              <a:t>Yhteishaun tulokset saa julkaista aikaisintaan </a:t>
            </a:r>
            <a:r>
              <a:rPr lang="fi-FI" sz="2800" b="1" dirty="0"/>
              <a:t>15.6.2023</a:t>
            </a:r>
          </a:p>
          <a:p>
            <a:r>
              <a:rPr lang="fi-FI" sz="2800" dirty="0"/>
              <a:t>Opiskelupaikka tulee ottaa vastaan </a:t>
            </a:r>
            <a:r>
              <a:rPr lang="fi-FI" sz="2800" b="1" dirty="0"/>
              <a:t>29.6.2023</a:t>
            </a:r>
            <a:r>
              <a:rPr lang="fi-FI" sz="2800" dirty="0"/>
              <a:t> mennessä</a:t>
            </a:r>
          </a:p>
          <a:p>
            <a:r>
              <a:rPr lang="fi-FI" sz="2800" dirty="0"/>
              <a:t>Varasijat ovat voimassa </a:t>
            </a:r>
            <a:r>
              <a:rPr lang="fi-FI" sz="2800" b="1" dirty="0"/>
              <a:t>18.8.2023</a:t>
            </a:r>
            <a:r>
              <a:rPr lang="fi-FI" sz="2800" dirty="0"/>
              <a:t> saakka</a:t>
            </a:r>
          </a:p>
        </p:txBody>
      </p:sp>
    </p:spTree>
    <p:extLst>
      <p:ext uri="{BB962C8B-B14F-4D97-AF65-F5344CB8AC3E}">
        <p14:creationId xmlns:p14="http://schemas.microsoft.com/office/powerpoint/2010/main" val="1390465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FC6601-EF4B-442D-BA29-3DB5FB897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965765-661D-4735-899A-401243C12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Hakeminen tapahtuu sähköisesti osoitteessa </a:t>
            </a:r>
            <a:r>
              <a:rPr lang="fi-FI" dirty="0">
                <a:hlinkClick r:id="rId2"/>
              </a:rPr>
              <a:t>www.opintopolku.fi</a:t>
            </a:r>
            <a:endParaRPr lang="fi-FI" dirty="0"/>
          </a:p>
          <a:p>
            <a:r>
              <a:rPr lang="fi-FI" dirty="0"/>
              <a:t>Hakutoiveita tulee olla 1-7</a:t>
            </a:r>
          </a:p>
          <a:p>
            <a:r>
              <a:rPr lang="fi-FI" dirty="0"/>
              <a:t>Hakukohteet tulee laittaa hakutoivejärjestykseen</a:t>
            </a:r>
          </a:p>
          <a:p>
            <a:r>
              <a:rPr lang="fi-FI" dirty="0"/>
              <a:t>Hakutoivejärjestys on sitova, hakutoivejärjestystä ei voi muuttaa hakuajan päätyttyä</a:t>
            </a:r>
          </a:p>
          <a:p>
            <a:r>
              <a:rPr lang="fi-FI" dirty="0"/>
              <a:t>Mahdolliset pääsy- ja soveltuvuuskokeet pidetään huhti-toukokuussa</a:t>
            </a:r>
          </a:p>
          <a:p>
            <a:r>
              <a:rPr lang="fi-FI" dirty="0"/>
              <a:t>Valinta tapahtuu hakutoivejärjestyksen mukaisessa järjestyksessä ammatillisen tai lukiokoulutuksen valintaperusteiden mukaisesti</a:t>
            </a:r>
          </a:p>
          <a:p>
            <a:pPr marL="0" indent="0">
              <a:buNone/>
            </a:pPr>
            <a:r>
              <a:rPr lang="fi-FI" sz="1700" dirty="0"/>
              <a:t>	Jos hakija pääsee 1.hakutoiveeseen, hän </a:t>
            </a:r>
            <a:r>
              <a:rPr lang="fi-FI" sz="1700" b="1" dirty="0"/>
              <a:t>ei voi </a:t>
            </a:r>
            <a:r>
              <a:rPr lang="fi-FI" sz="1700" dirty="0"/>
              <a:t>tulla valituksi alempiin hakutoiveisiin</a:t>
            </a:r>
          </a:p>
          <a:p>
            <a:pPr marL="0" indent="0">
              <a:buNone/>
            </a:pPr>
            <a:r>
              <a:rPr lang="fi-FI" sz="1700" dirty="0"/>
              <a:t>	Jos hakija valitaan 2.hakutoiveeseen, hän </a:t>
            </a:r>
            <a:r>
              <a:rPr lang="fi-FI" sz="1700" b="1" dirty="0"/>
              <a:t>voi</a:t>
            </a:r>
            <a:r>
              <a:rPr lang="fi-FI" sz="1700" dirty="0"/>
              <a:t> vielä tulla valituksi varasijalta 1.hakutoiveeseen 	jne.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1730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20C23A-84B4-4BF3-AE44-098B58EFE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E4E717-D309-40BF-B88A-1CC2FED68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238374"/>
            <a:ext cx="10820400" cy="3980311"/>
          </a:xfrm>
        </p:spPr>
        <p:txBody>
          <a:bodyPr/>
          <a:lstStyle/>
          <a:p>
            <a:r>
              <a:rPr lang="fi-FI" b="1" dirty="0"/>
              <a:t>Kannattaa varmistaa jo etukäteen, että nuorella on sähköpostiosoite, joka on voimassa elokuun loppuun asti</a:t>
            </a:r>
          </a:p>
          <a:p>
            <a:r>
              <a:rPr lang="fi-FI" dirty="0"/>
              <a:t>Hyödyt:</a:t>
            </a:r>
          </a:p>
          <a:p>
            <a:pPr lvl="1"/>
            <a:r>
              <a:rPr lang="fi-FI" dirty="0"/>
              <a:t>Hakijalle tulee kuittaus hakemuksen perillemenosta</a:t>
            </a:r>
          </a:p>
          <a:p>
            <a:pPr lvl="1"/>
            <a:r>
              <a:rPr lang="fi-FI" dirty="0"/>
              <a:t>Hakija voi muuttaa hakutoiveitaan hakuaikana sähköpostissa tulevan linkin kautta</a:t>
            </a:r>
          </a:p>
          <a:p>
            <a:pPr lvl="1"/>
            <a:r>
              <a:rPr lang="fi-FI" dirty="0"/>
              <a:t>Ennakkokirje ja tuloskirje tulevat sähköpostiin</a:t>
            </a:r>
          </a:p>
          <a:p>
            <a:pPr lvl="1"/>
            <a:r>
              <a:rPr lang="fi-FI" dirty="0"/>
              <a:t>Hakija voi ottaa opiskelupaikan vastaan sähköisesti ja ilmoittautua läsnäolevaksi</a:t>
            </a:r>
          </a:p>
          <a:p>
            <a:r>
              <a:rPr lang="fi-FI" dirty="0"/>
              <a:t>Huoltajan sähköpostiosoite on myös hyvä antaa hakemuksessa, silloin myös huoltajalle tulee kuittaus hakemuksen perillemenosta ja tuloskirje.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81927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72393B-A047-4FFE-93EB-2FF40FCEC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terveydentilavaatimukset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C9BB9B-E06F-4851-B063-A7376C1FF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Ammatinvalintaan vaikuttavat terveydelliset seikat on otettava huomioon hakutoiveita pohdittaessa</a:t>
            </a:r>
          </a:p>
          <a:p>
            <a:r>
              <a:rPr lang="fi-FI" dirty="0"/>
              <a:t>Lähtökohtana on se, että hakijan terveydentilaan tai toimintakykyyn liittyvä seikka ei voi olla esteenä opiskelijaksi ottamiselle</a:t>
            </a:r>
          </a:p>
          <a:p>
            <a:pPr lvl="1"/>
            <a:r>
              <a:rPr lang="fi-FI" dirty="0"/>
              <a:t>Opiskelijaksi ei voida kuitenkaan ottaa henkilöä, joka ei ole terveydentilaltaan/toimintakyvyltään kykenevä opintoihin liittyviin käytännön tehtäviin/harjoitteluun</a:t>
            </a:r>
          </a:p>
          <a:p>
            <a:pPr lvl="1"/>
            <a:r>
              <a:rPr lang="fi-FI" dirty="0"/>
              <a:t>SORA-lainsäädäntö antaa koulutuksen järjestäjälle ja korkeakoululle mahdollisuuden peruuttaa opiskelijan opiskeluoikeus, kun koulutukseen tai ammatissa toimimiseen sisältyy alaikäisen turvallisuutta, potilas- tai asiakasturvallisuutta tai liikenteen turvallisuutta koskevia vaatimuksia. Lisäksi SORA-lainsäädäntöön sisältyy säännökset huumausainetestauksesta, joka koskee kaikkea ammatillista koulutusta.</a:t>
            </a:r>
          </a:p>
        </p:txBody>
      </p:sp>
    </p:spTree>
    <p:extLst>
      <p:ext uri="{BB962C8B-B14F-4D97-AF65-F5344CB8AC3E}">
        <p14:creationId xmlns:p14="http://schemas.microsoft.com/office/powerpoint/2010/main" val="325392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58001F-A05D-4EC4-9F41-4487C414D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Alat, joilla on terveydentilavaatimuksia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219756-DDC2-4AA3-9D07-F2C63AA84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Sosiaali- ja terveysalan perustutkinto</a:t>
            </a:r>
          </a:p>
          <a:p>
            <a:r>
              <a:rPr lang="fi-FI" dirty="0"/>
              <a:t>Lääkealan perustutkinto</a:t>
            </a:r>
          </a:p>
          <a:p>
            <a:r>
              <a:rPr lang="fi-FI" dirty="0"/>
              <a:t>Hammastekniikan perustutkinto</a:t>
            </a:r>
          </a:p>
          <a:p>
            <a:r>
              <a:rPr lang="fi-FI" dirty="0"/>
              <a:t>Välinehuoltoalan perustutkinto</a:t>
            </a:r>
          </a:p>
          <a:p>
            <a:r>
              <a:rPr lang="fi-FI" dirty="0"/>
              <a:t>Kasvatus- ja ohjausalan perustutkinto</a:t>
            </a:r>
          </a:p>
          <a:p>
            <a:r>
              <a:rPr lang="fi-FI" dirty="0"/>
              <a:t>Liikunnanohjauksen perustutkinto</a:t>
            </a:r>
          </a:p>
          <a:p>
            <a:r>
              <a:rPr lang="fi-FI" dirty="0"/>
              <a:t>Turvallisuusalan perustutkinto</a:t>
            </a:r>
          </a:p>
          <a:p>
            <a:r>
              <a:rPr lang="fi-FI" dirty="0"/>
              <a:t>Logistiikan perustutkinto (kuljetuspalvelut, lentoasemapalvelut)</a:t>
            </a:r>
          </a:p>
          <a:p>
            <a:r>
              <a:rPr lang="fi-FI" dirty="0"/>
              <a:t>Merenkulkualan perustutkinto</a:t>
            </a:r>
          </a:p>
          <a:p>
            <a:r>
              <a:rPr lang="fi-FI" dirty="0"/>
              <a:t>Lentokoneasennuksen perustutkinto</a:t>
            </a:r>
          </a:p>
          <a:p>
            <a:r>
              <a:rPr lang="fi-FI" dirty="0"/>
              <a:t>Metsäalan perustutkinto (metsäkoneenkuljettaja)</a:t>
            </a:r>
          </a:p>
          <a:p>
            <a:r>
              <a:rPr lang="fi-FI" dirty="0"/>
              <a:t>Rakennusalan perustutkinto (maarakennuskoneenkuljettaja)</a:t>
            </a:r>
          </a:p>
        </p:txBody>
      </p:sp>
    </p:spTree>
    <p:extLst>
      <p:ext uri="{BB962C8B-B14F-4D97-AF65-F5344CB8AC3E}">
        <p14:creationId xmlns:p14="http://schemas.microsoft.com/office/powerpoint/2010/main" val="2688511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2B5438-F80A-4A66-BDB8-6A77FB5EE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Valintaperusteet lukioon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11CA33-4709-4FE9-AC18-1786D202B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Lukioon valitaan opiskelijat perusopetuksen päättötodistuksen </a:t>
            </a:r>
            <a:r>
              <a:rPr lang="fi-FI" b="1" dirty="0"/>
              <a:t>lukuaineiden keskiarvon</a:t>
            </a:r>
            <a:r>
              <a:rPr lang="fi-FI" dirty="0"/>
              <a:t> osoittamassa järjestyksessä</a:t>
            </a:r>
          </a:p>
          <a:p>
            <a:r>
              <a:rPr lang="fi-FI" dirty="0"/>
              <a:t>Lukuaineet: </a:t>
            </a:r>
            <a:r>
              <a:rPr lang="fi-FI" b="1" dirty="0"/>
              <a:t>äidinkieli- ja kirjallisuus, toinen kotimainen kieli, vieraat kielet, uskonto tai elämänkatsomustieto, historia, yhteiskuntaoppi, matematiikka, fysiikka, kemia, biologia, terveystieto, maantieto</a:t>
            </a:r>
          </a:p>
          <a:p>
            <a:r>
              <a:rPr lang="fi-FI" dirty="0"/>
              <a:t>Lukiot voivat halutessaan määrätä etukäteen alarajan lukuaineiden keskiarvolle</a:t>
            </a:r>
          </a:p>
          <a:p>
            <a:r>
              <a:rPr lang="fi-FI" dirty="0"/>
              <a:t>Lukioissa voi olla myös pääsy- ja soveltuvuuskokeita. Kokeiden pistemäärä voi olla korkeintaan puolet enimmäispistemäärästä. </a:t>
            </a:r>
          </a:p>
          <a:p>
            <a:r>
              <a:rPr lang="fi-FI" dirty="0"/>
              <a:t>Lukiot voivat myös ottaa huomioon hakijan muun koulutuksen, harrastukset tai muita lisänäyttöjä, mutta lisänäyttöjen pistemäärä yhdessä pääsy- ja soveltuvuuskokeiden kanssa voi olla korkeintaan puolet enimmäispistemäärästä</a:t>
            </a:r>
          </a:p>
        </p:txBody>
      </p:sp>
    </p:spTree>
    <p:extLst>
      <p:ext uri="{BB962C8B-B14F-4D97-AF65-F5344CB8AC3E}">
        <p14:creationId xmlns:p14="http://schemas.microsoft.com/office/powerpoint/2010/main" val="3304092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6D8295-5418-40B0-89A2-ED9F2B56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Valintaperusteet ammatillisiin perustutkintoihin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4EE9C5-B564-4B8D-8EF7-C404F2F15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Ammatilliseen perustutkintoon valitaan opiskelijat valintapisteiden perusteella</a:t>
            </a:r>
          </a:p>
          <a:p>
            <a:r>
              <a:rPr lang="fi-FI" dirty="0"/>
              <a:t>Perusopetuksen oppimäärän suorittaneelle hakijalle annetaan pisteitä:</a:t>
            </a:r>
          </a:p>
          <a:p>
            <a:pPr marL="457200" indent="-457200">
              <a:buFont typeface="+mj-lt"/>
              <a:buAutoNum type="arabicPeriod"/>
            </a:pPr>
            <a:r>
              <a:rPr lang="fi-FI" b="1" dirty="0"/>
              <a:t>6 p</a:t>
            </a:r>
            <a:r>
              <a:rPr lang="fi-FI" dirty="0"/>
              <a:t>. siitä, että on suorittanut perusopetuksen (tai valmentavan koulutuksen) samana tai edellisenä vuonna kuin hakee </a:t>
            </a:r>
          </a:p>
          <a:p>
            <a:pPr marL="457200" indent="-457200">
              <a:buFont typeface="+mj-lt"/>
              <a:buAutoNum type="arabicPeriod"/>
            </a:pPr>
            <a:r>
              <a:rPr lang="fi-FI" b="1" dirty="0"/>
              <a:t>1-16 p</a:t>
            </a:r>
            <a:r>
              <a:rPr lang="fi-FI" dirty="0"/>
              <a:t>. yleisestä koulumenestyksestä</a:t>
            </a:r>
          </a:p>
          <a:p>
            <a:pPr marL="457200" indent="-457200">
              <a:buFont typeface="+mj-lt"/>
              <a:buAutoNum type="arabicPeriod"/>
            </a:pPr>
            <a:r>
              <a:rPr lang="fi-FI" b="1" dirty="0"/>
              <a:t>1-8 p</a:t>
            </a:r>
            <a:r>
              <a:rPr lang="fi-FI" dirty="0"/>
              <a:t>. painotettavista arvosanoista</a:t>
            </a:r>
          </a:p>
          <a:p>
            <a:pPr marL="457200" indent="-457200">
              <a:buFont typeface="+mj-lt"/>
              <a:buAutoNum type="arabicPeriod"/>
            </a:pPr>
            <a:r>
              <a:rPr lang="fi-FI" b="1" dirty="0"/>
              <a:t>2 p.</a:t>
            </a:r>
            <a:r>
              <a:rPr lang="fi-FI" dirty="0"/>
              <a:t> ammatillista koulutusta koskevasta ensimmäisestä hakutoiveesta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0-10 p. mahdollisesta pääsy- ja soveltuvuuskokeesta</a:t>
            </a:r>
          </a:p>
        </p:txBody>
      </p:sp>
    </p:spTree>
    <p:extLst>
      <p:ext uri="{BB962C8B-B14F-4D97-AF65-F5344CB8AC3E}">
        <p14:creationId xmlns:p14="http://schemas.microsoft.com/office/powerpoint/2010/main" val="320003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A1E7AC45-EF49-4FDB-B427-49B13D1AA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Yleinen koulumenestys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00A12DE0-C9F7-4E0B-A3C4-E14D3A4EF8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numCol="1"/>
          <a:lstStyle/>
          <a:p>
            <a:pPr marL="0" indent="0">
              <a:buNone/>
            </a:pPr>
            <a:r>
              <a:rPr lang="fi-FI" b="1" dirty="0"/>
              <a:t>Keskiarvo</a:t>
            </a:r>
            <a:r>
              <a:rPr lang="fi-FI" dirty="0"/>
              <a:t>		</a:t>
            </a:r>
            <a:r>
              <a:rPr lang="fi-FI" b="1" dirty="0"/>
              <a:t>pisteet</a:t>
            </a:r>
          </a:p>
          <a:p>
            <a:pPr marL="0" indent="0">
              <a:buNone/>
            </a:pPr>
            <a:r>
              <a:rPr lang="fi-FI" dirty="0"/>
              <a:t>5,50-5,74		</a:t>
            </a:r>
            <a:r>
              <a:rPr lang="fi-FI" b="1" dirty="0"/>
              <a:t>1</a:t>
            </a:r>
          </a:p>
          <a:p>
            <a:pPr marL="0" indent="0">
              <a:buNone/>
            </a:pPr>
            <a:r>
              <a:rPr lang="fi-FI" dirty="0"/>
              <a:t>5,75-5,99		</a:t>
            </a:r>
            <a:r>
              <a:rPr lang="fi-FI" b="1" dirty="0"/>
              <a:t>2</a:t>
            </a:r>
          </a:p>
          <a:p>
            <a:pPr marL="0" indent="0">
              <a:buNone/>
            </a:pPr>
            <a:r>
              <a:rPr lang="fi-FI" dirty="0"/>
              <a:t>6,00-6,24		</a:t>
            </a:r>
            <a:r>
              <a:rPr lang="fi-FI" b="1" dirty="0"/>
              <a:t>3</a:t>
            </a:r>
          </a:p>
          <a:p>
            <a:pPr marL="0" indent="0">
              <a:buNone/>
            </a:pPr>
            <a:r>
              <a:rPr lang="fi-FI" dirty="0"/>
              <a:t>6,25-6,49		</a:t>
            </a:r>
            <a:r>
              <a:rPr lang="fi-FI" b="1" dirty="0"/>
              <a:t>4</a:t>
            </a:r>
          </a:p>
          <a:p>
            <a:pPr marL="0" indent="0">
              <a:buNone/>
            </a:pPr>
            <a:r>
              <a:rPr lang="fi-FI" dirty="0"/>
              <a:t>6,50-6,74		</a:t>
            </a:r>
            <a:r>
              <a:rPr lang="fi-FI" b="1" dirty="0"/>
              <a:t>5</a:t>
            </a:r>
          </a:p>
          <a:p>
            <a:pPr marL="0" indent="0">
              <a:buNone/>
            </a:pPr>
            <a:r>
              <a:rPr lang="fi-FI" dirty="0"/>
              <a:t>6,75-6,99		</a:t>
            </a:r>
            <a:r>
              <a:rPr lang="fi-FI" b="1" dirty="0"/>
              <a:t>6</a:t>
            </a:r>
          </a:p>
          <a:p>
            <a:pPr marL="0" indent="0">
              <a:buNone/>
            </a:pPr>
            <a:r>
              <a:rPr lang="fi-FI" dirty="0"/>
              <a:t>7,00-7,24		</a:t>
            </a:r>
            <a:r>
              <a:rPr lang="fi-FI" b="1" dirty="0"/>
              <a:t>7</a:t>
            </a:r>
          </a:p>
          <a:p>
            <a:pPr marL="0" indent="0">
              <a:buNone/>
            </a:pPr>
            <a:r>
              <a:rPr lang="fi-FI" dirty="0"/>
              <a:t>7,25-7,49		</a:t>
            </a:r>
            <a:r>
              <a:rPr lang="fi-FI" b="1" dirty="0"/>
              <a:t>8</a:t>
            </a:r>
          </a:p>
        </p:txBody>
      </p:sp>
      <p:sp>
        <p:nvSpPr>
          <p:cNvPr id="9" name="Sisällön paikkamerkki 8">
            <a:extLst>
              <a:ext uri="{FF2B5EF4-FFF2-40B4-BE49-F238E27FC236}">
                <a16:creationId xmlns:a16="http://schemas.microsoft.com/office/drawing/2014/main" id="{F115102F-4592-41C6-8CFB-26BD619098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Keskiarvo</a:t>
            </a:r>
            <a:r>
              <a:rPr lang="fi-FI" dirty="0"/>
              <a:t>		</a:t>
            </a:r>
            <a:r>
              <a:rPr lang="fi-FI" b="1" dirty="0"/>
              <a:t>pisteet</a:t>
            </a:r>
          </a:p>
          <a:p>
            <a:pPr marL="0" indent="0">
              <a:buNone/>
            </a:pPr>
            <a:r>
              <a:rPr lang="fi-FI" dirty="0"/>
              <a:t>7,50-7,74		</a:t>
            </a:r>
            <a:r>
              <a:rPr lang="fi-FI" b="1" dirty="0"/>
              <a:t>9</a:t>
            </a:r>
          </a:p>
          <a:p>
            <a:pPr marL="0" indent="0">
              <a:buNone/>
            </a:pPr>
            <a:r>
              <a:rPr lang="fi-FI" dirty="0"/>
              <a:t>7,75-7,99		</a:t>
            </a:r>
            <a:r>
              <a:rPr lang="fi-FI" b="1" dirty="0"/>
              <a:t>10</a:t>
            </a:r>
          </a:p>
          <a:p>
            <a:pPr marL="0" indent="0">
              <a:buNone/>
            </a:pPr>
            <a:r>
              <a:rPr lang="fi-FI" dirty="0"/>
              <a:t>8,00-8,24		</a:t>
            </a:r>
            <a:r>
              <a:rPr lang="fi-FI" b="1" dirty="0"/>
              <a:t>11</a:t>
            </a:r>
          </a:p>
          <a:p>
            <a:pPr marL="0" indent="0">
              <a:buNone/>
            </a:pPr>
            <a:r>
              <a:rPr lang="fi-FI" dirty="0"/>
              <a:t>8,25-8,49		</a:t>
            </a:r>
            <a:r>
              <a:rPr lang="fi-FI" b="1" dirty="0"/>
              <a:t>12</a:t>
            </a:r>
          </a:p>
          <a:p>
            <a:pPr marL="0" indent="0">
              <a:buNone/>
            </a:pPr>
            <a:r>
              <a:rPr lang="fi-FI" dirty="0"/>
              <a:t>8,50-8,74		</a:t>
            </a:r>
            <a:r>
              <a:rPr lang="fi-FI" b="1" dirty="0"/>
              <a:t>13</a:t>
            </a:r>
          </a:p>
          <a:p>
            <a:pPr marL="0" indent="0">
              <a:buNone/>
            </a:pPr>
            <a:r>
              <a:rPr lang="fi-FI" dirty="0"/>
              <a:t>8,75-8,99		</a:t>
            </a:r>
            <a:r>
              <a:rPr lang="fi-FI" b="1" dirty="0"/>
              <a:t>14</a:t>
            </a:r>
          </a:p>
          <a:p>
            <a:pPr marL="0" indent="0">
              <a:buNone/>
            </a:pPr>
            <a:r>
              <a:rPr lang="fi-FI" dirty="0"/>
              <a:t>9,00-9,24		</a:t>
            </a:r>
            <a:r>
              <a:rPr lang="fi-FI" b="1" dirty="0"/>
              <a:t>15</a:t>
            </a:r>
          </a:p>
          <a:p>
            <a:pPr marL="0" indent="0">
              <a:buNone/>
            </a:pPr>
            <a:r>
              <a:rPr lang="fi-FI" dirty="0"/>
              <a:t>9,25-10,00		</a:t>
            </a:r>
            <a:r>
              <a:rPr lang="fi-FI" b="1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3924770691"/>
      </p:ext>
    </p:extLst>
  </p:cSld>
  <p:clrMapOvr>
    <a:masterClrMapping/>
  </p:clrMapOvr>
</p:sld>
</file>

<file path=ppt/theme/theme1.xml><?xml version="1.0" encoding="utf-8"?>
<a:theme xmlns:a="http://schemas.openxmlformats.org/drawingml/2006/main" name="Tiivistymisjuova">
  <a:themeElements>
    <a:clrScheme name="Tiivistymisjuova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Tiivistymisjuova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iivistymisjuova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TM04033937[[fn=Tiivistymisjuova]]</Template>
  <TotalTime>934</TotalTime>
  <Words>1126</Words>
  <Application>Microsoft Office PowerPoint</Application>
  <PresentationFormat>Laajakuva</PresentationFormat>
  <Paragraphs>153</Paragraphs>
  <Slides>18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1" baseType="lpstr">
      <vt:lpstr>Arial</vt:lpstr>
      <vt:lpstr>Century Gothic</vt:lpstr>
      <vt:lpstr>Tiivistymisjuova</vt:lpstr>
      <vt:lpstr>Yhteishaku 2023</vt:lpstr>
      <vt:lpstr>Yhteishaun aikataulu</vt:lpstr>
      <vt:lpstr>hakeminen</vt:lpstr>
      <vt:lpstr>hakeminen</vt:lpstr>
      <vt:lpstr>terveydentilavaatimukset</vt:lpstr>
      <vt:lpstr>Alat, joilla on terveydentilavaatimuksia</vt:lpstr>
      <vt:lpstr>Valintaperusteet lukioon</vt:lpstr>
      <vt:lpstr>Valintaperusteet ammatillisiin perustutkintoihin</vt:lpstr>
      <vt:lpstr>Yleinen koulumenestys</vt:lpstr>
      <vt:lpstr>Painotetut arvosanat</vt:lpstr>
      <vt:lpstr>Pääsy- ja soveltuvuuskokeet</vt:lpstr>
      <vt:lpstr>Alat, joille valitaan koulutuksen järjestäjän pääsy- ja soveltuvuuskokeen perusteella</vt:lpstr>
      <vt:lpstr>harkinnanvarainen valinta ammatillisissa perustutkinnoissa</vt:lpstr>
      <vt:lpstr>Harkinnanvarainen haku</vt:lpstr>
      <vt:lpstr>Muuta</vt:lpstr>
      <vt:lpstr>Valintatulosten saaminen ja opiskelupaikan vastaanottaminen</vt:lpstr>
      <vt:lpstr>Jos ei tule valituksi yhteishaussa</vt:lpstr>
      <vt:lpstr>Kiitos!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Yhteishaku 2018</dc:title>
  <dc:creator>Minna Heikkinen</dc:creator>
  <cp:lastModifiedBy>Satu Heikkilä-Pesonen</cp:lastModifiedBy>
  <cp:revision>69</cp:revision>
  <dcterms:created xsi:type="dcterms:W3CDTF">2017-11-13T10:08:32Z</dcterms:created>
  <dcterms:modified xsi:type="dcterms:W3CDTF">2022-11-28T07:40:10Z</dcterms:modified>
</cp:coreProperties>
</file>