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64" r:id="rId4"/>
    <p:sldId id="265" r:id="rId5"/>
    <p:sldId id="260" r:id="rId6"/>
    <p:sldId id="263" r:id="rId7"/>
    <p:sldId id="257" r:id="rId8"/>
    <p:sldId id="267" r:id="rId9"/>
    <p:sldId id="261" r:id="rId10"/>
    <p:sldId id="266"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30F62-0B4E-488D-B1CB-F9AF3EE75725}" type="datetimeFigureOut">
              <a:rPr lang="fi-FI"/>
              <a:t>9.12.2015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F711E-B46F-4E54-96DF-B1445D9076E6}" type="slidenum">
              <a:rPr lang="fi-FI"/>
              <a:t>‹#›</a:t>
            </a:fld>
            <a:endParaRPr lang="fi-FI"/>
          </a:p>
        </p:txBody>
      </p:sp>
    </p:spTree>
    <p:extLst>
      <p:ext uri="{BB962C8B-B14F-4D97-AF65-F5344CB8AC3E}">
        <p14:creationId xmlns:p14="http://schemas.microsoft.com/office/powerpoint/2010/main" val="944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1</a:t>
            </a:fld>
            <a:endParaRPr lang="fi-FI"/>
          </a:p>
        </p:txBody>
      </p:sp>
    </p:spTree>
    <p:extLst>
      <p:ext uri="{BB962C8B-B14F-4D97-AF65-F5344CB8AC3E}">
        <p14:creationId xmlns:p14="http://schemas.microsoft.com/office/powerpoint/2010/main" val="30880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10</a:t>
            </a:fld>
            <a:endParaRPr lang="fi-FI"/>
          </a:p>
        </p:txBody>
      </p:sp>
    </p:spTree>
    <p:extLst>
      <p:ext uri="{BB962C8B-B14F-4D97-AF65-F5344CB8AC3E}">
        <p14:creationId xmlns:p14="http://schemas.microsoft.com/office/powerpoint/2010/main" val="206532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11</a:t>
            </a:fld>
            <a:endParaRPr lang="fi-FI"/>
          </a:p>
        </p:txBody>
      </p:sp>
    </p:spTree>
    <p:extLst>
      <p:ext uri="{BB962C8B-B14F-4D97-AF65-F5344CB8AC3E}">
        <p14:creationId xmlns:p14="http://schemas.microsoft.com/office/powerpoint/2010/main" val="78238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2</a:t>
            </a:fld>
            <a:endParaRPr lang="fi-FI"/>
          </a:p>
        </p:txBody>
      </p:sp>
    </p:spTree>
    <p:extLst>
      <p:ext uri="{BB962C8B-B14F-4D97-AF65-F5344CB8AC3E}">
        <p14:creationId xmlns:p14="http://schemas.microsoft.com/office/powerpoint/2010/main" val="975267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3</a:t>
            </a:fld>
            <a:endParaRPr lang="fi-FI"/>
          </a:p>
        </p:txBody>
      </p:sp>
    </p:spTree>
    <p:extLst>
      <p:ext uri="{BB962C8B-B14F-4D97-AF65-F5344CB8AC3E}">
        <p14:creationId xmlns:p14="http://schemas.microsoft.com/office/powerpoint/2010/main" val="196720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4</a:t>
            </a:fld>
            <a:endParaRPr lang="fi-FI"/>
          </a:p>
        </p:txBody>
      </p:sp>
    </p:spTree>
    <p:extLst>
      <p:ext uri="{BB962C8B-B14F-4D97-AF65-F5344CB8AC3E}">
        <p14:creationId xmlns:p14="http://schemas.microsoft.com/office/powerpoint/2010/main" val="4107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5</a:t>
            </a:fld>
            <a:endParaRPr lang="fi-FI"/>
          </a:p>
        </p:txBody>
      </p:sp>
    </p:spTree>
    <p:extLst>
      <p:ext uri="{BB962C8B-B14F-4D97-AF65-F5344CB8AC3E}">
        <p14:creationId xmlns:p14="http://schemas.microsoft.com/office/powerpoint/2010/main" val="199553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F8C945E-69E5-4652-95DC-A7B6A86CB5E9}" type="slidenum">
              <a:rPr lang="fi-FI"/>
              <a:t>6</a:t>
            </a:fld>
            <a:endParaRPr lang="fi-FI"/>
          </a:p>
        </p:txBody>
      </p:sp>
    </p:spTree>
    <p:extLst>
      <p:ext uri="{BB962C8B-B14F-4D97-AF65-F5344CB8AC3E}">
        <p14:creationId xmlns:p14="http://schemas.microsoft.com/office/powerpoint/2010/main" val="65187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7</a:t>
            </a:fld>
            <a:endParaRPr lang="fi-FI"/>
          </a:p>
        </p:txBody>
      </p:sp>
    </p:spTree>
    <p:extLst>
      <p:ext uri="{BB962C8B-B14F-4D97-AF65-F5344CB8AC3E}">
        <p14:creationId xmlns:p14="http://schemas.microsoft.com/office/powerpoint/2010/main" val="137909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8</a:t>
            </a:fld>
            <a:endParaRPr lang="fi-FI"/>
          </a:p>
        </p:txBody>
      </p:sp>
    </p:spTree>
    <p:extLst>
      <p:ext uri="{BB962C8B-B14F-4D97-AF65-F5344CB8AC3E}">
        <p14:creationId xmlns:p14="http://schemas.microsoft.com/office/powerpoint/2010/main" val="142817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9F711E-B46F-4E54-96DF-B1445D9076E6}" type="slidenum">
              <a:rPr lang="fi-FI"/>
              <a:t>9</a:t>
            </a:fld>
            <a:endParaRPr lang="fi-FI"/>
          </a:p>
        </p:txBody>
      </p:sp>
    </p:spTree>
    <p:extLst>
      <p:ext uri="{BB962C8B-B14F-4D97-AF65-F5344CB8AC3E}">
        <p14:creationId xmlns:p14="http://schemas.microsoft.com/office/powerpoint/2010/main" val="148028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12/9/2015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arak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12/9/2015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kuvasarak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12/9/2015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12/9/2015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12/9/2015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12/9/2015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16101" y="522040"/>
            <a:ext cx="9144000" cy="1641490"/>
          </a:xfrm>
        </p:spPr>
        <p:txBody>
          <a:bodyPr/>
          <a:lstStyle/>
          <a:p>
            <a:r>
              <a:rPr lang="fi-FI" dirty="0"/>
              <a:t>Ilmastonmuutos</a:t>
            </a:r>
          </a:p>
        </p:txBody>
      </p:sp>
      <p:sp>
        <p:nvSpPr>
          <p:cNvPr id="3" name="Alaotsikko 2"/>
          <p:cNvSpPr>
            <a:spLocks noGrp="1"/>
          </p:cNvSpPr>
          <p:nvPr>
            <p:ph type="subTitle" idx="1"/>
          </p:nvPr>
        </p:nvSpPr>
        <p:spPr>
          <a:xfrm>
            <a:off x="1705867" y="2580780"/>
            <a:ext cx="9144000" cy="754025"/>
          </a:xfrm>
        </p:spPr>
        <p:txBody>
          <a:bodyPr>
            <a:normAutofit fontScale="77500" lnSpcReduction="20000"/>
          </a:bodyPr>
          <a:lstStyle/>
          <a:p>
            <a:pPr algn="ctr"/>
            <a:r>
              <a:rPr lang="fi-FI" sz="4000"/>
              <a:t>Tutkimme, mitä ilmastonmuutoksen estämiseksi voitaisiin tehdä.</a:t>
            </a:r>
            <a:endParaRPr lang="fi-FI" sz="4000" dirty="0"/>
          </a:p>
        </p:txBody>
      </p:sp>
      <p:sp>
        <p:nvSpPr>
          <p:cNvPr id="4" name="Tekstiruutu 3"/>
          <p:cNvSpPr txBox="1"/>
          <p:nvPr/>
        </p:nvSpPr>
        <p:spPr>
          <a:xfrm>
            <a:off x="4349789" y="3619885"/>
            <a:ext cx="5415868" cy="523220"/>
          </a:xfrm>
          <a:prstGeom prst="rect">
            <a:avLst/>
          </a:prstGeom>
        </p:spPr>
        <p:txBody>
          <a:bodyPr rtlCol="0">
            <a:spAutoFit/>
          </a:bodyPr>
          <a:lstStyle/>
          <a:p>
            <a:r>
              <a:rPr lang="fi-FI">
                <a:solidFill>
                  <a:srgbClr val="94D7E4"/>
                </a:solidFill>
              </a:rPr>
              <a:t> </a:t>
            </a:r>
            <a:r>
              <a:rPr lang="fi-FI" sz="2800">
                <a:solidFill>
                  <a:srgbClr val="94D7E4"/>
                </a:solidFill>
              </a:rPr>
              <a:t>8B-luokka,  Mukkulan koulu</a:t>
            </a:r>
            <a:endParaRPr lang="fi-FI" sz="2800" dirty="0"/>
          </a:p>
        </p:txBody>
      </p:sp>
    </p:spTree>
    <p:extLst>
      <p:ext uri="{BB962C8B-B14F-4D97-AF65-F5344CB8AC3E}">
        <p14:creationId xmlns:p14="http://schemas.microsoft.com/office/powerpoint/2010/main" val="17802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200"/>
              <a:t>Tumma tölkki sitoi ja säteili enemmän lämpöä kuin vaalea tölkki. Ilmassa kasvihuonekaasut toimivat samalla tavalla kuin tumma tölkki. Sitovat enemmän Auringon lämpöä kuin ilmakehän happi ja typpi.</a:t>
            </a:r>
            <a:endParaRPr lang="fi-FI" sz="3200" dirty="0"/>
          </a:p>
        </p:txBody>
      </p:sp>
      <p:pic>
        <p:nvPicPr>
          <p:cNvPr id="4" name="Sisällön paikkamerkki 3"/>
          <p:cNvPicPr>
            <a:picLocks noGrp="1" noChangeAspect="1"/>
          </p:cNvPicPr>
          <p:nvPr>
            <p:ph idx="1"/>
          </p:nvPr>
        </p:nvPicPr>
        <p:blipFill>
          <a:blip r:embed="rId3"/>
          <a:stretch>
            <a:fillRect/>
          </a:stretch>
        </p:blipFill>
        <p:spPr>
          <a:xfrm>
            <a:off x="2854744" y="3344804"/>
            <a:ext cx="1829055" cy="2448267"/>
          </a:xfrm>
        </p:spPr>
      </p:pic>
      <p:pic>
        <p:nvPicPr>
          <p:cNvPr id="5" name="Kuva 4"/>
          <p:cNvPicPr>
            <a:picLocks noChangeAspect="1"/>
          </p:cNvPicPr>
          <p:nvPr/>
        </p:nvPicPr>
        <p:blipFill>
          <a:blip r:embed="rId4"/>
          <a:stretch>
            <a:fillRect/>
          </a:stretch>
        </p:blipFill>
        <p:spPr>
          <a:xfrm>
            <a:off x="7456937" y="3197006"/>
            <a:ext cx="1819275" cy="2438400"/>
          </a:xfrm>
          <a:prstGeom prst="rect">
            <a:avLst/>
          </a:prstGeom>
        </p:spPr>
      </p:pic>
    </p:spTree>
    <p:extLst>
      <p:ext uri="{BB962C8B-B14F-4D97-AF65-F5344CB8AC3E}">
        <p14:creationId xmlns:p14="http://schemas.microsoft.com/office/powerpoint/2010/main" val="403391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Johtopäätös</a:t>
            </a:r>
            <a:endParaRPr lang="fi-FI" dirty="0"/>
          </a:p>
        </p:txBody>
      </p:sp>
      <p:sp>
        <p:nvSpPr>
          <p:cNvPr id="3" name="Sisällön paikkamerkki 2"/>
          <p:cNvSpPr>
            <a:spLocks noGrp="1"/>
          </p:cNvSpPr>
          <p:nvPr>
            <p:ph idx="1"/>
          </p:nvPr>
        </p:nvSpPr>
        <p:spPr/>
        <p:txBody>
          <a:bodyPr vert="horz" lIns="91440" tIns="45720" rIns="91440" bIns="45720" rtlCol="0" anchor="t">
            <a:normAutofit/>
          </a:bodyPr>
          <a:lstStyle/>
          <a:p>
            <a:pPr marL="0" indent="0">
              <a:buNone/>
            </a:pPr>
            <a:r>
              <a:rPr lang="fi-FI"/>
              <a:t>Omilla valinnoilla (mm. kulkuneuvo, ravinto) on mahdollista vaikuttaa kasvihuonepäästöjen määrään, ja siten myös ilmastonmuutokseen. Tehdään yhdessä hyviä valintoja!</a:t>
            </a:r>
            <a:endParaRPr lang="fi-FI" dirty="0"/>
          </a:p>
          <a:p>
            <a:pPr marL="0" indent="0">
              <a:buNone/>
            </a:pPr>
            <a:endParaRPr lang="fi-FI" dirty="0"/>
          </a:p>
          <a:p>
            <a:pPr marL="0" indent="0">
              <a:buNone/>
            </a:pPr>
            <a:r>
              <a:rPr lang="fi-FI"/>
              <a:t>8B Mukkulasta KIITTÄÄ!</a:t>
            </a:r>
            <a:endParaRPr lang="fi-FI" dirty="0"/>
          </a:p>
        </p:txBody>
      </p:sp>
    </p:spTree>
    <p:extLst>
      <p:ext uri="{BB962C8B-B14F-4D97-AF65-F5344CB8AC3E}">
        <p14:creationId xmlns:p14="http://schemas.microsoft.com/office/powerpoint/2010/main" val="306510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t>Mitä </a:t>
            </a:r>
            <a:r>
              <a:rPr lang="fi-FI" dirty="0" err="1"/>
              <a:t>ilmastonmuuutos</a:t>
            </a:r>
            <a:r>
              <a:rPr lang="fi-FI" dirty="0"/>
              <a:t> </a:t>
            </a:r>
            <a:r>
              <a:rPr lang="fi-FI"/>
              <a:t>tarkoittaa</a:t>
            </a:r>
            <a:r>
              <a:rPr lang="fi-FI" dirty="0"/>
              <a:t>, ja millaisia ongelmia se tuo </a:t>
            </a:r>
            <a:r>
              <a:rPr lang="fi-FI"/>
              <a:t>?</a:t>
            </a:r>
            <a:endParaRPr lang="fi-FI" dirty="0"/>
          </a:p>
        </p:txBody>
      </p:sp>
      <p:sp>
        <p:nvSpPr>
          <p:cNvPr id="3" name="Sisällön paikkamerkki 2"/>
          <p:cNvSpPr>
            <a:spLocks noGrp="1"/>
          </p:cNvSpPr>
          <p:nvPr>
            <p:ph idx="1"/>
          </p:nvPr>
        </p:nvSpPr>
        <p:spPr/>
        <p:txBody>
          <a:bodyPr/>
          <a:lstStyle/>
          <a:p>
            <a:r>
              <a:rPr lang="fi-FI" dirty="0"/>
              <a:t>Johtuu </a:t>
            </a:r>
            <a:r>
              <a:rPr lang="fi-FI"/>
              <a:t>kasvihuonekaasujen nousevasta määrästä. </a:t>
            </a:r>
          </a:p>
          <a:p>
            <a:r>
              <a:rPr lang="fi-FI" dirty="0"/>
              <a:t>Ilmastonmuutos on voimistunut kasvihuoneilmiö, mutta kasvihuoneilmiö on itsessään täysin normaali ilmiö.</a:t>
            </a:r>
          </a:p>
          <a:p>
            <a:r>
              <a:rPr lang="fi-FI" dirty="0"/>
              <a:t>Aiheuttaa arvaamattomia </a:t>
            </a:r>
            <a:r>
              <a:rPr lang="fi-FI" dirty="0" err="1"/>
              <a:t>sääolosuhteita</a:t>
            </a:r>
            <a:r>
              <a:rPr lang="fi-FI" dirty="0"/>
              <a:t> ja lisää </a:t>
            </a:r>
            <a:r>
              <a:rPr lang="fi-FI" dirty="0" err="1"/>
              <a:t>ääriolosuhteita</a:t>
            </a:r>
            <a:r>
              <a:rPr lang="fi-FI" dirty="0"/>
              <a:t>.</a:t>
            </a:r>
          </a:p>
          <a:p>
            <a:r>
              <a:rPr lang="fi-FI" dirty="0"/>
              <a:t>Napajäätiköt sulavat.</a:t>
            </a:r>
          </a:p>
          <a:p>
            <a:r>
              <a:rPr lang="fi-FI" dirty="0"/>
              <a:t>Lämpimät päivät lisääntyvät, kylmät päivät ja yöt vähenevät.</a:t>
            </a:r>
          </a:p>
          <a:p>
            <a:r>
              <a:rPr lang="fi-FI" dirty="0"/>
              <a:t>Viljelykelpoiset alueet vähenevät, kuivuus lisääntyy.</a:t>
            </a:r>
          </a:p>
          <a:p>
            <a:r>
              <a:rPr lang="fi-FI" dirty="0"/>
              <a:t>Veden ja ruoan tarve lisääntyy.</a:t>
            </a:r>
          </a:p>
          <a:p>
            <a:r>
              <a:rPr lang="fi-FI" dirty="0"/>
              <a:t>Vahvempi UV-säteily lisää ihosyövän riskiä.</a:t>
            </a:r>
            <a:endParaRPr lang="fi-FI"/>
          </a:p>
        </p:txBody>
      </p:sp>
    </p:spTree>
    <p:extLst>
      <p:ext uri="{BB962C8B-B14F-4D97-AF65-F5344CB8AC3E}">
        <p14:creationId xmlns:p14="http://schemas.microsoft.com/office/powerpoint/2010/main" val="307499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t>Ruoan vaikutukset ilmastonmuutokseen</a:t>
            </a:r>
            <a:endParaRPr lang="fi-FI" dirty="0"/>
          </a:p>
        </p:txBody>
      </p:sp>
      <p:sp>
        <p:nvSpPr>
          <p:cNvPr id="3" name="Sisällön paikkamerkki 2"/>
          <p:cNvSpPr>
            <a:spLocks noGrp="1"/>
          </p:cNvSpPr>
          <p:nvPr>
            <p:ph idx="1"/>
          </p:nvPr>
        </p:nvSpPr>
        <p:spPr>
          <a:xfrm>
            <a:off x="305603" y="1825625"/>
            <a:ext cx="10233800" cy="4351338"/>
          </a:xfrm>
        </p:spPr>
        <p:txBody>
          <a:bodyPr vert="horz" lIns="91440" tIns="45720" rIns="91440" bIns="45720" rtlCol="0" anchor="t">
            <a:normAutofit/>
          </a:bodyPr>
          <a:lstStyle/>
          <a:p>
            <a:r>
              <a:rPr lang="fi-FI"/>
              <a:t>Riisinviljely </a:t>
            </a:r>
            <a:endParaRPr lang="fi-FI" dirty="0"/>
          </a:p>
          <a:p>
            <a:r>
              <a:rPr lang="fi-FI"/>
              <a:t>Ilmakehän nouseva hiilidioksidipitoisuus ja lämpötila nostavat riisintuotannon metaanipäästöjä kasvuun. Kun ilmakehän hiilidioksidipitoisuus nousee, riisi kasvaa nopeammin. Tällöin myös viljelemän mikrobitoiminta kiihtyy ja tuotettua riisikiloa kohti vapautuu enemmän metaania. </a:t>
            </a:r>
            <a:endParaRPr lang="fi-FI" dirty="0"/>
          </a:p>
        </p:txBody>
      </p:sp>
    </p:spTree>
    <p:extLst>
      <p:ext uri="{BB962C8B-B14F-4D97-AF65-F5344CB8AC3E}">
        <p14:creationId xmlns:p14="http://schemas.microsoft.com/office/powerpoint/2010/main" val="23261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08" y="-6197956"/>
            <a:ext cx="10515600" cy="1325563"/>
          </a:xfrm>
        </p:spPr>
        <p:txBody>
          <a:bodyPr/>
          <a:lstStyle/>
          <a:p>
            <a:endParaRPr lang="fi-FI"/>
          </a:p>
        </p:txBody>
      </p:sp>
      <p:sp>
        <p:nvSpPr>
          <p:cNvPr id="3" name="Sisällön paikkamerkki 2"/>
          <p:cNvSpPr>
            <a:spLocks noGrp="1"/>
          </p:cNvSpPr>
          <p:nvPr>
            <p:ph idx="1"/>
          </p:nvPr>
        </p:nvSpPr>
        <p:spPr/>
        <p:txBody>
          <a:bodyPr vert="horz" lIns="91440" tIns="45720" rIns="91440" bIns="45720" rtlCol="0" anchor="t">
            <a:normAutofit/>
          </a:bodyPr>
          <a:lstStyle/>
          <a:p>
            <a:r>
              <a:rPr lang="fi-FI"/>
              <a:t>Lihantuotanto</a:t>
            </a:r>
            <a:endParaRPr lang="fi-FI" dirty="0"/>
          </a:p>
          <a:p>
            <a:r>
              <a:rPr lang="fi-FI"/>
              <a:t>Kasvissyöjien hiilijalanjälki on puolet pienempi kuin lihansyöjillä. Nauta on lihoista pahimpia päästöjen aiheuttaja. Se aiheuttaa jopa kolme kertaa enemmän päästöjä kuin porsaanliha. Lihantuotanto kuluttaa paljon vettä ja toisaalta tuottaa suuret määrät jätevettä, mikä ei ole ekologista.</a:t>
            </a:r>
            <a:endParaRPr lang="fi-FI" dirty="0"/>
          </a:p>
        </p:txBody>
      </p:sp>
    </p:spTree>
    <p:extLst>
      <p:ext uri="{BB962C8B-B14F-4D97-AF65-F5344CB8AC3E}">
        <p14:creationId xmlns:p14="http://schemas.microsoft.com/office/powerpoint/2010/main" val="259798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Sähköauto</a:t>
            </a:r>
            <a:endParaRPr lang="fi-FI" dirty="0"/>
          </a:p>
        </p:txBody>
      </p:sp>
      <p:sp>
        <p:nvSpPr>
          <p:cNvPr id="3" name="Sisällön paikkamerkki 2"/>
          <p:cNvSpPr>
            <a:spLocks noGrp="1"/>
          </p:cNvSpPr>
          <p:nvPr>
            <p:ph idx="1"/>
          </p:nvPr>
        </p:nvSpPr>
        <p:spPr>
          <a:xfrm>
            <a:off x="1120000" y="1958789"/>
            <a:ext cx="10233800" cy="4351338"/>
          </a:xfrm>
        </p:spPr>
        <p:txBody>
          <a:bodyPr vert="horz" lIns="91440" tIns="45720" rIns="91440" bIns="45720" rtlCol="0" anchor="t">
            <a:normAutofit/>
          </a:bodyPr>
          <a:lstStyle/>
          <a:p>
            <a:r>
              <a:rPr lang="fi-FI" dirty="0"/>
              <a:t>Sähköauto voi </a:t>
            </a:r>
            <a:r>
              <a:rPr lang="fi-FI"/>
              <a:t>vähentää </a:t>
            </a:r>
            <a:r>
              <a:rPr lang="fi-FI" dirty="0"/>
              <a:t>ilmastonmuutoksen edistymistä</a:t>
            </a:r>
          </a:p>
          <a:p>
            <a:r>
              <a:rPr lang="fi-FI" dirty="0"/>
              <a:t>Sähköautoon ei tarvitse polttoainetta, joten se ei saastuta luontoa</a:t>
            </a:r>
          </a:p>
          <a:p>
            <a:r>
              <a:rPr lang="fi-FI" dirty="0"/>
              <a:t>Sähköauto maksaa enemmän uutena, kuin </a:t>
            </a:r>
            <a:r>
              <a:rPr lang="fi-FI"/>
              <a:t>polttoaine auto</a:t>
            </a:r>
          </a:p>
          <a:p>
            <a:r>
              <a:rPr lang="fi-FI"/>
              <a:t>Sähköauto  </a:t>
            </a:r>
            <a:r>
              <a:rPr lang="fi-FI" dirty="0"/>
              <a:t>kuluttaa 10-15kWh/100km</a:t>
            </a:r>
          </a:p>
        </p:txBody>
      </p:sp>
    </p:spTree>
    <p:extLst>
      <p:ext uri="{BB962C8B-B14F-4D97-AF65-F5344CB8AC3E}">
        <p14:creationId xmlns:p14="http://schemas.microsoft.com/office/powerpoint/2010/main" val="374040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53204"/>
            <a:ext cx="9612313" cy="392440"/>
          </a:xfrm>
        </p:spPr>
        <p:txBody>
          <a:bodyPr>
            <a:normAutofit fontScale="90000"/>
          </a:bodyPr>
          <a:lstStyle/>
          <a:p>
            <a:r>
              <a:rPr lang="fi-FI" sz="2400" b="1" u="sng"/>
              <a:t>Ferrari vs Lamborghini</a:t>
            </a:r>
            <a:endParaRPr lang="fi-FI"/>
          </a:p>
        </p:txBody>
      </p:sp>
      <p:sp>
        <p:nvSpPr>
          <p:cNvPr id="3" name="Tekstin paikkamerkki 2"/>
          <p:cNvSpPr>
            <a:spLocks noGrp="1"/>
          </p:cNvSpPr>
          <p:nvPr>
            <p:ph type="body" idx="1"/>
          </p:nvPr>
        </p:nvSpPr>
        <p:spPr>
          <a:xfrm>
            <a:off x="60596" y="2563077"/>
            <a:ext cx="4472327" cy="693135"/>
          </a:xfrm>
        </p:spPr>
        <p:txBody>
          <a:bodyPr/>
          <a:lstStyle/>
          <a:p>
            <a:r>
              <a:rPr lang="fi-FI" dirty="0" smtClean="0"/>
              <a:t>Enzo</a:t>
            </a:r>
            <a:endParaRPr lang="fi-FI" dirty="0"/>
          </a:p>
        </p:txBody>
      </p:sp>
      <p:sp>
        <p:nvSpPr>
          <p:cNvPr id="4" name="Sisällön paikkamerkki 3"/>
          <p:cNvSpPr>
            <a:spLocks noGrp="1"/>
          </p:cNvSpPr>
          <p:nvPr>
            <p:ph sz="half" idx="2"/>
          </p:nvPr>
        </p:nvSpPr>
        <p:spPr>
          <a:xfrm>
            <a:off x="0" y="3259079"/>
            <a:ext cx="3790287" cy="1376905"/>
          </a:xfrm>
        </p:spPr>
        <p:txBody>
          <a:bodyPr vert="horz" lIns="91440" tIns="45720" rIns="91440" bIns="45720" rtlCol="0" anchor="t">
            <a:normAutofit/>
          </a:bodyPr>
          <a:lstStyle/>
          <a:p>
            <a:r>
              <a:rPr lang="fi-FI" sz="1800" dirty="0"/>
              <a:t>Kulutus: 24,6l/100km</a:t>
            </a:r>
            <a:endParaRPr lang="fi-FI" dirty="0" smtClean="0"/>
          </a:p>
          <a:p>
            <a:r>
              <a:rPr lang="fi-FI" sz="1800" dirty="0"/>
              <a:t>Hiilidioksidipäästöt: 57,81kg/100km</a:t>
            </a:r>
            <a:endParaRPr lang="fi-FI" dirty="0"/>
          </a:p>
        </p:txBody>
      </p:sp>
      <p:sp>
        <p:nvSpPr>
          <p:cNvPr id="5" name="Tekstin paikkamerkki 4"/>
          <p:cNvSpPr>
            <a:spLocks noGrp="1"/>
          </p:cNvSpPr>
          <p:nvPr>
            <p:ph type="body" sz="quarter" idx="3"/>
          </p:nvPr>
        </p:nvSpPr>
        <p:spPr>
          <a:xfrm>
            <a:off x="7299684" y="2116981"/>
            <a:ext cx="4474028" cy="692076"/>
          </a:xfrm>
        </p:spPr>
        <p:txBody>
          <a:bodyPr/>
          <a:lstStyle/>
          <a:p>
            <a:r>
              <a:rPr lang="fi-FI" dirty="0" err="1" smtClean="0"/>
              <a:t>Aventador</a:t>
            </a:r>
            <a:endParaRPr lang="fi-FI" dirty="0"/>
          </a:p>
        </p:txBody>
      </p:sp>
      <p:sp>
        <p:nvSpPr>
          <p:cNvPr id="6" name="Sisällön paikkamerkki 5"/>
          <p:cNvSpPr>
            <a:spLocks noGrp="1"/>
          </p:cNvSpPr>
          <p:nvPr>
            <p:ph sz="quarter" idx="4"/>
          </p:nvPr>
        </p:nvSpPr>
        <p:spPr>
          <a:xfrm>
            <a:off x="7287371" y="2952061"/>
            <a:ext cx="4700059" cy="2906179"/>
          </a:xfrm>
        </p:spPr>
        <p:txBody>
          <a:bodyPr vert="horz" lIns="91440" tIns="45720" rIns="91440" bIns="45720" rtlCol="0" anchor="t">
            <a:normAutofit/>
          </a:bodyPr>
          <a:lstStyle/>
          <a:p>
            <a:r>
              <a:rPr lang="fi-FI" sz="1800" dirty="0"/>
              <a:t>Kulutus: 17,2l/100km</a:t>
            </a:r>
            <a:endParaRPr lang="fi-FI" dirty="0" smtClean="0"/>
          </a:p>
          <a:p>
            <a:r>
              <a:rPr lang="fi-FI" sz="1800" dirty="0"/>
              <a:t>Hiilidioksidipäästöt: 39,8kg/100km</a:t>
            </a:r>
            <a:endParaRPr lang="fi-FI" dirty="0" smtClean="0"/>
          </a:p>
        </p:txBody>
      </p:sp>
      <p:sp>
        <p:nvSpPr>
          <p:cNvPr id="12" name="Tekstiruutu 26"/>
          <p:cNvSpPr txBox="1"/>
          <p:nvPr/>
        </p:nvSpPr>
        <p:spPr>
          <a:xfrm>
            <a:off x="7171576" y="3913835"/>
            <a:ext cx="3593367" cy="461665"/>
          </a:xfrm>
          <a:prstGeom prst="rect">
            <a:avLst/>
          </a:prstGeom>
        </p:spPr>
        <p:txBody>
          <a:bodyPr rtlCol="0">
            <a:spAutoFit/>
          </a:bodyPr>
          <a:lstStyle/>
          <a:p>
            <a:r>
              <a:rPr lang="fi-FI" sz="2400" b="1"/>
              <a:t> Gallardo</a:t>
            </a:r>
            <a:endParaRPr lang="fi-FI" sz="2400" dirty="0"/>
          </a:p>
        </p:txBody>
      </p:sp>
      <p:sp>
        <p:nvSpPr>
          <p:cNvPr id="13" name="Tekstiruutu 27"/>
          <p:cNvSpPr txBox="1"/>
          <p:nvPr/>
        </p:nvSpPr>
        <p:spPr>
          <a:xfrm>
            <a:off x="7287371" y="4484887"/>
            <a:ext cx="3048000" cy="923330"/>
          </a:xfrm>
          <a:prstGeom prst="rect">
            <a:avLst/>
          </a:prstGeom>
        </p:spPr>
        <p:txBody>
          <a:bodyPr rtlCol="0">
            <a:spAutoFit/>
          </a:bodyPr>
          <a:lstStyle/>
          <a:p>
            <a:pPr marL="285750" indent="-285750">
              <a:buFont typeface="Arial" panose="020B0604020202020204" pitchFamily="34" charset="0"/>
              <a:buChar char="•"/>
            </a:pPr>
            <a:r>
              <a:rPr lang="fi-FI" dirty="0"/>
              <a:t>Kulutus: 19,5l </a:t>
            </a:r>
            <a:r>
              <a:rPr lang="fi-FI"/>
              <a:t>​</a:t>
            </a:r>
            <a:r>
              <a:rPr lang="fi-FI" dirty="0"/>
              <a:t>Hiilidioksidipäästöt: 40kg/100km</a:t>
            </a:r>
          </a:p>
        </p:txBody>
      </p:sp>
      <p:sp>
        <p:nvSpPr>
          <p:cNvPr id="15" name="Tekstiruutu 29"/>
          <p:cNvSpPr txBox="1"/>
          <p:nvPr/>
        </p:nvSpPr>
        <p:spPr>
          <a:xfrm>
            <a:off x="-130767" y="4405151"/>
            <a:ext cx="3048000" cy="461665"/>
          </a:xfrm>
          <a:prstGeom prst="rect">
            <a:avLst/>
          </a:prstGeom>
        </p:spPr>
        <p:txBody>
          <a:bodyPr rtlCol="0">
            <a:spAutoFit/>
          </a:bodyPr>
          <a:lstStyle/>
          <a:p>
            <a:r>
              <a:rPr lang="fi-FI" sz="2400" b="1"/>
              <a:t> California</a:t>
            </a:r>
            <a:endParaRPr lang="fi-FI" sz="2400" dirty="0"/>
          </a:p>
        </p:txBody>
      </p:sp>
      <p:sp>
        <p:nvSpPr>
          <p:cNvPr id="17" name="Tekstiruutu 30"/>
          <p:cNvSpPr txBox="1"/>
          <p:nvPr/>
        </p:nvSpPr>
        <p:spPr>
          <a:xfrm>
            <a:off x="-19374" y="4836101"/>
            <a:ext cx="3048000" cy="923330"/>
          </a:xfrm>
          <a:prstGeom prst="rect">
            <a:avLst/>
          </a:prstGeom>
        </p:spPr>
        <p:txBody>
          <a:bodyPr rtlCol="0">
            <a:spAutoFit/>
          </a:bodyPr>
          <a:lstStyle/>
          <a:p>
            <a:pPr marL="285750" indent="-285750">
              <a:buFont typeface="Arial" panose="020B0604020202020204" pitchFamily="34" charset="0"/>
              <a:buChar char="•"/>
            </a:pPr>
            <a:r>
              <a:rPr lang="fi-FI" dirty="0"/>
              <a:t>Kulutus: 13,2l/100km </a:t>
            </a:r>
            <a:r>
              <a:rPr lang="fi-FI"/>
              <a:t>​</a:t>
            </a:r>
            <a:r>
              <a:rPr lang="fi-FI" dirty="0"/>
              <a:t>Hiilidioksidipäästöt: 31kg/100km</a:t>
            </a:r>
          </a:p>
        </p:txBody>
      </p:sp>
      <p:sp>
        <p:nvSpPr>
          <p:cNvPr id="19" name="Tekstiruutu 32"/>
          <p:cNvSpPr txBox="1"/>
          <p:nvPr/>
        </p:nvSpPr>
        <p:spPr>
          <a:xfrm>
            <a:off x="121192" y="1973540"/>
            <a:ext cx="2926808" cy="461665"/>
          </a:xfrm>
          <a:prstGeom prst="rect">
            <a:avLst/>
          </a:prstGeom>
        </p:spPr>
        <p:txBody>
          <a:bodyPr rtlCol="0">
            <a:spAutoFit/>
          </a:bodyPr>
          <a:lstStyle/>
          <a:p>
            <a:r>
              <a:rPr lang="fi-FI" sz="2400" b="1"/>
              <a:t>Ferrarit</a:t>
            </a:r>
            <a:r>
              <a:rPr lang="fi-FI" sz="2400" b="1" dirty="0"/>
              <a:t>:</a:t>
            </a:r>
            <a:endParaRPr lang="fi-FI" sz="2400" dirty="0"/>
          </a:p>
        </p:txBody>
      </p:sp>
      <p:sp>
        <p:nvSpPr>
          <p:cNvPr id="22" name="Tekstiruutu 35"/>
          <p:cNvSpPr txBox="1"/>
          <p:nvPr/>
        </p:nvSpPr>
        <p:spPr>
          <a:xfrm>
            <a:off x="6602897" y="416121"/>
            <a:ext cx="3048000" cy="1200329"/>
          </a:xfrm>
          <a:prstGeom prst="rect">
            <a:avLst/>
          </a:prstGeom>
        </p:spPr>
        <p:txBody>
          <a:bodyPr rtlCol="0">
            <a:spAutoFit/>
          </a:bodyPr>
          <a:lstStyle/>
          <a:p>
            <a:r>
              <a:rPr lang="fi-FI"/>
              <a:t>Olemme tulleet siihen tulokseen että Ferrarit ovat ympäristöystävällisempiä kun Lamborghinit</a:t>
            </a:r>
          </a:p>
        </p:txBody>
      </p:sp>
      <p:sp>
        <p:nvSpPr>
          <p:cNvPr id="23" name="Tekstiruutu 36"/>
          <p:cNvSpPr txBox="1"/>
          <p:nvPr/>
        </p:nvSpPr>
        <p:spPr>
          <a:xfrm>
            <a:off x="10245816" y="53204"/>
            <a:ext cx="3048000" cy="369332"/>
          </a:xfrm>
          <a:prstGeom prst="rect">
            <a:avLst/>
          </a:prstGeom>
        </p:spPr>
        <p:txBody>
          <a:bodyPr rtlCol="0">
            <a:spAutoFit/>
          </a:bodyPr>
          <a:lstStyle/>
          <a:p>
            <a:r>
              <a:rPr lang="fi-FI"/>
              <a:t>Lähteet: autowiki</a:t>
            </a:r>
          </a:p>
        </p:txBody>
      </p:sp>
      <p:sp>
        <p:nvSpPr>
          <p:cNvPr id="39" name="Suorakulmio 38"/>
          <p:cNvSpPr txBox="1"/>
          <p:nvPr/>
        </p:nvSpPr>
        <p:spPr>
          <a:xfrm>
            <a:off x="3048000" y="349194"/>
            <a:ext cx="3439144" cy="1200329"/>
          </a:xfrm>
          <a:prstGeom prst="rect">
            <a:avLst/>
          </a:prstGeom>
        </p:spPr>
        <p:txBody>
          <a:bodyPr wrap="square">
            <a:spAutoFit/>
          </a:bodyPr>
          <a:lstStyle/>
          <a:p>
            <a:r>
              <a:rPr lang="fi-FI" dirty="0" smtClean="0"/>
              <a:t>Etsimme tietoa eri </a:t>
            </a:r>
            <a:r>
              <a:rPr lang="fi-FI" dirty="0" err="1" smtClean="0"/>
              <a:t>Lamborghineista</a:t>
            </a:r>
            <a:r>
              <a:rPr lang="fi-FI" dirty="0" smtClean="0"/>
              <a:t> &amp; </a:t>
            </a:r>
            <a:r>
              <a:rPr lang="fi-FI" dirty="0" err="1" smtClean="0"/>
              <a:t>Ferrareista</a:t>
            </a:r>
            <a:r>
              <a:rPr lang="fi-FI" dirty="0" smtClean="0"/>
              <a:t>, jotta saisimme tietoa kumpi on ympäristöystävällisempi</a:t>
            </a:r>
            <a:endParaRPr lang="fi-FI" dirty="0"/>
          </a:p>
        </p:txBody>
      </p:sp>
      <p:sp>
        <p:nvSpPr>
          <p:cNvPr id="16" name="Suorakulmio 15"/>
          <p:cNvSpPr txBox="1"/>
          <p:nvPr/>
        </p:nvSpPr>
        <p:spPr>
          <a:xfrm>
            <a:off x="7356216" y="1814431"/>
            <a:ext cx="2338663" cy="461665"/>
          </a:xfrm>
          <a:prstGeom prst="rect">
            <a:avLst/>
          </a:prstGeom>
        </p:spPr>
        <p:txBody>
          <a:bodyPr wrap="square">
            <a:spAutoFit/>
          </a:bodyPr>
          <a:lstStyle/>
          <a:p>
            <a:r>
              <a:rPr lang="fi-FI" sz="2400" b="1" dirty="0" err="1" smtClean="0"/>
              <a:t>Lamboghinit</a:t>
            </a:r>
            <a:r>
              <a:rPr lang="fi-FI" sz="2400" b="1" dirty="0" smtClean="0"/>
              <a:t>:</a:t>
            </a:r>
            <a:endParaRPr lang="fi-FI" sz="2400" b="1" dirty="0"/>
          </a:p>
        </p:txBody>
      </p:sp>
      <p:pic>
        <p:nvPicPr>
          <p:cNvPr id="24" name="Kuva 19"/>
          <p:cNvPicPr>
            <a:picLocks noChangeAspect="1"/>
          </p:cNvPicPr>
          <p:nvPr/>
        </p:nvPicPr>
        <p:blipFill>
          <a:blip r:embed="rId3"/>
          <a:stretch>
            <a:fillRect/>
          </a:stretch>
        </p:blipFill>
        <p:spPr>
          <a:xfrm>
            <a:off x="1499404" y="1793730"/>
            <a:ext cx="2247348" cy="1338578"/>
          </a:xfrm>
          <a:prstGeom prst="rect">
            <a:avLst/>
          </a:prstGeom>
        </p:spPr>
      </p:pic>
      <p:pic>
        <p:nvPicPr>
          <p:cNvPr id="25" name="Kuva 20"/>
          <p:cNvPicPr>
            <a:picLocks noChangeAspect="1"/>
          </p:cNvPicPr>
          <p:nvPr/>
        </p:nvPicPr>
        <p:blipFill>
          <a:blip r:embed="rId4"/>
          <a:stretch>
            <a:fillRect/>
          </a:stretch>
        </p:blipFill>
        <p:spPr>
          <a:xfrm>
            <a:off x="9789616" y="1684260"/>
            <a:ext cx="2047790" cy="1267801"/>
          </a:xfrm>
          <a:prstGeom prst="rect">
            <a:avLst/>
          </a:prstGeom>
        </p:spPr>
      </p:pic>
    </p:spTree>
    <p:extLst>
      <p:ext uri="{BB962C8B-B14F-4D97-AF65-F5344CB8AC3E}">
        <p14:creationId xmlns:p14="http://schemas.microsoft.com/office/powerpoint/2010/main" val="17220377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77355" y="160177"/>
            <a:ext cx="5519980" cy="1634041"/>
          </a:xfrm>
        </p:spPr>
        <p:txBody>
          <a:bodyPr/>
          <a:lstStyle/>
          <a:p>
            <a:r>
              <a:rPr lang="fi-FI" sz="2800" dirty="0"/>
              <a:t>Etsimme   tietoa   myös   maailman   nopeimmasta</a:t>
            </a:r>
            <a:br>
              <a:rPr lang="fi-FI" sz="2800" dirty="0"/>
            </a:br>
            <a:r>
              <a:rPr lang="fi-FI" sz="2800" dirty="0"/>
              <a:t>Sähköautosta  vertaillaksemme  sen ja   edellä </a:t>
            </a:r>
            <a:br>
              <a:rPr lang="fi-FI" sz="2800" dirty="0"/>
            </a:br>
            <a:r>
              <a:rPr lang="fi-FI" sz="2800" dirty="0"/>
              <a:t>Mainittujen   superautojen   nopeuksia:</a:t>
            </a:r>
            <a:br>
              <a:rPr lang="fi-FI" sz="2800" dirty="0"/>
            </a:br>
            <a:endParaRPr lang="fi-FI" sz="2800" dirty="0"/>
          </a:p>
        </p:txBody>
      </p:sp>
      <p:sp>
        <p:nvSpPr>
          <p:cNvPr id="3" name="Alaotsikko 2"/>
          <p:cNvSpPr>
            <a:spLocks noGrp="1"/>
          </p:cNvSpPr>
          <p:nvPr>
            <p:ph type="subTitle" idx="1"/>
          </p:nvPr>
        </p:nvSpPr>
        <p:spPr>
          <a:xfrm>
            <a:off x="4254257" y="3183917"/>
            <a:ext cx="5201658" cy="2196330"/>
          </a:xfrm>
        </p:spPr>
        <p:txBody>
          <a:bodyPr/>
          <a:lstStyle/>
          <a:p>
            <a:r>
              <a:rPr lang="fi-FI" b="1" i="1" dirty="0"/>
              <a:t>Nopeus</a:t>
            </a:r>
            <a:r>
              <a:rPr lang="fi-FI" dirty="0"/>
              <a:t> 250km/h</a:t>
            </a:r>
          </a:p>
          <a:p>
            <a:r>
              <a:rPr lang="fi-FI" b="1" i="1" dirty="0"/>
              <a:t>Kulkee</a:t>
            </a:r>
            <a:r>
              <a:rPr lang="fi-FI" dirty="0"/>
              <a:t> </a:t>
            </a:r>
            <a:r>
              <a:rPr lang="fi-FI" b="1" i="1" dirty="0" err="1"/>
              <a:t>latauksetta</a:t>
            </a:r>
            <a:r>
              <a:rPr lang="fi-FI" dirty="0"/>
              <a:t> n. 300km</a:t>
            </a:r>
          </a:p>
          <a:p>
            <a:r>
              <a:rPr lang="fi-FI" b="1" i="1" dirty="0"/>
              <a:t>Kiihtyy</a:t>
            </a:r>
            <a:r>
              <a:rPr lang="fi-FI" dirty="0"/>
              <a:t> 0-100km/h 3.7:ssä sekunnissa</a:t>
            </a:r>
          </a:p>
        </p:txBody>
      </p:sp>
      <p:sp>
        <p:nvSpPr>
          <p:cNvPr id="6" name="Suorakulmio 5"/>
          <p:cNvSpPr txBox="1"/>
          <p:nvPr/>
        </p:nvSpPr>
        <p:spPr>
          <a:xfrm>
            <a:off x="4891587" y="2165902"/>
            <a:ext cx="6476317" cy="646331"/>
          </a:xfrm>
          <a:prstGeom prst="rect">
            <a:avLst/>
          </a:prstGeom>
        </p:spPr>
        <p:txBody>
          <a:bodyPr wrap="square">
            <a:spAutoFit/>
          </a:bodyPr>
          <a:lstStyle/>
          <a:p>
            <a:r>
              <a:rPr lang="fi-FI" sz="3600" dirty="0" smtClean="0"/>
              <a:t>Detroit Electric SP:01</a:t>
            </a:r>
            <a:endParaRPr lang="fi-FI" sz="3600" dirty="0"/>
          </a:p>
        </p:txBody>
      </p:sp>
      <p:pic>
        <p:nvPicPr>
          <p:cNvPr id="8" name="Kuva 8"/>
          <p:cNvPicPr>
            <a:picLocks noChangeAspect="1"/>
          </p:cNvPicPr>
          <p:nvPr/>
        </p:nvPicPr>
        <p:blipFill>
          <a:blip r:embed="rId3"/>
          <a:stretch>
            <a:fillRect/>
          </a:stretch>
        </p:blipFill>
        <p:spPr>
          <a:xfrm>
            <a:off x="480183" y="2669925"/>
            <a:ext cx="3595217" cy="2313696"/>
          </a:xfrm>
          <a:prstGeom prst="rect">
            <a:avLst/>
          </a:prstGeom>
        </p:spPr>
      </p:pic>
    </p:spTree>
    <p:extLst>
      <p:ext uri="{BB962C8B-B14F-4D97-AF65-F5344CB8AC3E}">
        <p14:creationId xmlns:p14="http://schemas.microsoft.com/office/powerpoint/2010/main" val="186498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59043" y="340445"/>
            <a:ext cx="10515600" cy="1325563"/>
          </a:xfrm>
        </p:spPr>
        <p:txBody>
          <a:bodyPr>
            <a:normAutofit fontScale="90000"/>
          </a:bodyPr>
          <a:lstStyle/>
          <a:p>
            <a:r>
              <a:rPr lang="fi-FI" dirty="0">
                <a:latin typeface="Corbel" charset="0"/>
              </a:rPr>
              <a:t>Gallup-kyselyn tuloksia: Voiko ilmastonmuutosta estää? Miten?</a:t>
            </a:r>
          </a:p>
        </p:txBody>
      </p:sp>
      <p:sp>
        <p:nvSpPr>
          <p:cNvPr id="3" name="Sisällön paikkamerkki 2"/>
          <p:cNvSpPr>
            <a:spLocks noGrp="1"/>
          </p:cNvSpPr>
          <p:nvPr>
            <p:ph idx="1"/>
          </p:nvPr>
        </p:nvSpPr>
        <p:spPr/>
        <p:txBody>
          <a:bodyPr vert="horz" lIns="91440" tIns="45720" rIns="91440" bIns="45720" rtlCol="0" anchor="t">
            <a:normAutofit fontScale="92500" lnSpcReduction="20000"/>
          </a:bodyPr>
          <a:lstStyle/>
          <a:p>
            <a:r>
              <a:rPr lang="fi-FI" dirty="0">
                <a:solidFill>
                  <a:srgbClr val="FFFFFF"/>
                </a:solidFill>
                <a:latin typeface="TW Cen MT" charset="0"/>
              </a:rPr>
              <a:t>YRITTÄÄ VÄLTTÄÄ LUONNON VAROJEN TURHAA TUHLAUSTA. </a:t>
            </a:r>
          </a:p>
          <a:p>
            <a:r>
              <a:rPr lang="fi-FI" dirty="0">
                <a:solidFill>
                  <a:srgbClr val="FFFFFF"/>
                </a:solidFill>
                <a:latin typeface="TW Cen MT" charset="0"/>
              </a:rPr>
              <a:t>EI KERTAKÄYTTÖ TAVAROITA, MUOVIPUSSIT JA - ASTIAT </a:t>
            </a:r>
          </a:p>
          <a:p>
            <a:r>
              <a:rPr lang="fi-FI" dirty="0">
                <a:solidFill>
                  <a:srgbClr val="FFFFFF"/>
                </a:solidFill>
                <a:latin typeface="TW Cen MT" charset="0"/>
              </a:rPr>
              <a:t>VÄLTTÄÄ TURHAA ENERGIAN KULUTUSTA </a:t>
            </a:r>
          </a:p>
          <a:p>
            <a:r>
              <a:rPr lang="fi-FI" dirty="0">
                <a:solidFill>
                  <a:srgbClr val="FFFFFF"/>
                </a:solidFill>
                <a:latin typeface="TW Cen MT" charset="0"/>
              </a:rPr>
              <a:t>VEDEN JA SÄHKÖN SÄÄSTELIÄS KÄYTTÖ </a:t>
            </a:r>
          </a:p>
          <a:p>
            <a:r>
              <a:rPr lang="fi-FI" dirty="0">
                <a:solidFill>
                  <a:srgbClr val="FFFFFF"/>
                </a:solidFill>
                <a:latin typeface="TW Cen MT" charset="0"/>
              </a:rPr>
              <a:t>VÄLTTÄÄ MONINKERTAISTA PAKKAAMISTA </a:t>
            </a:r>
          </a:p>
          <a:p>
            <a:r>
              <a:rPr lang="fi-FI" dirty="0">
                <a:solidFill>
                  <a:srgbClr val="FFFFFF"/>
                </a:solidFill>
                <a:latin typeface="TW Cen MT" charset="0"/>
              </a:rPr>
              <a:t>TUOTTEIDEN ELINKAAREN JATKAMINEN ESIM. VIEDÄÄN VAATTEET KIRPPUTORILLE TAI KERÄYS LAATIKKOON </a:t>
            </a:r>
          </a:p>
          <a:p>
            <a:r>
              <a:rPr lang="fi-FI" dirty="0">
                <a:solidFill>
                  <a:srgbClr val="FFFFFF"/>
                </a:solidFill>
                <a:latin typeface="TW Cen MT" charset="0"/>
              </a:rPr>
              <a:t>SÄHKÖINEN MAAILMA VÄHENTÄÄ PAPERIN KULUTUSTA  </a:t>
            </a:r>
          </a:p>
          <a:p>
            <a:r>
              <a:rPr lang="fi-FI" dirty="0">
                <a:solidFill>
                  <a:srgbClr val="FFFFFF"/>
                </a:solidFill>
                <a:latin typeface="TW Cen MT" charset="0"/>
              </a:rPr>
              <a:t>SUOSII KÄVELYÄ, PYÖRÄILYÄ JA JULKISIA KULKUNEVOJA </a:t>
            </a:r>
          </a:p>
          <a:p>
            <a:r>
              <a:rPr lang="fi-FI" dirty="0">
                <a:solidFill>
                  <a:srgbClr val="FFFFFF"/>
                </a:solidFill>
                <a:latin typeface="TW Cen MT" charset="0"/>
              </a:rPr>
              <a:t>SUOSII LÄHIRUOKAA JA KOTIMAISTA RUOKAA, NIIN KULJETUSPÄÄSTÖJÄ EI TULE NIIN PALJON</a:t>
            </a:r>
          </a:p>
          <a:p>
            <a:endParaRPr lang="fi-FI" dirty="0"/>
          </a:p>
        </p:txBody>
      </p:sp>
    </p:spTree>
    <p:extLst>
      <p:ext uri="{BB962C8B-B14F-4D97-AF65-F5344CB8AC3E}">
        <p14:creationId xmlns:p14="http://schemas.microsoft.com/office/powerpoint/2010/main" val="366918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9" y="-185272"/>
            <a:ext cx="11353949" cy="1875960"/>
          </a:xfrm>
        </p:spPr>
        <p:txBody>
          <a:bodyPr/>
          <a:lstStyle/>
          <a:p>
            <a:r>
              <a:rPr lang="fi-FI"/>
              <a:t>             kokeellinen osuus </a:t>
            </a:r>
            <a:endParaRPr lang="fi-FI" dirty="0"/>
          </a:p>
        </p:txBody>
      </p:sp>
      <p:sp>
        <p:nvSpPr>
          <p:cNvPr id="3" name="Sisällön paikkamerkki 2"/>
          <p:cNvSpPr>
            <a:spLocks noGrp="1"/>
          </p:cNvSpPr>
          <p:nvPr>
            <p:ph idx="1"/>
          </p:nvPr>
        </p:nvSpPr>
        <p:spPr>
          <a:xfrm>
            <a:off x="185597" y="1755643"/>
            <a:ext cx="8534444" cy="6387775"/>
          </a:xfrm>
        </p:spPr>
        <p:txBody>
          <a:bodyPr vert="horz" lIns="91440" tIns="45720" rIns="91440" bIns="45720" rtlCol="0" anchor="t">
            <a:normAutofit/>
          </a:bodyPr>
          <a:lstStyle/>
          <a:p>
            <a:pPr marL="0" indent="0">
              <a:buNone/>
            </a:pPr>
            <a:r>
              <a:rPr lang="fi-FI"/>
              <a:t>Teimme kokeita ilmastonmuutoksen mallintamisesta. Käytimme radiometriä lamppujen lämpöerojen vertaamiseen. Lamput oli LED- ja hehkulamppuja. Radiometri pyöri nopeammin hehkulampun avulla kuin LED-lampun avulla.</a:t>
            </a:r>
            <a:endParaRPr lang="fi-FI" dirty="0"/>
          </a:p>
          <a:p>
            <a:pPr marL="0" indent="0">
              <a:buNone/>
            </a:pPr>
            <a:r>
              <a:rPr lang="fi-FI" dirty="0"/>
              <a:t>tummat siivekkeet keräsivät enemmän lämpöä, joten siivekkeet lähtivät pyörimään. </a:t>
            </a:r>
          </a:p>
        </p:txBody>
      </p:sp>
      <p:pic>
        <p:nvPicPr>
          <p:cNvPr id="4" name="Kuva 3" descr="image.jpeg"/>
          <p:cNvPicPr>
            <a:picLocks noChangeAspect="1"/>
          </p:cNvPicPr>
          <p:nvPr/>
        </p:nvPicPr>
        <p:blipFill>
          <a:blip r:embed="rId3"/>
          <a:stretch>
            <a:fillRect/>
          </a:stretch>
        </p:blipFill>
        <p:spPr>
          <a:xfrm rot="5400000" flipV="1">
            <a:off x="7977293" y="1831739"/>
            <a:ext cx="4402549" cy="3279775"/>
          </a:xfrm>
          <a:prstGeom prst="rect">
            <a:avLst/>
          </a:prstGeom>
        </p:spPr>
      </p:pic>
    </p:spTree>
    <p:extLst>
      <p:ext uri="{BB962C8B-B14F-4D97-AF65-F5344CB8AC3E}">
        <p14:creationId xmlns:p14="http://schemas.microsoft.com/office/powerpoint/2010/main" val="8552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yvyys">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Depth_16x9</Template>
  <TotalTime>9</TotalTime>
  <Words>451</Words>
  <Application>Microsoft Office PowerPoint</Application>
  <PresentationFormat>Mukautettu</PresentationFormat>
  <Paragraphs>72</Paragraphs>
  <Slides>11</Slides>
  <Notes>11</Notes>
  <HiddenSlides>0</HiddenSlides>
  <MMClips>0</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Syvyys</vt:lpstr>
      <vt:lpstr>Ilmastonmuutos</vt:lpstr>
      <vt:lpstr>Mitä ilmastonmuuutos tarkoittaa, ja millaisia ongelmia se tuo ?</vt:lpstr>
      <vt:lpstr>Ruoan vaikutukset ilmastonmuutokseen</vt:lpstr>
      <vt:lpstr>PowerPoint-esitys</vt:lpstr>
      <vt:lpstr>Sähköauto</vt:lpstr>
      <vt:lpstr>Ferrari vs Lamborghini</vt:lpstr>
      <vt:lpstr>Etsimme   tietoa   myös   maailman   nopeimmasta Sähköautosta  vertaillaksemme  sen ja   edellä  Mainittujen   superautojen   nopeuksia: </vt:lpstr>
      <vt:lpstr>Gallup-kyselyn tuloksia: Voiko ilmastonmuutosta estää? Miten?</vt:lpstr>
      <vt:lpstr>             kokeellinen osuus </vt:lpstr>
      <vt:lpstr>Tumma tölkki sitoi ja säteili enemmän lämpöä kuin vaalea tölkki. Ilmassa kasvihuonekaasut toimivat samalla tavalla kuin tumma tölkki. Sitovat enemmän Auringon lämpöä kuin ilmakehän happi ja typpi.</vt:lpstr>
      <vt:lpstr>Johtopäätös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Haatainen Topi</dc:creator>
  <cp:lastModifiedBy>Lykky2</cp:lastModifiedBy>
  <cp:revision>23</cp:revision>
  <dcterms:created xsi:type="dcterms:W3CDTF">2015-11-26T11:43:53Z</dcterms:created>
  <dcterms:modified xsi:type="dcterms:W3CDTF">2015-12-09T17:13:59Z</dcterms:modified>
</cp:coreProperties>
</file>