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6.png" ContentType="image/png"/>
  <Override PartName="/ppt/media/image1.jpeg" ContentType="image/jpeg"/>
  <Override PartName="/ppt/media/image3.png" ContentType="image/png"/>
  <Override PartName="/ppt/media/image10.jpeg" ContentType="image/jpeg"/>
  <Override PartName="/ppt/media/image4.jpeg" ContentType="image/jpeg"/>
  <Override PartName="/ppt/media/image8.png" ContentType="image/png"/>
  <Override PartName="/ppt/media/image7.jpeg" ContentType="image/jpeg"/>
  <Override PartName="/ppt/media/image5.png" ContentType="image/png"/>
  <Override PartName="/ppt/media/image9.png" ContentType="image/png"/>
  <Override PartName="/ppt/media/image2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x="9144000" cy="6858000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Napsauta muokataksesi muistiinpanojen muotoilua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i-FI"/>
              <a:t>&lt;ylätunniste&gt;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i-FI"/>
              <a:t>&lt;päivämäärä/kellonaika&gt;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i-FI"/>
              <a:t>&lt;alatunniste&gt;</a:t>
            </a:r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7709BD0A-8A52-49DD-8CDB-5EBC81009EF5}" type="slidenum">
              <a:rPr lang="fi-FI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4280" cy="447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45" name="TextShape 2"/>
          <p:cNvSpPr txBox="1"/>
          <p:nvPr/>
        </p:nvSpPr>
        <p:spPr>
          <a:xfrm>
            <a:off x="3854880" y="9445320"/>
            <a:ext cx="2948760" cy="49680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73D4F18B-7F17-4D65-A14A-761476F77BCD}" type="slidenum">
              <a:rPr lang="fi-FI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7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81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1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5664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1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5664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526120" y="39636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3776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6EB2ED2-1F7D-42AC-AB03-1704502ED22C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i-FI"/>
              <a:t>Muokkaa otsikon tekstimuotoa napsauttamalla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i-FI"/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/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/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/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/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/>
              <a:t>Kuudes jäsennystaso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i-FI"/>
              <a:t>Seitsemäs jäsennystaso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fi-FI" sz="4400">
                <a:solidFill>
                  <a:srgbClr val="000000"/>
                </a:solidFill>
                <a:latin typeface="Calibri"/>
              </a:rPr>
              <a:t>Muokkaa otsikon tekstimuotoa napsauttamallaMuokkaa perustyyl. napsautt.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 anchor="ctr"/>
          <a:p>
            <a:pPr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8b8b8b"/>
                </a:solidFill>
                <a:latin typeface="Calibri"/>
              </a:rPr>
              <a:t>Seitsemäs jäsennystasoMuokkaa tekstin perustyylejä napsauttamalla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fi-FI" sz="2400">
                <a:solidFill>
                  <a:srgbClr val="000000"/>
                </a:solidFill>
                <a:latin typeface="Calibri"/>
              </a:rPr>
              <a:t>toinen taso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kolmas taso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8D4C6C1-C4F4-4A32-84EB-6C2CE640DAE1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400">
                <a:solidFill>
                  <a:srgbClr val="2da2bf"/>
                </a:solidFill>
                <a:latin typeface="Calibri"/>
              </a:rPr>
              <a:t>Muokkaa otsikon tekstimuotoa napsauttamallaDian otsikko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Muokkaa jäsennyksen tekstimuotoa napsauttamalla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Toinen jäsennystaso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Kolmas jäsennystaso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Neljäs jäsennystaso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Viides jäsennystaso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Kuudes jäsennystaso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3200">
                <a:solidFill>
                  <a:srgbClr val="2da2bf"/>
                </a:solidFill>
                <a:latin typeface="Calibri"/>
              </a:rPr>
              <a:t>Seitsemäs jäsennystasoAlaotsikko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fi-FI" sz="2800">
                <a:solidFill>
                  <a:srgbClr val="000000"/>
                </a:solidFill>
                <a:latin typeface="Calibri"/>
              </a:rPr>
              <a:t>Teoria ja esimerkkilause englanniksi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i="1" lang="fi-FI" sz="2400">
                <a:solidFill>
                  <a:srgbClr val="000000"/>
                </a:solidFill>
                <a:latin typeface="Calibri"/>
              </a:rPr>
              <a:t>suomennos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neljäs taso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fi-FI" sz="2000">
                <a:solidFill>
                  <a:srgbClr val="000000"/>
                </a:solidFill>
                <a:latin typeface="Calibri"/>
              </a:rPr>
              <a:t>viides taso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1200">
                <a:solidFill>
                  <a:srgbClr val="8b8b8b"/>
                </a:solidFill>
                <a:latin typeface="Calibri"/>
              </a:rPr>
              <a:t>2.8.2017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5B5BB81-EA84-4C40-9F0E-761DDFE3DD81}" type="slidenum">
              <a:rPr lang="fi-FI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47840" y="404640"/>
            <a:ext cx="8133840" cy="1800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4000">
                <a:solidFill>
                  <a:srgbClr val="2da2bf"/>
                </a:solidFill>
                <a:latin typeface="Calibri"/>
              </a:rPr>
              <a:t>Vaillinaiset apuverbit – yleistä</a:t>
            </a:r>
            <a:r>
              <a:rPr lang="fi-FI" sz="4400">
                <a:solidFill>
                  <a:srgbClr val="000000"/>
                </a:solidFill>
                <a:latin typeface="Calibri"/>
              </a:rPr>
              <a:t>
</a:t>
            </a:r>
            <a:r>
              <a:rPr lang="fi-FI" sz="2400">
                <a:solidFill>
                  <a:srgbClr val="000000"/>
                </a:solidFill>
                <a:latin typeface="Calibri"/>
              </a:rPr>
              <a:t>Mitä vaillinaisia apuverbejä löydät seuraavista lauseista?</a:t>
            </a:r>
            <a:r>
              <a:rPr lang="fi-FI" sz="4400">
                <a:solidFill>
                  <a:srgbClr val="00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447840" y="1946520"/>
            <a:ext cx="5852160" cy="4350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200">
                <a:solidFill>
                  <a:srgbClr val="000000"/>
                </a:solidFill>
                <a:latin typeface="Calibri"/>
              </a:rPr>
              <a:t>Can you hold your breath for more than a minute?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200">
                <a:solidFill>
                  <a:srgbClr val="000000"/>
                </a:solidFill>
                <a:latin typeface="Calibri"/>
              </a:rPr>
              <a:t>It was so noisy that Joe couldn’t hear the phone.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200">
                <a:solidFill>
                  <a:srgbClr val="000000"/>
                </a:solidFill>
                <a:latin typeface="Calibri"/>
              </a:rPr>
              <a:t>May I just say that you look lovely today?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200">
                <a:solidFill>
                  <a:srgbClr val="000000"/>
                </a:solidFill>
                <a:latin typeface="Calibri"/>
              </a:rPr>
              <a:t>The tablet might not be broken after all.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200">
                <a:solidFill>
                  <a:srgbClr val="000000"/>
                </a:solidFill>
                <a:latin typeface="Calibri"/>
              </a:rPr>
              <a:t>Must the children make so much noise?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200">
                <a:solidFill>
                  <a:srgbClr val="000000"/>
                </a:solidFill>
                <a:latin typeface="Calibri"/>
              </a:rPr>
              <a:t>Alison ought to take another look at the agreement before she signs it.</a:t>
            </a:r>
            <a:endParaRPr/>
          </a:p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fi-FI" sz="2200">
                <a:solidFill>
                  <a:srgbClr val="000000"/>
                </a:solidFill>
                <a:latin typeface="Calibri"/>
              </a:rPr>
              <a:t>You shouldn’t be so distrustful, should you?</a:t>
            </a:r>
            <a:endParaRPr/>
          </a:p>
        </p:txBody>
      </p:sp>
      <p:sp>
        <p:nvSpPr>
          <p:cNvPr id="125" name="TextShape 3"/>
          <p:cNvSpPr txBox="1"/>
          <p:nvPr/>
        </p:nvSpPr>
        <p:spPr>
          <a:xfrm>
            <a:off x="6576120" y="1946520"/>
            <a:ext cx="1999800" cy="4350960"/>
          </a:xfrm>
          <a:prstGeom prst="rect">
            <a:avLst/>
          </a:prstGeom>
        </p:spPr>
        <p:txBody>
          <a:bodyPr anchor="ctr"/>
          <a:p>
            <a:pPr>
              <a:lnSpc>
                <a:spcPct val="150000"/>
              </a:lnSpc>
              <a:buFont typeface="Calibri"/>
              <a:buAutoNum type="arabicPeriod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can</a:t>
            </a:r>
            <a:endParaRPr/>
          </a:p>
          <a:p>
            <a:pPr>
              <a:lnSpc>
                <a:spcPct val="150000"/>
              </a:lnSpc>
              <a:buFont typeface="Calibri"/>
              <a:buAutoNum type="arabicPeriod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could</a:t>
            </a:r>
            <a:endParaRPr/>
          </a:p>
          <a:p>
            <a:pPr>
              <a:lnSpc>
                <a:spcPct val="150000"/>
              </a:lnSpc>
              <a:buFont typeface="Calibri"/>
              <a:buAutoNum type="arabicPeriod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may</a:t>
            </a:r>
            <a:endParaRPr/>
          </a:p>
          <a:p>
            <a:pPr>
              <a:lnSpc>
                <a:spcPct val="150000"/>
              </a:lnSpc>
              <a:buFont typeface="Calibri"/>
              <a:buAutoNum type="arabicPeriod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might</a:t>
            </a:r>
            <a:endParaRPr/>
          </a:p>
          <a:p>
            <a:pPr>
              <a:lnSpc>
                <a:spcPct val="150000"/>
              </a:lnSpc>
              <a:buFont typeface="Calibri"/>
              <a:buAutoNum type="arabicPeriod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must</a:t>
            </a:r>
            <a:endParaRPr/>
          </a:p>
          <a:p>
            <a:pPr>
              <a:lnSpc>
                <a:spcPct val="150000"/>
              </a:lnSpc>
              <a:buFont typeface="Calibri"/>
              <a:buAutoNum type="arabicPeriod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ought to</a:t>
            </a:r>
            <a:endParaRPr/>
          </a:p>
          <a:p>
            <a:pPr>
              <a:lnSpc>
                <a:spcPct val="150000"/>
              </a:lnSpc>
              <a:buFont typeface="Calibri"/>
              <a:buAutoNum type="arabicPeriod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should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899640" y="1989000"/>
            <a:ext cx="575640" cy="359640"/>
          </a:xfrm>
          <a:prstGeom prst="ellipse">
            <a:avLst/>
          </a:prstGeom>
          <a:solidFill>
            <a:srgbClr val="def5fa"/>
          </a:solidFill>
          <a:ln w="9360">
            <a:solidFill>
              <a:srgbClr val="28a0be"/>
            </a:solidFill>
            <a:round/>
          </a:ln>
        </p:spPr>
      </p:sp>
      <p:sp>
        <p:nvSpPr>
          <p:cNvPr id="127" name="CustomShape 5"/>
          <p:cNvSpPr/>
          <p:nvPr/>
        </p:nvSpPr>
        <p:spPr>
          <a:xfrm>
            <a:off x="3636000" y="2709000"/>
            <a:ext cx="1007640" cy="431640"/>
          </a:xfrm>
          <a:prstGeom prst="ellipse">
            <a:avLst/>
          </a:prstGeom>
          <a:solidFill>
            <a:srgbClr val="def5fa"/>
          </a:solidFill>
          <a:ln w="9360">
            <a:solidFill>
              <a:srgbClr val="28a0be"/>
            </a:solidFill>
            <a:round/>
          </a:ln>
        </p:spPr>
      </p:sp>
      <p:sp>
        <p:nvSpPr>
          <p:cNvPr id="128" name="CustomShape 6"/>
          <p:cNvSpPr/>
          <p:nvPr/>
        </p:nvSpPr>
        <p:spPr>
          <a:xfrm>
            <a:off x="971640" y="3429000"/>
            <a:ext cx="575640" cy="359640"/>
          </a:xfrm>
          <a:prstGeom prst="ellipse">
            <a:avLst/>
          </a:prstGeom>
          <a:solidFill>
            <a:srgbClr val="def5fa"/>
          </a:solidFill>
          <a:ln w="9360">
            <a:solidFill>
              <a:srgbClr val="28a0be"/>
            </a:solidFill>
            <a:round/>
          </a:ln>
        </p:spPr>
      </p:sp>
      <p:sp>
        <p:nvSpPr>
          <p:cNvPr id="129" name="CustomShape 7"/>
          <p:cNvSpPr/>
          <p:nvPr/>
        </p:nvSpPr>
        <p:spPr>
          <a:xfrm>
            <a:off x="2193840" y="3891240"/>
            <a:ext cx="721440" cy="359640"/>
          </a:xfrm>
          <a:prstGeom prst="ellipse">
            <a:avLst/>
          </a:prstGeom>
          <a:solidFill>
            <a:srgbClr val="def5fa"/>
          </a:solidFill>
          <a:ln w="9360">
            <a:solidFill>
              <a:srgbClr val="28a0be"/>
            </a:solidFill>
            <a:round/>
          </a:ln>
        </p:spPr>
      </p:sp>
      <p:sp>
        <p:nvSpPr>
          <p:cNvPr id="130" name="CustomShape 8"/>
          <p:cNvSpPr/>
          <p:nvPr/>
        </p:nvSpPr>
        <p:spPr>
          <a:xfrm>
            <a:off x="989280" y="4251600"/>
            <a:ext cx="575640" cy="359640"/>
          </a:xfrm>
          <a:prstGeom prst="ellipse">
            <a:avLst/>
          </a:prstGeom>
          <a:solidFill>
            <a:srgbClr val="def5fa"/>
          </a:solidFill>
          <a:ln w="9360">
            <a:solidFill>
              <a:srgbClr val="28a0be"/>
            </a:solidFill>
            <a:round/>
          </a:ln>
        </p:spPr>
      </p:sp>
      <p:sp>
        <p:nvSpPr>
          <p:cNvPr id="131" name="CustomShape 9"/>
          <p:cNvSpPr/>
          <p:nvPr/>
        </p:nvSpPr>
        <p:spPr>
          <a:xfrm>
            <a:off x="1691640" y="4648320"/>
            <a:ext cx="1079640" cy="359640"/>
          </a:xfrm>
          <a:prstGeom prst="ellipse">
            <a:avLst/>
          </a:prstGeom>
          <a:solidFill>
            <a:srgbClr val="def5fa"/>
          </a:solidFill>
          <a:ln w="9360">
            <a:solidFill>
              <a:srgbClr val="28a0be"/>
            </a:solidFill>
            <a:round/>
          </a:ln>
        </p:spPr>
      </p:sp>
      <p:sp>
        <p:nvSpPr>
          <p:cNvPr id="132" name="CustomShape 10"/>
          <p:cNvSpPr/>
          <p:nvPr/>
        </p:nvSpPr>
        <p:spPr>
          <a:xfrm>
            <a:off x="1475640" y="5405400"/>
            <a:ext cx="1079640" cy="387360"/>
          </a:xfrm>
          <a:prstGeom prst="ellipse">
            <a:avLst/>
          </a:prstGeom>
          <a:solidFill>
            <a:srgbClr val="def5fa"/>
          </a:solidFill>
          <a:ln w="9360">
            <a:solidFill>
              <a:srgbClr val="28a0be"/>
            </a:solidFill>
            <a:round/>
          </a:ln>
        </p:spPr>
      </p:sp>
    </p:spTree>
  </p:cSld>
  <p:timing>
    <p:tnLst>
      <p:par>
        <p:cTn dur="indefinite" id="3" nodeType="tmRoot" restart="never">
          <p:childTnLst>
            <p:seq>
              <p:cTn dur="indefinite" id="4" nodeType="mainSeq">
                <p:childTnLst>
                  <p:par>
                    <p:cTn fill="hold" id="5">
                      <p:stCondLst>
                        <p:cond delay="indefinite"/>
                      </p:stCondLst>
                      <p:childTnLst>
                        <p:par>
                          <p:cTn fill="hold" id="6">
                            <p:stCondLst>
                              <p:cond delay="0"/>
                            </p:stCondLst>
                            <p:childTnLst>
                              <p:par>
                                <p:cTn fill="hold" id="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0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4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0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5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4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1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11640" y="419040"/>
            <a:ext cx="788652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1faecd"/>
                </a:solidFill>
                <a:latin typeface="Calibri"/>
              </a:rPr>
              <a:t>Vaillinaiset apuverbit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755640" y="1152360"/>
            <a:ext cx="5043240" cy="4624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Apuverbeillä on aikamuodoista vain preesensmuoto (poikkeus: ’</a:t>
            </a:r>
            <a:r>
              <a:rPr i="1" lang="fi-FI" sz="2400">
                <a:solidFill>
                  <a:srgbClr val="a6a6a6"/>
                </a:solidFill>
                <a:latin typeface="Calibri"/>
              </a:rPr>
              <a:t>could</a:t>
            </a:r>
            <a:r>
              <a:rPr lang="fi-FI" sz="2400">
                <a:solidFill>
                  <a:srgbClr val="a6a6a6"/>
                </a:solidFill>
                <a:latin typeface="Calibri"/>
              </a:rPr>
              <a:t>’).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fi-FI" sz="2000">
                <a:solidFill>
                  <a:srgbClr val="a6a6a6"/>
                </a:solidFill>
                <a:latin typeface="Calibri"/>
              </a:rPr>
              <a:t>Perusmuoto ja muut aikamuodot korvataan muilla rakenteilla.</a:t>
            </a:r>
            <a:endParaRPr/>
          </a:p>
          <a:p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Kysymyksissä ja kielloissa ei käytetä do-apuverbiä.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Ne eivät voi esiintyä yksinään paitsi liitekysymyksissä ja lyhyissä vastauksissa.</a:t>
            </a:r>
            <a:endParaRPr/>
          </a:p>
        </p:txBody>
      </p:sp>
      <p:sp>
        <p:nvSpPr>
          <p:cNvPr id="135" name="TextShape 3"/>
          <p:cNvSpPr txBox="1"/>
          <p:nvPr/>
        </p:nvSpPr>
        <p:spPr>
          <a:xfrm>
            <a:off x="6156000" y="1052640"/>
            <a:ext cx="2574720" cy="4824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1faecd"/>
                </a:solidFill>
                <a:latin typeface="Calibri"/>
              </a:rPr>
              <a:t>”</a:t>
            </a:r>
            <a:r>
              <a:rPr i="1" lang="fi-FI" sz="2400">
                <a:solidFill>
                  <a:srgbClr val="1faecd"/>
                </a:solidFill>
                <a:latin typeface="Calibri"/>
              </a:rPr>
              <a:t>Can you hold your breath for more than a minute?”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1faecd"/>
                </a:solidFill>
                <a:latin typeface="Calibri"/>
              </a:rPr>
              <a:t>”</a:t>
            </a:r>
            <a:r>
              <a:rPr i="1" lang="fi-FI" sz="2400">
                <a:solidFill>
                  <a:srgbClr val="1faecd"/>
                </a:solidFill>
                <a:latin typeface="Calibri"/>
              </a:rPr>
              <a:t>It was so noisy that Joe couldn’t hear the phone.”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1faecd"/>
                </a:solidFill>
                <a:latin typeface="Calibri"/>
              </a:rPr>
              <a:t>”</a:t>
            </a:r>
            <a:r>
              <a:rPr i="1" lang="fi-FI" sz="2400">
                <a:solidFill>
                  <a:srgbClr val="1faecd"/>
                </a:solidFill>
                <a:latin typeface="Calibri"/>
              </a:rPr>
              <a:t>Must the children make so much noise?”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1faecd"/>
                </a:solidFill>
                <a:latin typeface="Calibri"/>
              </a:rPr>
              <a:t>”</a:t>
            </a:r>
            <a:r>
              <a:rPr i="1" lang="fi-FI" sz="2400">
                <a:solidFill>
                  <a:srgbClr val="1faecd"/>
                </a:solidFill>
                <a:latin typeface="Calibri"/>
              </a:rPr>
              <a:t>You shouldn’t be so distrustful, should you?”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47" nodeType="tmRoot" restart="never">
          <p:childTnLst>
            <p:seq>
              <p:cTn dur="indefinite" id="48" nodeType="mainSeq">
                <p:childTnLst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7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>
                      <p:stCondLst>
                        <p:cond delay="indefinite"/>
                      </p:stCondLst>
                      <p:childTnLst>
                        <p:par>
                          <p:cTn fill="hold" id="54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30" st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>
                      <p:stCondLst>
                        <p:cond delay="indefinite"/>
                      </p:stCondLst>
                      <p:childTnLst>
                        <p:par>
                          <p:cTn fill="hold" id="62">
                            <p:stCondLst>
                              <p:cond delay="0"/>
                            </p:stCondLst>
                            <p:childTnLst>
                              <p:par>
                                <p:cTn fill="hold" id="6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04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>
                      <p:stCondLst>
                        <p:cond delay="indefinite"/>
                      </p:stCondLst>
                      <p:childTnLst>
                        <p:par>
                          <p:cTn fill="hold" id="66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83" st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45" st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>
                      <p:stCondLst>
                        <p:cond delay="indefinite"/>
                      </p:stCondLst>
                      <p:childTnLst>
                        <p:par>
                          <p:cTn fill="hold" id="74">
                            <p:stCondLst>
                              <p:cond delay="0"/>
                            </p:stCondLst>
                            <p:childTnLst>
                              <p:par>
                                <p:cTn fill="hold" id="7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66" st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7">
                      <p:stCondLst>
                        <p:cond delay="indefinite"/>
                      </p:stCondLst>
                      <p:childTnLst>
                        <p:par>
                          <p:cTn fill="hold" id="78">
                            <p:stCondLst>
                              <p:cond delay="0"/>
                            </p:stCondLst>
                            <p:childTnLst>
                              <p:par>
                                <p:cTn fill="hold" id="7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93" st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630360" y="548640"/>
            <a:ext cx="7886520" cy="632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fi-FI" sz="3600">
                <a:solidFill>
                  <a:srgbClr val="1faecd"/>
                </a:solidFill>
                <a:latin typeface="Calibri"/>
              </a:rPr>
              <a:t>Vaillinaiset apuverbit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628560" y="1700280"/>
            <a:ext cx="4735080" cy="43509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Apuverbiä seuraavan verbin preesensin yksikön 3. persoonassa ei ole -s-päätettä.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Niitä seuraavan perusmuodon edessä ei ole to-partikkelia (poikkeus: ’</a:t>
            </a:r>
            <a:r>
              <a:rPr i="1" lang="fi-FI" sz="2400">
                <a:solidFill>
                  <a:srgbClr val="a6a6a6"/>
                </a:solidFill>
                <a:latin typeface="Calibri"/>
              </a:rPr>
              <a:t>ought to</a:t>
            </a:r>
            <a:r>
              <a:rPr lang="fi-FI" sz="2400">
                <a:solidFill>
                  <a:srgbClr val="a6a6a6"/>
                </a:solidFill>
                <a:latin typeface="Calibri"/>
              </a:rPr>
              <a:t>’).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i-FI" sz="2400">
                <a:solidFill>
                  <a:srgbClr val="a6a6a6"/>
                </a:solidFill>
                <a:latin typeface="Calibri"/>
              </a:rPr>
              <a:t>Niillä ei ole </a:t>
            </a:r>
            <a:r>
              <a:rPr i="1" lang="fi-FI" sz="2400">
                <a:solidFill>
                  <a:srgbClr val="a6a6a6"/>
                </a:solidFill>
                <a:latin typeface="Calibri"/>
              </a:rPr>
              <a:t>-ing</a:t>
            </a:r>
            <a:r>
              <a:rPr lang="fi-FI" sz="2400">
                <a:solidFill>
                  <a:srgbClr val="a6a6a6"/>
                </a:solidFill>
                <a:latin typeface="Calibri"/>
              </a:rPr>
              <a:t>-muotoa.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8" name="TextShape 3"/>
          <p:cNvSpPr txBox="1"/>
          <p:nvPr/>
        </p:nvSpPr>
        <p:spPr>
          <a:xfrm>
            <a:off x="5940360" y="1557360"/>
            <a:ext cx="2574720" cy="43509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i="1" lang="fi-FI" sz="2200">
                <a:solidFill>
                  <a:srgbClr val="2da2bf"/>
                </a:solidFill>
                <a:latin typeface="Calibri"/>
              </a:rPr>
              <a:t>”</a:t>
            </a:r>
            <a:r>
              <a:rPr i="1" lang="fi-FI" sz="2200">
                <a:solidFill>
                  <a:srgbClr val="2da2bf"/>
                </a:solidFill>
                <a:latin typeface="Calibri"/>
              </a:rPr>
              <a:t>May I just say that you look lovely today?”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200">
                <a:solidFill>
                  <a:srgbClr val="2da2bf"/>
                </a:solidFill>
                <a:latin typeface="Calibri"/>
              </a:rPr>
              <a:t>”</a:t>
            </a:r>
            <a:r>
              <a:rPr i="1" lang="fi-FI" sz="2200">
                <a:solidFill>
                  <a:srgbClr val="2da2bf"/>
                </a:solidFill>
                <a:latin typeface="Calibri"/>
              </a:rPr>
              <a:t>The tablet might not be broken after all.”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2200">
                <a:solidFill>
                  <a:srgbClr val="2da2bf"/>
                </a:solidFill>
                <a:latin typeface="Calibri"/>
              </a:rPr>
              <a:t>”</a:t>
            </a:r>
            <a:r>
              <a:rPr i="1" lang="fi-FI" sz="2200">
                <a:solidFill>
                  <a:srgbClr val="2da2bf"/>
                </a:solidFill>
                <a:latin typeface="Calibri"/>
              </a:rPr>
              <a:t>Alison ought to check the agreement before signing it.”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81" nodeType="tmRoot" restart="never">
          <p:childTnLst>
            <p:seq>
              <p:cTn dur="indefinite" id="82" nodeType="mainSeq">
                <p:childTnLst>
                  <p:par>
                    <p:cTn fill="hold" id="83">
                      <p:stCondLst>
                        <p:cond delay="indefinite"/>
                      </p:stCondLst>
                      <p:childTnLst>
                        <p:par>
                          <p:cTn fill="hold" id="84">
                            <p:stCondLst>
                              <p:cond delay="0"/>
                            </p:stCondLst>
                            <p:childTnLst>
                              <p:par>
                                <p:cTn fill="hold" id="8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8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7">
                      <p:stCondLst>
                        <p:cond delay="indefinite"/>
                      </p:stCondLst>
                      <p:childTnLst>
                        <p:par>
                          <p:cTn fill="hold" id="88">
                            <p:stCondLst>
                              <p:cond delay="0"/>
                            </p:stCondLst>
                            <p:childTnLst>
                              <p:par>
                                <p:cTn fill="hold" id="8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5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id="9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63" st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5">
                      <p:stCondLst>
                        <p:cond delay="indefinite"/>
                      </p:stCondLst>
                      <p:childTnLst>
                        <p:par>
                          <p:cTn fill="hold" id="96">
                            <p:stCondLst>
                              <p:cond delay="0"/>
                            </p:stCondLst>
                            <p:childTnLst>
                              <p:par>
                                <p:cTn fill="hold" id="9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90" st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>
                      <p:stCondLst>
                        <p:cond delay="indefinite"/>
                      </p:stCondLst>
                      <p:childTnLst>
                        <p:par>
                          <p:cTn fill="hold" id="100">
                            <p:stCondLst>
                              <p:cond delay="0"/>
                            </p:stCondLst>
                            <p:childTnLst>
                              <p:par>
                                <p:cTn fill="hold" id="10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91" st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3">
                      <p:stCondLst>
                        <p:cond delay="indefinite"/>
                      </p:stCondLst>
                      <p:childTnLst>
                        <p:par>
                          <p:cTn fill="hold" id="104">
                            <p:stCondLst>
                              <p:cond delay="0"/>
                            </p:stCondLst>
                            <p:childTnLst>
                              <p:par>
                                <p:cTn fill="hold" id="10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48" st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28560" y="620640"/>
            <a:ext cx="788652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>
                <a:solidFill>
                  <a:srgbClr val="a6a6a6"/>
                </a:solidFill>
                <a:latin typeface="Calibri"/>
              </a:rPr>
              <a:t>Vaillinaisia apuverbejä käytetään toisten verbien yhteydessä ilmaisemaan </a:t>
            </a:r>
            <a:r>
              <a:rPr b="1" lang="fi-FI" sz="2800">
                <a:solidFill>
                  <a:srgbClr val="a6a6a6"/>
                </a:solidFill>
                <a:latin typeface="Calibri"/>
              </a:rPr>
              <a:t>kykyä, velvollisuutta, mahdollisuutta, neuvoa</a:t>
            </a:r>
            <a:r>
              <a:rPr lang="fi-FI" sz="2800">
                <a:solidFill>
                  <a:srgbClr val="a6a6a6"/>
                </a:solidFill>
                <a:latin typeface="Calibri"/>
              </a:rPr>
              <a:t> jne.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665280" y="2133720"/>
            <a:ext cx="8010000" cy="4390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fi-FI" sz="4000" u="sng">
                <a:solidFill>
                  <a:srgbClr val="2da2bf"/>
                </a:solidFill>
                <a:latin typeface="Calibri"/>
              </a:rPr>
              <a:t>Mitä apuverbit ilmaisevat seuraavissa lauseissa?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John 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can 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speak a little Chinese.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Can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 I call you later?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She 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may 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be late from the appointment.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You 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may 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speak now!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Harry 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might 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get engaged soon.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Alison 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must 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save some money for the trip.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She 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must 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be looking forward to it.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3200">
                <a:solidFill>
                  <a:srgbClr val="2da2bf"/>
                </a:solidFill>
                <a:latin typeface="Calibri"/>
              </a:rPr>
              <a:t>	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You </a:t>
            </a:r>
            <a:r>
              <a:rPr i="1" lang="fi-FI" sz="3200">
                <a:solidFill>
                  <a:srgbClr val="2da2bf"/>
                </a:solidFill>
                <a:latin typeface="Calibri"/>
              </a:rPr>
              <a:t>should </a:t>
            </a:r>
            <a:r>
              <a:rPr i="1" lang="fi-FI" sz="3200">
                <a:solidFill>
                  <a:srgbClr val="a6a6a6"/>
                </a:solidFill>
                <a:latin typeface="Calibri"/>
              </a:rPr>
              <a:t>exercise more.</a:t>
            </a:r>
            <a:endParaRPr/>
          </a:p>
          <a:p>
            <a:pPr>
              <a:lnSpc>
                <a:spcPct val="100000"/>
              </a:lnSpc>
            </a:pPr>
            <a:r>
              <a:rPr lang="fi-FI" sz="3200">
                <a:solidFill>
                  <a:srgbClr val="2da2bf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07" nodeType="tmRoot" restart="never">
          <p:childTnLst>
            <p:seq>
              <p:cTn dur="indefinite" id="108" nodeType="mainSeq">
                <p:childTnLst>
                  <p:par>
                    <p:cTn fill="hold" id="109">
                      <p:stCondLst>
                        <p:cond delay="indefinite"/>
                      </p:stCondLst>
                      <p:childTnLst>
                        <p:par>
                          <p:cTn fill="hold" id="110">
                            <p:stCondLst>
                              <p:cond delay="0"/>
                            </p:stCondLst>
                            <p:childTnLst>
                              <p:par>
                                <p:cTn fill="hold" id="1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84" st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3">
                      <p:stCondLst>
                        <p:cond delay="indefinite"/>
                      </p:stCondLst>
                      <p:childTnLst>
                        <p:par>
                          <p:cTn fill="hold" id="114">
                            <p:stCondLst>
                              <p:cond delay="0"/>
                            </p:stCondLst>
                            <p:childTnLst>
                              <p:par>
                                <p:cTn fill="hold" id="1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07" st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7">
                      <p:stCondLst>
                        <p:cond delay="indefinite"/>
                      </p:stCondLst>
                      <p:childTnLst>
                        <p:par>
                          <p:cTn fill="hold" id="118">
                            <p:stCondLst>
                              <p:cond delay="0"/>
                            </p:stCondLst>
                            <p:childTnLst>
                              <p:par>
                                <p:cTn fill="hold" id="11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46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1">
                      <p:stCondLst>
                        <p:cond delay="indefinite"/>
                      </p:stCondLst>
                      <p:childTnLst>
                        <p:par>
                          <p:cTn fill="hold" id="122">
                            <p:stCondLst>
                              <p:cond delay="0"/>
                            </p:stCondLst>
                            <p:childTnLst>
                              <p:par>
                                <p:cTn fill="hold" id="12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66" st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5">
                      <p:stCondLst>
                        <p:cond delay="indefinite"/>
                      </p:stCondLst>
                      <p:childTnLst>
                        <p:par>
                          <p:cTn fill="hold" id="126">
                            <p:stCondLst>
                              <p:cond delay="0"/>
                            </p:stCondLst>
                            <p:childTnLst>
                              <p:par>
                                <p:cTn fill="hold" id="12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97" st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9">
                      <p:stCondLst>
                        <p:cond delay="indefinite"/>
                      </p:stCondLst>
                      <p:childTnLst>
                        <p:par>
                          <p:cTn fill="hold" id="130">
                            <p:stCondLst>
                              <p:cond delay="0"/>
                            </p:stCondLst>
                            <p:childTnLst>
                              <p:par>
                                <p:cTn fill="hold" id="13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40" st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3">
                      <p:stCondLst>
                        <p:cond delay="indefinite"/>
                      </p:stCondLst>
                      <p:childTnLst>
                        <p:par>
                          <p:cTn fill="hold" id="134">
                            <p:stCondLst>
                              <p:cond delay="0"/>
                            </p:stCondLst>
                            <p:childTnLst>
                              <p:par>
                                <p:cTn fill="hold" id="13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76" st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7">
                      <p:stCondLst>
                        <p:cond delay="indefinite"/>
                      </p:stCondLst>
                      <p:childTnLst>
                        <p:par>
                          <p:cTn fill="hold" id="138">
                            <p:stCondLst>
                              <p:cond delay="0"/>
                            </p:stCondLst>
                            <p:childTnLst>
                              <p:par>
                                <p:cTn fill="hold" id="13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03" st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11640" y="1052640"/>
            <a:ext cx="7886520" cy="504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i-FI" sz="2800" u="sng">
                <a:solidFill>
                  <a:srgbClr val="2da2bf"/>
                </a:solidFill>
                <a:latin typeface="Calibri"/>
              </a:rPr>
              <a:t>Ratkaisut:</a:t>
            </a:r>
            <a:r>
              <a:rPr lang="fi-FI" sz="2400">
                <a:solidFill>
                  <a:srgbClr val="2da2bf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395280" y="1772640"/>
            <a:ext cx="4824000" cy="5184360"/>
          </a:xfrm>
          <a:prstGeom prst="rect">
            <a:avLst/>
          </a:prstGeom>
        </p:spPr>
        <p:txBody>
          <a:bodyPr/>
          <a:p>
            <a:pPr>
              <a:lnSpc>
                <a:spcPct val="120000"/>
              </a:lnSpc>
            </a:pPr>
            <a:r>
              <a:rPr i="1" lang="fi-FI" sz="3800">
                <a:solidFill>
                  <a:srgbClr val="2da2bf"/>
                </a:solidFill>
                <a:latin typeface="Calibri"/>
              </a:rPr>
              <a:t>John </a:t>
            </a:r>
            <a:r>
              <a:rPr b="1" i="1" lang="fi-FI" sz="3800">
                <a:solidFill>
                  <a:srgbClr val="2da2bf"/>
                </a:solidFill>
                <a:latin typeface="Calibri"/>
              </a:rPr>
              <a:t>can</a:t>
            </a:r>
            <a:r>
              <a:rPr i="1" lang="fi-FI" sz="3800">
                <a:solidFill>
                  <a:srgbClr val="2da2bf"/>
                </a:solidFill>
                <a:latin typeface="Calibri"/>
              </a:rPr>
              <a:t> speak a little Chinese.</a:t>
            </a:r>
            <a:endParaRPr/>
          </a:p>
          <a:p>
            <a:pPr>
              <a:lnSpc>
                <a:spcPct val="120000"/>
              </a:lnSpc>
            </a:pPr>
            <a:r>
              <a:rPr b="1" i="1" lang="fi-FI" sz="3800">
                <a:solidFill>
                  <a:srgbClr val="2da2bf"/>
                </a:solidFill>
                <a:latin typeface="Calibri"/>
              </a:rPr>
              <a:t>Can</a:t>
            </a:r>
            <a:r>
              <a:rPr i="1" lang="fi-FI" sz="3800">
                <a:solidFill>
                  <a:srgbClr val="2da2bf"/>
                </a:solidFill>
                <a:latin typeface="Calibri"/>
              </a:rPr>
              <a:t> I call you later?</a:t>
            </a:r>
            <a:endParaRPr/>
          </a:p>
          <a:p>
            <a:pPr>
              <a:lnSpc>
                <a:spcPct val="120000"/>
              </a:lnSpc>
            </a:pPr>
            <a:r>
              <a:rPr i="1" lang="fi-FI" sz="3800">
                <a:solidFill>
                  <a:srgbClr val="2da2bf"/>
                </a:solidFill>
                <a:latin typeface="Calibri"/>
              </a:rPr>
              <a:t>She </a:t>
            </a:r>
            <a:r>
              <a:rPr b="1" i="1" lang="fi-FI" sz="3800">
                <a:solidFill>
                  <a:srgbClr val="2da2bf"/>
                </a:solidFill>
                <a:latin typeface="Calibri"/>
              </a:rPr>
              <a:t>may</a:t>
            </a:r>
            <a:r>
              <a:rPr i="1" lang="fi-FI" sz="3800">
                <a:solidFill>
                  <a:srgbClr val="2da2bf"/>
                </a:solidFill>
                <a:latin typeface="Calibri"/>
              </a:rPr>
              <a:t> be late today again.</a:t>
            </a:r>
            <a:endParaRPr/>
          </a:p>
          <a:p>
            <a:pPr>
              <a:lnSpc>
                <a:spcPct val="120000"/>
              </a:lnSpc>
            </a:pPr>
            <a:r>
              <a:rPr i="1" lang="fi-FI" sz="3800">
                <a:solidFill>
                  <a:srgbClr val="2da2bf"/>
                </a:solidFill>
                <a:latin typeface="Calibri"/>
              </a:rPr>
              <a:t>You </a:t>
            </a:r>
            <a:r>
              <a:rPr b="1" i="1" lang="fi-FI" sz="3800">
                <a:solidFill>
                  <a:srgbClr val="2da2bf"/>
                </a:solidFill>
                <a:latin typeface="Calibri"/>
              </a:rPr>
              <a:t>may</a:t>
            </a:r>
            <a:r>
              <a:rPr i="1" lang="fi-FI" sz="3800">
                <a:solidFill>
                  <a:srgbClr val="2da2bf"/>
                </a:solidFill>
                <a:latin typeface="Calibri"/>
              </a:rPr>
              <a:t> speak now!</a:t>
            </a:r>
            <a:endParaRPr/>
          </a:p>
          <a:p>
            <a:pPr>
              <a:lnSpc>
                <a:spcPct val="120000"/>
              </a:lnSpc>
            </a:pPr>
            <a:r>
              <a:rPr i="1" lang="fi-FI" sz="3800">
                <a:solidFill>
                  <a:srgbClr val="2da2bf"/>
                </a:solidFill>
                <a:latin typeface="Calibri"/>
              </a:rPr>
              <a:t>Harry </a:t>
            </a:r>
            <a:r>
              <a:rPr b="1" i="1" lang="fi-FI" sz="3800">
                <a:solidFill>
                  <a:srgbClr val="2da2bf"/>
                </a:solidFill>
                <a:latin typeface="Calibri"/>
              </a:rPr>
              <a:t>might</a:t>
            </a:r>
            <a:r>
              <a:rPr i="1" lang="fi-FI" sz="3800">
                <a:solidFill>
                  <a:srgbClr val="2da2bf"/>
                </a:solidFill>
                <a:latin typeface="Calibri"/>
              </a:rPr>
              <a:t> get engaged soon.</a:t>
            </a:r>
            <a:endParaRPr/>
          </a:p>
          <a:p>
            <a:pPr>
              <a:lnSpc>
                <a:spcPct val="120000"/>
              </a:lnSpc>
            </a:pPr>
            <a:r>
              <a:rPr i="1" lang="fi-FI" sz="3800">
                <a:solidFill>
                  <a:srgbClr val="2da2bf"/>
                </a:solidFill>
                <a:latin typeface="Calibri"/>
              </a:rPr>
              <a:t>Alison </a:t>
            </a:r>
            <a:r>
              <a:rPr b="1" i="1" lang="fi-FI" sz="3800">
                <a:solidFill>
                  <a:srgbClr val="2da2bf"/>
                </a:solidFill>
                <a:latin typeface="Calibri"/>
              </a:rPr>
              <a:t>must</a:t>
            </a:r>
            <a:r>
              <a:rPr i="1" lang="fi-FI" sz="3800">
                <a:solidFill>
                  <a:srgbClr val="2da2bf"/>
                </a:solidFill>
                <a:latin typeface="Calibri"/>
              </a:rPr>
              <a:t> save money for the trip.</a:t>
            </a:r>
            <a:endParaRPr/>
          </a:p>
          <a:p>
            <a:pPr>
              <a:lnSpc>
                <a:spcPct val="120000"/>
              </a:lnSpc>
            </a:pPr>
            <a:r>
              <a:rPr i="1" lang="fi-FI" sz="3800">
                <a:solidFill>
                  <a:srgbClr val="2da2bf"/>
                </a:solidFill>
                <a:latin typeface="Calibri"/>
              </a:rPr>
              <a:t>She </a:t>
            </a:r>
            <a:r>
              <a:rPr b="1" i="1" lang="fi-FI" sz="3800">
                <a:solidFill>
                  <a:srgbClr val="2da2bf"/>
                </a:solidFill>
                <a:latin typeface="Calibri"/>
              </a:rPr>
              <a:t>must</a:t>
            </a:r>
            <a:r>
              <a:rPr i="1" lang="fi-FI" sz="3800">
                <a:solidFill>
                  <a:srgbClr val="2da2bf"/>
                </a:solidFill>
                <a:latin typeface="Calibri"/>
              </a:rPr>
              <a:t> be looking forward to it.</a:t>
            </a:r>
            <a:endParaRPr/>
          </a:p>
          <a:p>
            <a:pPr>
              <a:lnSpc>
                <a:spcPct val="120000"/>
              </a:lnSpc>
            </a:pPr>
            <a:r>
              <a:rPr i="1" lang="fi-FI" sz="3800">
                <a:solidFill>
                  <a:srgbClr val="2da2bf"/>
                </a:solidFill>
                <a:latin typeface="Calibri"/>
              </a:rPr>
              <a:t>You </a:t>
            </a:r>
            <a:r>
              <a:rPr b="1" i="1" lang="fi-FI" sz="3800">
                <a:solidFill>
                  <a:srgbClr val="2da2bf"/>
                </a:solidFill>
                <a:latin typeface="Calibri"/>
              </a:rPr>
              <a:t>should</a:t>
            </a:r>
            <a:r>
              <a:rPr i="1" lang="fi-FI" sz="3800">
                <a:solidFill>
                  <a:srgbClr val="2da2bf"/>
                </a:solidFill>
                <a:latin typeface="Calibri"/>
              </a:rPr>
              <a:t> exercise more.</a:t>
            </a:r>
            <a:r>
              <a:rPr lang="fi-FI" sz="3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fi-FI" sz="2800">
                <a:solidFill>
                  <a:srgbClr val="000000"/>
                </a:solidFill>
                <a:latin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3" name="TextShape 3"/>
          <p:cNvSpPr txBox="1"/>
          <p:nvPr/>
        </p:nvSpPr>
        <p:spPr>
          <a:xfrm>
            <a:off x="5219640" y="1772640"/>
            <a:ext cx="3528360" cy="41601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a6a6a6"/>
                </a:solidFill>
                <a:latin typeface="Calibri"/>
              </a:rPr>
              <a:t>(kyky, osaaminen)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a6a6a6"/>
                </a:solidFill>
                <a:latin typeface="Calibri"/>
              </a:rPr>
              <a:t>(luvan pyytäminen)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a6a6a6"/>
                </a:solidFill>
                <a:latin typeface="Calibri"/>
              </a:rPr>
              <a:t>(mahdollisuus)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a6a6a6"/>
                </a:solidFill>
                <a:latin typeface="Calibri"/>
              </a:rPr>
              <a:t>(luvan antaminen)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a6a6a6"/>
                </a:solidFill>
                <a:latin typeface="Calibri"/>
              </a:rPr>
              <a:t>(mahdollisuus)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a6a6a6"/>
                </a:solidFill>
                <a:latin typeface="Calibri"/>
              </a:rPr>
              <a:t>(velvollisuus, pakko)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a6a6a6"/>
                </a:solidFill>
                <a:latin typeface="Calibri"/>
              </a:rPr>
              <a:t>(puhujan arvelu)</a:t>
            </a:r>
            <a:endParaRPr/>
          </a:p>
          <a:p>
            <a:pPr>
              <a:lnSpc>
                <a:spcPct val="100000"/>
              </a:lnSpc>
            </a:pPr>
            <a:r>
              <a:rPr i="1" lang="fi-FI" sz="2400">
                <a:solidFill>
                  <a:srgbClr val="a6a6a6"/>
                </a:solidFill>
                <a:latin typeface="Calibri"/>
              </a:rPr>
              <a:t>(neuvo)</a:t>
            </a:r>
            <a:endParaRPr/>
          </a:p>
        </p:txBody>
      </p:sp>
    </p:spTree>
  </p:cSld>
  <p:timing>
    <p:tnLst>
      <p:par>
        <p:cTn dur="indefinite" id="141" nodeType="tmRoot" restart="never">
          <p:childTnLst>
            <p:seq>
              <p:cTn dur="indefinite" id="142" nodeType="mainSeq">
                <p:childTnLst>
                  <p:par>
                    <p:cTn fill="hold" id="143">
                      <p:stCondLst>
                        <p:cond delay="indefinite"/>
                      </p:stCondLst>
                      <p:childTnLst>
                        <p:par>
                          <p:cTn fill="hold" id="144">
                            <p:stCondLst>
                              <p:cond delay="0"/>
                            </p:stCondLst>
                            <p:childTnLst>
                              <p:par>
                                <p:cTn fill="hold" id="14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7">
                      <p:stCondLst>
                        <p:cond delay="indefinite"/>
                      </p:stCondLst>
                      <p:childTnLst>
                        <p:par>
                          <p:cTn fill="hold" id="148">
                            <p:stCondLst>
                              <p:cond delay="0"/>
                            </p:stCondLst>
                            <p:childTnLst>
                              <p:par>
                                <p:cTn fill="hold" id="14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37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1">
                      <p:stCondLst>
                        <p:cond delay="indefinite"/>
                      </p:stCondLst>
                      <p:childTnLst>
                        <p:par>
                          <p:cTn fill="hold" id="152">
                            <p:stCondLst>
                              <p:cond delay="0"/>
                            </p:stCondLst>
                            <p:childTnLst>
                              <p:par>
                                <p:cTn fill="hold" id="15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52" st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5">
                      <p:stCondLst>
                        <p:cond delay="indefinite"/>
                      </p:stCondLst>
                      <p:childTnLst>
                        <p:par>
                          <p:cTn fill="hold" id="156">
                            <p:stCondLst>
                              <p:cond delay="0"/>
                            </p:stCondLst>
                            <p:childTnLst>
                              <p:par>
                                <p:cTn fill="hold" id="157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70" st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9">
                      <p:stCondLst>
                        <p:cond delay="indefinite"/>
                      </p:stCondLst>
                      <p:childTnLst>
                        <p:par>
                          <p:cTn fill="hold" id="160">
                            <p:stCondLst>
                              <p:cond delay="0"/>
                            </p:stCondLst>
                            <p:childTnLst>
                              <p:par>
                                <p:cTn fill="hold" id="16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85" st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3">
                      <p:stCondLst>
                        <p:cond delay="indefinite"/>
                      </p:stCondLst>
                      <p:childTnLst>
                        <p:par>
                          <p:cTn fill="hold" id="164">
                            <p:stCondLst>
                              <p:cond delay="0"/>
                            </p:stCondLst>
                            <p:childTnLst>
                              <p:par>
                                <p:cTn fill="hold" id="16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07" st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7">
                      <p:stCondLst>
                        <p:cond delay="indefinite"/>
                      </p:stCondLst>
                      <p:childTnLst>
                        <p:par>
                          <p:cTn fill="hold" id="168">
                            <p:stCondLst>
                              <p:cond delay="0"/>
                            </p:stCondLst>
                            <p:childTnLst>
                              <p:par>
                                <p:cTn fill="hold" id="169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24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1">
                      <p:stCondLst>
                        <p:cond delay="indefinite"/>
                      </p:stCondLst>
                      <p:childTnLst>
                        <p:par>
                          <p:cTn fill="hold" id="172">
                            <p:stCondLst>
                              <p:cond delay="0"/>
                            </p:stCondLst>
                            <p:childTnLst>
                              <p:par>
                                <p:cTn fill="hold" id="173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32" st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