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sldIdLst>
    <p:sldId id="256" r:id="rId3"/>
    <p:sldId id="257" r:id="rId4"/>
    <p:sldId id="258" r:id="rId5"/>
    <p:sldId id="259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67558" y="967620"/>
            <a:ext cx="9273015" cy="2632831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67558" y="3886200"/>
            <a:ext cx="9273015" cy="1979990"/>
          </a:xfrm>
        </p:spPr>
        <p:txBody>
          <a:bodyPr>
            <a:normAutofit/>
          </a:bodyPr>
          <a:lstStyle>
            <a:lvl1pPr marL="0" indent="0" algn="ctr">
              <a:buNone/>
              <a:defRPr sz="3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7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sa_joensu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3" y="-22352"/>
            <a:ext cx="12261765" cy="69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lttuur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ulttuuri_joensuu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3" y="-22352"/>
            <a:ext cx="12261765" cy="69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ttuur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ulttuuri_Joensu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3" y="-22352"/>
            <a:ext cx="12261765" cy="69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v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2" y="-22352"/>
            <a:ext cx="12261764" cy="69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2" y="-22352"/>
            <a:ext cx="12261764" cy="690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iku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3" y="-22352"/>
            <a:ext cx="12261763" cy="690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lvi_joensu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3" y="-22352"/>
            <a:ext cx="12261765" cy="69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544887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  <a:lvl2pPr marL="742950" indent="-379413">
              <a:buSzPct val="100000"/>
              <a:buFontTx/>
              <a:buBlip>
                <a:blip r:embed="rId2"/>
              </a:buBlip>
              <a:tabLst>
                <a:tab pos="714375" algn="l"/>
              </a:tabLst>
              <a:defRPr/>
            </a:lvl2pPr>
            <a:lvl3pPr marL="992188" indent="-277813">
              <a:buSzPct val="100000"/>
              <a:buFontTx/>
              <a:buBlip>
                <a:blip r:embed="rId2"/>
              </a:buBlip>
              <a:defRPr sz="2800"/>
            </a:lvl3pPr>
            <a:lvl4pPr marL="1257300" indent="-265113">
              <a:buSzPct val="100000"/>
              <a:buFontTx/>
              <a:buBlip>
                <a:blip r:embed="rId2"/>
              </a:buBlip>
              <a:defRPr sz="2400"/>
            </a:lvl4pPr>
            <a:lvl5pPr marL="1524000" indent="-266700">
              <a:buSzPct val="100000"/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349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(ei bullettej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544887"/>
          </a:xfrm>
        </p:spPr>
        <p:txBody>
          <a:bodyPr/>
          <a:lstStyle>
            <a:lvl1pPr marL="0" indent="0">
              <a:buSzPct val="100000"/>
              <a:buFontTx/>
              <a:buNone/>
              <a:defRPr/>
            </a:lvl1pPr>
            <a:lvl2pPr marL="363537" indent="0">
              <a:buSzPct val="100000"/>
              <a:buFontTx/>
              <a:buNone/>
              <a:tabLst>
                <a:tab pos="714375" algn="l"/>
              </a:tabLst>
              <a:defRPr/>
            </a:lvl2pPr>
            <a:lvl3pPr marL="714375" indent="0">
              <a:buSzPct val="100000"/>
              <a:buFontTx/>
              <a:buNone/>
              <a:defRPr sz="2800"/>
            </a:lvl3pPr>
            <a:lvl4pPr marL="992187" indent="0">
              <a:buSzPct val="100000"/>
              <a:buFontTx/>
              <a:buNone/>
              <a:defRPr sz="2400"/>
            </a:lvl4pPr>
            <a:lvl5pPr marL="1257300" indent="0">
              <a:buSzPct val="100000"/>
              <a:buFontTx/>
              <a:buNone/>
              <a:defRPr sz="20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362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1718" y="1602014"/>
            <a:ext cx="5048855" cy="3961796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12126" y="1601788"/>
            <a:ext cx="5470273" cy="3543300"/>
          </a:xfrm>
        </p:spPr>
        <p:txBody>
          <a:bodyPr/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_point_pohja_takakansi-2013-04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78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354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577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cap="all">
          <a:solidFill>
            <a:schemeClr val="accent1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SzPct val="100000"/>
        <a:buFontTx/>
        <a:buBlip>
          <a:blip r:embed="rId15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0838" algn="l" defTabSz="457200" rtl="0" eaLnBrk="1" latinLnBrk="0" hangingPunct="1">
        <a:spcBef>
          <a:spcPts val="0"/>
        </a:spcBef>
        <a:buSzPct val="100000"/>
        <a:buFontTx/>
        <a:buBlip>
          <a:blip r:embed="rId15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1950" algn="l" defTabSz="457200" rtl="0" eaLnBrk="1" latinLnBrk="0" hangingPunct="1">
        <a:spcBef>
          <a:spcPts val="0"/>
        </a:spcBef>
        <a:buSzPct val="100000"/>
        <a:buFontTx/>
        <a:buBlip>
          <a:blip r:embed="rId15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defTabSz="457200" rtl="0" eaLnBrk="1" latinLnBrk="0" hangingPunct="1">
        <a:spcBef>
          <a:spcPts val="0"/>
        </a:spcBef>
        <a:buSzPct val="100000"/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8138" indent="-265113" algn="l" defTabSz="457200" rtl="0" eaLnBrk="1" latinLnBrk="0" hangingPunct="1">
        <a:spcBef>
          <a:spcPts val="0"/>
        </a:spcBef>
        <a:buSzPct val="100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-93306" y="2404534"/>
            <a:ext cx="9862457" cy="1646302"/>
          </a:xfrm>
        </p:spPr>
        <p:txBody>
          <a:bodyPr/>
          <a:lstStyle/>
          <a:p>
            <a:r>
              <a:rPr lang="fi-FI" sz="7200" dirty="0" smtClean="0"/>
              <a:t>Heinävaaran koulun</a:t>
            </a:r>
            <a:br>
              <a:rPr lang="fi-FI" sz="7200" dirty="0" smtClean="0"/>
            </a:br>
            <a:r>
              <a:rPr lang="fi-FI" sz="6600" dirty="0" smtClean="0"/>
              <a:t>vanhempainilta ( E-6) 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5400" dirty="0" smtClean="0">
                <a:solidFill>
                  <a:srgbClr val="90C226"/>
                </a:solidFill>
                <a:ea typeface="+mj-ea"/>
                <a:cs typeface="+mj-cs"/>
              </a:rPr>
              <a:t>ke 30.8.2017 </a:t>
            </a:r>
            <a:r>
              <a:rPr lang="fi-FI" sz="5400" dirty="0">
                <a:solidFill>
                  <a:srgbClr val="90C226"/>
                </a:solidFill>
                <a:ea typeface="+mj-ea"/>
                <a:cs typeface="+mj-cs"/>
              </a:rPr>
              <a:t>klo 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35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u="sng" dirty="0" smtClean="0"/>
              <a:t>Ohjelma</a:t>
            </a:r>
            <a:endParaRPr lang="fi-FI" sz="6000" u="sng" dirty="0"/>
          </a:p>
        </p:txBody>
      </p:sp>
      <p:sp>
        <p:nvSpPr>
          <p:cNvPr id="3" name="Tekstiruutu 2"/>
          <p:cNvSpPr txBox="1"/>
          <p:nvPr/>
        </p:nvSpPr>
        <p:spPr>
          <a:xfrm>
            <a:off x="979714" y="1838131"/>
            <a:ext cx="837120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4400" dirty="0" smtClean="0"/>
              <a:t>Henkilöstön esittely</a:t>
            </a:r>
          </a:p>
          <a:p>
            <a:pPr marL="285750" indent="-285750">
              <a:buFontTx/>
              <a:buChar char="-"/>
            </a:pPr>
            <a:r>
              <a:rPr lang="fi-FI" sz="4400" dirty="0" smtClean="0"/>
              <a:t>Yleisiä asioita</a:t>
            </a:r>
          </a:p>
          <a:p>
            <a:pPr marL="285750" indent="-285750">
              <a:buFontTx/>
              <a:buChar char="-"/>
            </a:pPr>
            <a:r>
              <a:rPr lang="fi-FI" sz="4400" dirty="0" smtClean="0"/>
              <a:t>Huoltajien kysymykset</a:t>
            </a:r>
          </a:p>
          <a:p>
            <a:pPr marL="285750" indent="-285750">
              <a:buFontTx/>
              <a:buChar char="-"/>
            </a:pPr>
            <a:r>
              <a:rPr lang="fi-FI" sz="4400" dirty="0"/>
              <a:t>K</a:t>
            </a:r>
            <a:r>
              <a:rPr lang="fi-FI" sz="4400" dirty="0" smtClean="0"/>
              <a:t>oulun kerhotoiminnan esittely</a:t>
            </a:r>
          </a:p>
          <a:p>
            <a:pPr marL="285750" indent="-285750">
              <a:buFontTx/>
              <a:buChar char="-"/>
            </a:pPr>
            <a:r>
              <a:rPr lang="fi-FI" sz="4400" dirty="0" smtClean="0"/>
              <a:t>Luokkaosuus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39818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u="sng" dirty="0" smtClean="0"/>
              <a:t>Yleisiä asioita Heinävaaran koulusta</a:t>
            </a:r>
            <a:endParaRPr lang="fi-FI" sz="4000" u="sng" dirty="0"/>
          </a:p>
        </p:txBody>
      </p:sp>
      <p:sp>
        <p:nvSpPr>
          <p:cNvPr id="4" name="Tekstiruutu 3"/>
          <p:cNvSpPr txBox="1"/>
          <p:nvPr/>
        </p:nvSpPr>
        <p:spPr>
          <a:xfrm>
            <a:off x="1240971" y="1930400"/>
            <a:ext cx="887133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4000" dirty="0" smtClean="0"/>
              <a:t>Yläkoulussa (7-9) oppilaita 118</a:t>
            </a:r>
          </a:p>
          <a:p>
            <a:pPr marL="285750" indent="-285750">
              <a:buFontTx/>
              <a:buChar char="-"/>
            </a:pPr>
            <a:r>
              <a:rPr lang="fi-FI" sz="4000" dirty="0" smtClean="0"/>
              <a:t>Alakoulussa (E-6) oppilaita 163</a:t>
            </a:r>
          </a:p>
          <a:p>
            <a:pPr marL="285750" indent="-285750">
              <a:buFontTx/>
              <a:buChar char="-"/>
            </a:pPr>
            <a:r>
              <a:rPr lang="fi-FI" sz="4000" dirty="0" smtClean="0"/>
              <a:t>Päätoimisia opettajia 25</a:t>
            </a:r>
          </a:p>
          <a:p>
            <a:pPr marL="285750" indent="-285750">
              <a:buFontTx/>
              <a:buChar char="-"/>
            </a:pPr>
            <a:r>
              <a:rPr lang="fi-FI" sz="4000" dirty="0" smtClean="0"/>
              <a:t>Sivutoimisia opettajia 5</a:t>
            </a:r>
          </a:p>
          <a:p>
            <a:pPr marL="285750" indent="-285750">
              <a:buFontTx/>
              <a:buChar char="-"/>
            </a:pPr>
            <a:r>
              <a:rPr lang="fi-FI" sz="4000" dirty="0" smtClean="0"/>
              <a:t>Koulunkäynninohjaajia yläkoulussa 2</a:t>
            </a:r>
          </a:p>
          <a:p>
            <a:pPr marL="285750" indent="-285750">
              <a:buFontTx/>
              <a:buChar char="-"/>
            </a:pPr>
            <a:r>
              <a:rPr lang="fi-FI" sz="4000" dirty="0" smtClean="0"/>
              <a:t>Koulunkäynninohjaajia alakoulussa 5</a:t>
            </a:r>
          </a:p>
          <a:p>
            <a:pPr marL="285750" indent="-285750">
              <a:buFontTx/>
              <a:buChar char="-"/>
            </a:pPr>
            <a:r>
              <a:rPr lang="fi-FI" sz="4000" dirty="0" smtClean="0"/>
              <a:t>Sihteeri Sirpa Leppänen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32636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7334" y="254000"/>
            <a:ext cx="8596668" cy="1676400"/>
          </a:xfrm>
        </p:spPr>
        <p:txBody>
          <a:bodyPr/>
          <a:lstStyle/>
          <a:p>
            <a:r>
              <a:rPr lang="fi-FI" u="sng" dirty="0" smtClean="0"/>
              <a:t>Oppilashuollon henkilöstö Heinävaarassa vuoden 2017 loppuun</a:t>
            </a:r>
            <a:endParaRPr lang="fi-FI" u="sng" dirty="0"/>
          </a:p>
        </p:txBody>
      </p:sp>
      <p:sp>
        <p:nvSpPr>
          <p:cNvPr id="3" name="Tekstiruutu 2"/>
          <p:cNvSpPr txBox="1"/>
          <p:nvPr/>
        </p:nvSpPr>
        <p:spPr>
          <a:xfrm>
            <a:off x="923731" y="1642188"/>
            <a:ext cx="920929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3600" dirty="0" smtClean="0"/>
              <a:t>Kouluterveydenhoitaja Marja Lehikoinen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Keskiviikko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3600" dirty="0" smtClean="0"/>
          </a:p>
          <a:p>
            <a:pPr marL="285750" indent="-285750">
              <a:buFontTx/>
              <a:buChar char="-"/>
            </a:pPr>
            <a:r>
              <a:rPr lang="fi-FI" sz="3600" dirty="0" smtClean="0"/>
              <a:t>Koulukuraattori Mikko Kinnunen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Torstai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3600" dirty="0"/>
          </a:p>
          <a:p>
            <a:pPr marL="285750" indent="-285750">
              <a:buFontTx/>
              <a:buChar char="-"/>
            </a:pPr>
            <a:r>
              <a:rPr lang="fi-FI" sz="3600" dirty="0" smtClean="0"/>
              <a:t>Koulupsykologi Iiris Kuosmanen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Maanantai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04182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35131" y="-2"/>
            <a:ext cx="11338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fi-FI" sz="32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i-FI" sz="3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3200" dirty="0" smtClean="0"/>
              <a:t>Opetus </a:t>
            </a:r>
            <a:r>
              <a:rPr lang="fi-FI" sz="3200" dirty="0"/>
              <a:t>siirtyy Heinävaaraan vuoden 2018 alusta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3200" dirty="0"/>
              <a:t>Koulun valmistuminen ulkotöiden ja pihojen osalta kesällä </a:t>
            </a:r>
            <a:r>
              <a:rPr lang="fi-FI" sz="3200" dirty="0" smtClean="0"/>
              <a:t>2018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3200" dirty="0" smtClean="0"/>
              <a:t>Kouluvalokuvaus 15.-16.1.2018</a:t>
            </a:r>
            <a:endParaRPr lang="fi-FI" sz="32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i-FI" sz="3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3200" dirty="0"/>
              <a:t>Koulun ja kodin välinen yhteistyö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i-FI" sz="3200" dirty="0"/>
              <a:t>Jokaisesta luokasta edustus </a:t>
            </a:r>
            <a:r>
              <a:rPr lang="fi-FI" sz="3200" dirty="0" smtClean="0"/>
              <a:t>vanhempaintoimintaan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i-FI" sz="3200" dirty="0" smtClean="0"/>
              <a:t>Opettajaedustajina Henna Miettinen ja Katja Nuora </a:t>
            </a:r>
            <a:endParaRPr lang="fi-FI" sz="32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05288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9462"/>
          </a:xfrm>
        </p:spPr>
        <p:txBody>
          <a:bodyPr>
            <a:normAutofit/>
          </a:bodyPr>
          <a:lstStyle/>
          <a:p>
            <a:r>
              <a:rPr lang="fi-FI" dirty="0" smtClean="0"/>
              <a:t>koulutuspalvelujen painopisteet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8000" y="1054100"/>
            <a:ext cx="11074400" cy="4724400"/>
          </a:xfrm>
        </p:spPr>
        <p:txBody>
          <a:bodyPr>
            <a:normAutofit lnSpcReduction="10000"/>
          </a:bodyPr>
          <a:lstStyle/>
          <a:p>
            <a:r>
              <a:rPr lang="fi-FI" dirty="0" err="1" smtClean="0"/>
              <a:t>OPS:n</a:t>
            </a:r>
            <a:r>
              <a:rPr lang="fi-FI" dirty="0" smtClean="0"/>
              <a:t> toimeenpano on koulutuspalvelujen perustehtävää</a:t>
            </a:r>
          </a:p>
          <a:p>
            <a:pPr lvl="1"/>
            <a:r>
              <a:rPr lang="fi-FI" b="1" dirty="0" smtClean="0"/>
              <a:t>Terveet </a:t>
            </a:r>
            <a:r>
              <a:rPr lang="fi-FI" b="1" dirty="0"/>
              <a:t>ja hyvinvoivat kuntalaiset</a:t>
            </a:r>
          </a:p>
          <a:p>
            <a:pPr lvl="2"/>
            <a:r>
              <a:rPr lang="fi-FI" dirty="0"/>
              <a:t>mm. tuetaan ennakoivasti lapsia ja </a:t>
            </a:r>
            <a:r>
              <a:rPr lang="fi-FI" dirty="0" smtClean="0"/>
              <a:t>perheitä &lt;-&gt; yhteinen koulu</a:t>
            </a:r>
            <a:endParaRPr lang="fi-FI" dirty="0"/>
          </a:p>
          <a:p>
            <a:pPr lvl="1"/>
            <a:r>
              <a:rPr lang="fi-FI" b="1" dirty="0"/>
              <a:t>Parasta oppimista ja ihmisenä kasvua varhaiskasvatuksesta </a:t>
            </a:r>
            <a:r>
              <a:rPr lang="fi-FI" b="1" dirty="0" smtClean="0"/>
              <a:t>yliopistoon</a:t>
            </a:r>
          </a:p>
          <a:p>
            <a:pPr lvl="2"/>
            <a:r>
              <a:rPr lang="fi-FI" dirty="0"/>
              <a:t> </a:t>
            </a:r>
            <a:r>
              <a:rPr lang="fi-FI" dirty="0" smtClean="0"/>
              <a:t>Vahvuusperusteinen oppiminen positiivisen pedagogiikan keinoin -&gt; oppimisen imu</a:t>
            </a:r>
          </a:p>
          <a:p>
            <a:pPr lvl="2"/>
            <a:r>
              <a:rPr lang="fi-FI" dirty="0" smtClean="0"/>
              <a:t>ICT:n rooli oppimisen edistäjänä</a:t>
            </a:r>
          </a:p>
          <a:p>
            <a:pPr marL="714375" lvl="2" indent="0">
              <a:buNone/>
            </a:pPr>
            <a:endParaRPr lang="fi-FI" dirty="0" smtClean="0"/>
          </a:p>
          <a:p>
            <a:r>
              <a:rPr lang="fi-FI" dirty="0" smtClean="0"/>
              <a:t>Johtaminen ratkaisee, keskiössä -&gt; hyvä fiilis -&gt; työn imu -&gt; oppilaiden paras</a:t>
            </a:r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677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5_Office-teema">
  <a:themeElements>
    <a:clrScheme name="Joensuu_kaupunki">
      <a:dk1>
        <a:sysClr val="windowText" lastClr="000000"/>
      </a:dk1>
      <a:lt1>
        <a:sysClr val="window" lastClr="FFFFFF"/>
      </a:lt1>
      <a:dk2>
        <a:srgbClr val="706F6F"/>
      </a:dk2>
      <a:lt2>
        <a:srgbClr val="C6C6C6"/>
      </a:lt2>
      <a:accent1>
        <a:srgbClr val="E6007E"/>
      </a:accent1>
      <a:accent2>
        <a:srgbClr val="009FD9"/>
      </a:accent2>
      <a:accent3>
        <a:srgbClr val="FCBD29"/>
      </a:accent3>
      <a:accent4>
        <a:srgbClr val="83BB26"/>
      </a:accent4>
      <a:accent5>
        <a:srgbClr val="E73C31"/>
      </a:accent5>
      <a:accent6>
        <a:srgbClr val="5C4696"/>
      </a:accent6>
      <a:hlink>
        <a:srgbClr val="E6007E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</TotalTime>
  <Words>153</Words>
  <Application>Microsoft Office PowerPoint</Application>
  <PresentationFormat>Laajakuva</PresentationFormat>
  <Paragraphs>43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Arial</vt:lpstr>
      <vt:lpstr>Corbel</vt:lpstr>
      <vt:lpstr>Trebuchet MS</vt:lpstr>
      <vt:lpstr>Wingdings</vt:lpstr>
      <vt:lpstr>Wingdings 3</vt:lpstr>
      <vt:lpstr>Pinta</vt:lpstr>
      <vt:lpstr>5_Office-teema</vt:lpstr>
      <vt:lpstr>Heinävaaran koulun vanhempainilta ( E-6)  </vt:lpstr>
      <vt:lpstr>Ohjelma</vt:lpstr>
      <vt:lpstr>Yleisiä asioita Heinävaaran koulusta</vt:lpstr>
      <vt:lpstr>Oppilashuollon henkilöstö Heinävaarassa vuoden 2017 loppuun</vt:lpstr>
      <vt:lpstr>PowerPoint-esitys</vt:lpstr>
      <vt:lpstr>koulutuspalvelujen painopisteet </vt:lpstr>
    </vt:vector>
  </TitlesOfParts>
  <Company>PKMKV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Heinävaaran koulun vanhempainilta ( 7- 8lk)</dc:title>
  <dc:creator>Huovinen Tuija</dc:creator>
  <cp:lastModifiedBy>Mikkonen Roope</cp:lastModifiedBy>
  <cp:revision>11</cp:revision>
  <dcterms:created xsi:type="dcterms:W3CDTF">2017-08-25T04:49:54Z</dcterms:created>
  <dcterms:modified xsi:type="dcterms:W3CDTF">2017-08-30T13:26:58Z</dcterms:modified>
</cp:coreProperties>
</file>