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</p:sldMasterIdLst>
  <p:sldIdLst>
    <p:sldId id="256" r:id="rId8"/>
    <p:sldId id="257" r:id="rId9"/>
    <p:sldId id="258" r:id="rId10"/>
    <p:sldId id="259" r:id="rId11"/>
    <p:sldId id="260" r:id="rId12"/>
    <p:sldId id="266" r:id="rId13"/>
    <p:sldId id="267" r:id="rId14"/>
    <p:sldId id="268" r:id="rId15"/>
    <p:sldId id="269" r:id="rId16"/>
  </p:sldIdLst>
  <p:sldSz cx="12192000" cy="6858000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-15840" y="0"/>
            <a:ext cx="12229200" cy="6855480"/>
            <a:chOff x="-15840" y="0"/>
            <a:chExt cx="12229200" cy="6855480"/>
          </a:xfrm>
        </p:grpSpPr>
        <p:pic>
          <p:nvPicPr>
            <p:cNvPr id="9" name="Google Shape;7;p1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080" cy="56379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" name="Google Shape;9;p1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Google Shape;10;p1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CustomShape 3"/>
          <p:cNvSpPr/>
          <p:nvPr/>
        </p:nvSpPr>
        <p:spPr>
          <a:xfrm>
            <a:off x="1396080" y="2912400"/>
            <a:ext cx="3513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44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-15840" y="0"/>
            <a:ext cx="12229200" cy="6855480"/>
            <a:chOff x="-15840" y="0"/>
            <a:chExt cx="12229200" cy="6855480"/>
          </a:xfrm>
        </p:grpSpPr>
        <p:pic>
          <p:nvPicPr>
            <p:cNvPr id="45" name="Google Shape;7;p1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6" name="CustomShape 2"/>
            <p:cNvSpPr/>
            <p:nvPr/>
          </p:nvSpPr>
          <p:spPr>
            <a:xfrm>
              <a:off x="608040" y="609480"/>
              <a:ext cx="10972080" cy="56379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7" name="Google Shape;9;p1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Google Shape;10;p1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CustomShape 3"/>
          <p:cNvSpPr/>
          <p:nvPr/>
        </p:nvSpPr>
        <p:spPr>
          <a:xfrm>
            <a:off x="1396080" y="2421360"/>
            <a:ext cx="9406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1293840" y="1501200"/>
            <a:ext cx="371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fi-FI" sz="18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5418720" y="982080"/>
            <a:ext cx="2668320" cy="4893120"/>
          </a:xfrm>
          <a:prstGeom prst="rect">
            <a:avLst/>
          </a:prstGeom>
        </p:spPr>
        <p:txBody>
          <a:bodyPr lIns="0" tIns="0" rIns="0" bIns="0">
            <a:normAutofit fontScale="1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8221320" y="982080"/>
            <a:ext cx="2668320" cy="4893120"/>
          </a:xfrm>
          <a:prstGeom prst="rect">
            <a:avLst/>
          </a:prstGeom>
        </p:spPr>
        <p:txBody>
          <a:bodyPr lIns="0" tIns="0" rIns="0" bIns="0">
            <a:normAutofit fontScale="1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"/>
          <p:cNvGrpSpPr/>
          <p:nvPr/>
        </p:nvGrpSpPr>
        <p:grpSpPr>
          <a:xfrm>
            <a:off x="-15840" y="0"/>
            <a:ext cx="12229200" cy="6855480"/>
            <a:chOff x="-15840" y="0"/>
            <a:chExt cx="12229200" cy="6855480"/>
          </a:xfrm>
        </p:grpSpPr>
        <p:pic>
          <p:nvPicPr>
            <p:cNvPr id="90" name="Google Shape;7;p1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1" name="CustomShape 2"/>
            <p:cNvSpPr/>
            <p:nvPr/>
          </p:nvSpPr>
          <p:spPr>
            <a:xfrm>
              <a:off x="608040" y="609480"/>
              <a:ext cx="10972080" cy="56379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2" name="Google Shape;9;p1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Google Shape;10;p1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4" name="Group 3"/>
          <p:cNvGrpSpPr/>
          <p:nvPr/>
        </p:nvGrpSpPr>
        <p:grpSpPr>
          <a:xfrm>
            <a:off x="-16920" y="0"/>
            <a:ext cx="12230280" cy="6855480"/>
            <a:chOff x="-16920" y="0"/>
            <a:chExt cx="12230280" cy="6855480"/>
          </a:xfrm>
        </p:grpSpPr>
        <p:pic>
          <p:nvPicPr>
            <p:cNvPr id="95" name="Google Shape;30;p4"/>
            <p:cNvPicPr/>
            <p:nvPr/>
          </p:nvPicPr>
          <p:blipFill>
            <a:blip r:embed="rId17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6" name="CustomShape 4"/>
            <p:cNvSpPr/>
            <p:nvPr/>
          </p:nvSpPr>
          <p:spPr>
            <a:xfrm>
              <a:off x="2328480" y="1540800"/>
              <a:ext cx="7543080" cy="383472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" name="Google Shape;32;p4"/>
            <p:cNvPicPr/>
            <p:nvPr/>
          </p:nvPicPr>
          <p:blipFill>
            <a:blip r:embed="rId18"/>
            <a:stretch/>
          </p:blipFill>
          <p:spPr>
            <a:xfrm>
              <a:off x="-16920" y="3147480"/>
              <a:ext cx="2477160" cy="61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Google Shape;33;p4"/>
            <p:cNvPicPr/>
            <p:nvPr/>
          </p:nvPicPr>
          <p:blipFill>
            <a:blip r:embed="rId18"/>
            <a:stretch/>
          </p:blipFill>
          <p:spPr>
            <a:xfrm>
              <a:off x="9736200" y="3147480"/>
              <a:ext cx="2477160" cy="612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9" name="CustomShape 5"/>
          <p:cNvSpPr/>
          <p:nvPr/>
        </p:nvSpPr>
        <p:spPr>
          <a:xfrm>
            <a:off x="2692440" y="3522240"/>
            <a:ext cx="6814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PlaceHolder 6"/>
          <p:cNvSpPr>
            <a:spLocks noGrp="1"/>
          </p:cNvSpPr>
          <p:nvPr>
            <p:ph type="title"/>
          </p:nvPr>
        </p:nvSpPr>
        <p:spPr>
          <a:xfrm>
            <a:off x="1293840" y="1501200"/>
            <a:ext cx="371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fi-FI" sz="18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-15840" y="0"/>
            <a:ext cx="12229200" cy="6855480"/>
            <a:chOff x="-15840" y="0"/>
            <a:chExt cx="12229200" cy="6855480"/>
          </a:xfrm>
        </p:grpSpPr>
        <p:pic>
          <p:nvPicPr>
            <p:cNvPr id="139" name="Google Shape;7;p1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160" cy="685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0" name="CustomShape 2"/>
            <p:cNvSpPr/>
            <p:nvPr/>
          </p:nvSpPr>
          <p:spPr>
            <a:xfrm>
              <a:off x="608040" y="609480"/>
              <a:ext cx="10972080" cy="5637960"/>
            </a:xfrm>
            <a:prstGeom prst="rect">
              <a:avLst/>
            </a:prstGeom>
            <a:noFill/>
            <a:ln w="15840">
              <a:solidFill>
                <a:schemeClr val="accent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1" name="Google Shape;9;p1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Google Shape;10;p1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520" cy="6058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44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appiness.report/ed/2017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eda.net/orimattila/peruskoulut/pl/mkl/kuvia-arjesta3" TargetMode="Externa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uCpu4QU-XE?si=snOPP-wLzesUAL5e" TargetMode="External"/><Relationship Id="rId2" Type="http://schemas.openxmlformats.org/officeDocument/2006/relationships/hyperlink" Target="https://youtu.be/LXAI2hGVw7Y?si=cYAPSRqwg6eqD5b0" TargetMode="Externa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youtu.be/oZkPgsGLnP4?si=L_85-Lso1m3GH-d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arit.rajamaki@orimattila.f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4" Type="http://schemas.openxmlformats.org/officeDocument/2006/relationships/hyperlink" Target="mailto:marjut.koukkula@orimattila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4000" b="1" strike="noStrike" spc="-1">
                <a:solidFill>
                  <a:srgbClr val="262626"/>
                </a:solidFill>
                <a:latin typeface="Garamond"/>
                <a:ea typeface="Garamond"/>
              </a:rPr>
              <a:t>Suomi-Finland</a:t>
            </a:r>
            <a:endParaRPr lang="fi-FI" sz="4000" b="0" strike="noStrike" spc="-1">
              <a:latin typeface="Arial"/>
            </a:endParaRPr>
          </a:p>
        </p:txBody>
      </p:sp>
      <p:pic>
        <p:nvPicPr>
          <p:cNvPr id="182" name="Google Shape;185;p24"/>
          <p:cNvPicPr/>
          <p:nvPr/>
        </p:nvPicPr>
        <p:blipFill>
          <a:blip r:embed="rId2"/>
          <a:stretch/>
        </p:blipFill>
        <p:spPr>
          <a:xfrm>
            <a:off x="5418000" y="1190880"/>
            <a:ext cx="5469840" cy="447552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1293840" y="3031200"/>
            <a:ext cx="3826080" cy="29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Population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: 5,6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million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(18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inhabitats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per 1 km2)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-a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lot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of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forests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and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lakes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four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seasons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-a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lot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of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snow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in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winter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(in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Lapland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)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-Santa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Claus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lives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in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Lapland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-a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lot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of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mosquitoes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in summer (in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Lapland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)</a:t>
            </a:r>
            <a:endParaRPr lang="fi-FI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-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temperature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varies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4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from</a:t>
            </a:r>
            <a:r>
              <a:rPr lang="fi-FI" sz="14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+30 to -30 Celsius!</a:t>
            </a:r>
            <a:endParaRPr lang="fi-FI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400" b="1" strike="noStrike" spc="-1">
                <a:solidFill>
                  <a:srgbClr val="262626"/>
                </a:solidFill>
                <a:latin typeface="Garamond"/>
                <a:ea typeface="Garamond"/>
              </a:rPr>
              <a:t>Finland Facts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185" name="Google Shape;192;p25"/>
          <p:cNvPicPr/>
          <p:nvPr/>
        </p:nvPicPr>
        <p:blipFill>
          <a:blip r:embed="rId2"/>
          <a:stretch/>
        </p:blipFill>
        <p:spPr>
          <a:xfrm>
            <a:off x="5660280" y="0"/>
            <a:ext cx="4719240" cy="661248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1293840" y="3031200"/>
            <a:ext cx="3717720" cy="24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000" b="0" strike="noStrike" spc="-1">
                <a:solidFill>
                  <a:srgbClr val="262626"/>
                </a:solidFill>
                <a:latin typeface="Garamond"/>
                <a:ea typeface="Garamond"/>
              </a:rPr>
              <a:t>We are highly educated.</a:t>
            </a:r>
            <a:endParaRPr lang="fi-F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i-FI" sz="2000" b="0" strike="noStrike" spc="-1">
                <a:solidFill>
                  <a:srgbClr val="262626"/>
                </a:solidFill>
                <a:latin typeface="Garamond"/>
                <a:ea typeface="Garamond"/>
              </a:rPr>
              <a:t>We drink coffee and go to sauna</a:t>
            </a:r>
            <a:endParaRPr lang="fi-F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i-FI" sz="2000" b="0" strike="noStrike" spc="-1">
                <a:solidFill>
                  <a:srgbClr val="262626"/>
                </a:solidFill>
                <a:latin typeface="Garamond"/>
                <a:ea typeface="Garamond"/>
              </a:rPr>
              <a:t> all day- all night long.</a:t>
            </a:r>
            <a:endParaRPr lang="fi-F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i-FI" sz="2000" b="0" strike="noStrike" spc="-1">
                <a:solidFill>
                  <a:srgbClr val="262626"/>
                </a:solidFill>
                <a:latin typeface="Garamond"/>
                <a:ea typeface="Garamond"/>
              </a:rPr>
              <a:t>We like ice cream- a lot!</a:t>
            </a:r>
            <a:endParaRPr lang="fi-FI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293840" y="1388520"/>
            <a:ext cx="371772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8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The</a:t>
            </a:r>
            <a:r>
              <a:rPr lang="fi-FI" sz="28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28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World´s</a:t>
            </a:r>
            <a:r>
              <a:rPr lang="fi-FI" sz="28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2800" b="1" strike="noStrike" spc="-1" dirty="0" err="1">
                <a:solidFill>
                  <a:srgbClr val="262626"/>
                </a:solidFill>
                <a:latin typeface="Garamond"/>
                <a:ea typeface="Garamond"/>
              </a:rPr>
              <a:t>Happiest</a:t>
            </a:r>
            <a:r>
              <a:rPr lang="fi-FI" sz="2800" b="1" strike="noStrike" spc="-1" dirty="0">
                <a:solidFill>
                  <a:srgbClr val="262626"/>
                </a:solidFill>
                <a:latin typeface="Garamond"/>
                <a:ea typeface="Garamond"/>
              </a:rPr>
              <a:t> Country 2018-2023</a:t>
            </a:r>
            <a:endParaRPr lang="fi-FI" sz="2800" b="0" strike="noStrike" spc="-1" dirty="0">
              <a:latin typeface="Arial"/>
            </a:endParaRPr>
          </a:p>
        </p:txBody>
      </p:sp>
      <p:pic>
        <p:nvPicPr>
          <p:cNvPr id="188" name="Google Shape;199;p26"/>
          <p:cNvPicPr/>
          <p:nvPr/>
        </p:nvPicPr>
        <p:blipFill>
          <a:blip r:embed="rId2"/>
          <a:stretch/>
        </p:blipFill>
        <p:spPr>
          <a:xfrm>
            <a:off x="6739200" y="982800"/>
            <a:ext cx="2827800" cy="489204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1293840" y="3031200"/>
            <a:ext cx="3717720" cy="24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1800" b="0" u="sng" strike="noStrike" spc="-1">
                <a:solidFill>
                  <a:srgbClr val="A8BF4D"/>
                </a:solidFill>
                <a:uFillTx/>
                <a:latin typeface="Garamond"/>
                <a:ea typeface="Garamond"/>
                <a:hlinkClick r:id="rId3"/>
              </a:rPr>
              <a:t>World Happiness Report</a:t>
            </a:r>
            <a:r>
              <a:rPr lang="fi-FI" sz="1800" b="0" strike="noStrike" spc="-1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i-FI" sz="1800" b="0" strike="noStrike" spc="-1">
                <a:solidFill>
                  <a:srgbClr val="262626"/>
                </a:solidFill>
                <a:latin typeface="Garamond"/>
                <a:ea typeface="Garamond"/>
              </a:rPr>
              <a:t>We are so happy because we are going to live a long and healthy life. 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i-FI" sz="1800" b="0" strike="noStrike" spc="-1">
                <a:solidFill>
                  <a:srgbClr val="262626"/>
                </a:solidFill>
                <a:latin typeface="Garamond"/>
                <a:ea typeface="Garamond"/>
              </a:rPr>
              <a:t>Our GDP (gross domestic product) is high and we have social freedom, people are generous and we do not have corruption.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fi-FI" sz="1800" b="0" strike="noStrike" spc="-1">
                <a:solidFill>
                  <a:srgbClr val="262626"/>
                </a:solidFill>
                <a:latin typeface="Garamond"/>
                <a:ea typeface="Garamond"/>
              </a:rPr>
              <a:t>☺</a:t>
            </a:r>
            <a:endParaRPr lang="fi-FI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295280" y="982080"/>
            <a:ext cx="9600480" cy="13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4400" b="1" strike="noStrike" spc="-1">
                <a:solidFill>
                  <a:srgbClr val="262626"/>
                </a:solidFill>
                <a:latin typeface="Garamond"/>
                <a:ea typeface="Garamond"/>
              </a:rPr>
              <a:t>Finnish Nightmares</a:t>
            </a:r>
            <a:endParaRPr lang="fi-FI" sz="4400" b="0" strike="noStrike" spc="-1">
              <a:latin typeface="Arial"/>
            </a:endParaRPr>
          </a:p>
        </p:txBody>
      </p:sp>
      <p:pic>
        <p:nvPicPr>
          <p:cNvPr id="191" name="Google Shape;206;p27"/>
          <p:cNvPicPr/>
          <p:nvPr/>
        </p:nvPicPr>
        <p:blipFill>
          <a:blip r:embed="rId2"/>
          <a:stretch/>
        </p:blipFill>
        <p:spPr>
          <a:xfrm>
            <a:off x="1396800" y="2560680"/>
            <a:ext cx="4520880" cy="3309120"/>
          </a:xfrm>
          <a:prstGeom prst="rect">
            <a:avLst/>
          </a:prstGeom>
          <a:ln>
            <a:noFill/>
          </a:ln>
        </p:spPr>
      </p:pic>
      <p:pic>
        <p:nvPicPr>
          <p:cNvPr id="192" name="Google Shape;207;p27"/>
          <p:cNvPicPr/>
          <p:nvPr/>
        </p:nvPicPr>
        <p:blipFill>
          <a:blip r:embed="rId3"/>
          <a:stretch/>
        </p:blipFill>
        <p:spPr>
          <a:xfrm>
            <a:off x="6300360" y="2560680"/>
            <a:ext cx="4097160" cy="288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295280" y="4815360"/>
            <a:ext cx="9609120" cy="5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2400" b="1" strike="noStrike" spc="-1">
                <a:solidFill>
                  <a:srgbClr val="262626"/>
                </a:solidFill>
                <a:latin typeface="Garamond"/>
                <a:ea typeface="Garamond"/>
              </a:rPr>
              <a:t>Orimattila- A Small and Vivid Town in Southern of Finland</a:t>
            </a:r>
            <a:endParaRPr lang="fi-FI" sz="2400" b="0" strike="noStrike" spc="-1">
              <a:latin typeface="Arial"/>
            </a:endParaRPr>
          </a:p>
        </p:txBody>
      </p:sp>
      <p:pic>
        <p:nvPicPr>
          <p:cNvPr id="194" name="Google Shape;213;p28"/>
          <p:cNvPicPr/>
          <p:nvPr/>
        </p:nvPicPr>
        <p:blipFill>
          <a:blip r:embed="rId2"/>
          <a:srcRect l="19356" r="19356"/>
          <a:stretch/>
        </p:blipFill>
        <p:spPr>
          <a:xfrm>
            <a:off x="1047600" y="985680"/>
            <a:ext cx="10105200" cy="3334680"/>
          </a:xfrm>
          <a:prstGeom prst="rect">
            <a:avLst/>
          </a:prstGeom>
          <a:ln w="57240">
            <a:solidFill>
              <a:srgbClr val="7F7F7F"/>
            </a:solidFill>
            <a:miter/>
          </a:ln>
        </p:spPr>
      </p:pic>
      <p:sp>
        <p:nvSpPr>
          <p:cNvPr id="195" name="CustomShape 2"/>
          <p:cNvSpPr/>
          <p:nvPr/>
        </p:nvSpPr>
        <p:spPr>
          <a:xfrm>
            <a:off x="1295280" y="5382000"/>
            <a:ext cx="972900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1600" b="1" strike="noStrike" spc="-1">
                <a:solidFill>
                  <a:srgbClr val="262626"/>
                </a:solidFill>
                <a:latin typeface="Garamond"/>
                <a:ea typeface="Garamond"/>
              </a:rPr>
              <a:t>16 000 inhabitats, 20 km from Lahti (famous for its winter sport events) and 90 km from Helsinki (the capital of Finland)</a:t>
            </a:r>
            <a:endParaRPr lang="fi-FI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480" y="541301"/>
            <a:ext cx="10972440" cy="609398"/>
          </a:xfrm>
        </p:spPr>
        <p:txBody>
          <a:bodyPr/>
          <a:lstStyle/>
          <a:p>
            <a:r>
              <a:rPr lang="fi-FI" dirty="0"/>
              <a:t>Myllylä </a:t>
            </a:r>
            <a:r>
              <a:rPr lang="fi-FI" dirty="0" err="1"/>
              <a:t>Primary</a:t>
            </a:r>
            <a:r>
              <a:rPr lang="fi-FI" dirty="0"/>
              <a:t> School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/>
          </p:nvPr>
        </p:nvSpPr>
        <p:spPr>
          <a:xfrm>
            <a:off x="609480" y="181203"/>
            <a:ext cx="10972440" cy="1329595"/>
          </a:xfrm>
        </p:spPr>
        <p:txBody>
          <a:bodyPr/>
          <a:lstStyle/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60" y="1604520"/>
            <a:ext cx="5104116" cy="3826891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135960" y="2371859"/>
            <a:ext cx="60960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260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pupils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-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grades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1st to 6th</a:t>
            </a:r>
            <a:endParaRPr lang="fi-FI" spc="-1" dirty="0"/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(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age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from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7 to 13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years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old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) </a:t>
            </a: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pre-school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unit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(6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years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old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3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special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education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classes</a:t>
            </a:r>
            <a:endParaRPr lang="fi-FI" sz="1200" b="1" spc="-1" dirty="0">
              <a:solidFill>
                <a:srgbClr val="262626"/>
              </a:solidFill>
              <a:latin typeface="Garamond"/>
              <a:ea typeface="Garamond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18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teachers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, 9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classroom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assistants</a:t>
            </a:r>
            <a:endParaRPr lang="fi-FI" sz="1200" b="1" spc="-1" dirty="0">
              <a:solidFill>
                <a:srgbClr val="262626"/>
              </a:solidFill>
              <a:latin typeface="Garamond"/>
              <a:ea typeface="Garamond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School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nurse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,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school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psygologist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,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school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social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worker</a:t>
            </a:r>
            <a:endParaRPr lang="fi-FI" sz="1200" b="1" spc="-1" dirty="0">
              <a:solidFill>
                <a:srgbClr val="262626"/>
              </a:solidFill>
              <a:latin typeface="Garamond"/>
              <a:ea typeface="Garamond"/>
            </a:endParaRPr>
          </a:p>
          <a:p>
            <a:pPr algn="ctr">
              <a:lnSpc>
                <a:spcPct val="100000"/>
              </a:lnSpc>
              <a:spcBef>
                <a:spcPts val="921"/>
              </a:spcBef>
            </a:pP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Cleaning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 and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cooking</a:t>
            </a:r>
            <a:r>
              <a:rPr lang="fi-FI" sz="1200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sz="1200" b="1" spc="-1" dirty="0" err="1">
                <a:solidFill>
                  <a:srgbClr val="262626"/>
                </a:solidFill>
                <a:latin typeface="Garamond"/>
                <a:ea typeface="Garamond"/>
              </a:rPr>
              <a:t>staff</a:t>
            </a:r>
            <a:endParaRPr lang="fi-FI" sz="1200" b="1" spc="-1" dirty="0">
              <a:solidFill>
                <a:srgbClr val="262626"/>
              </a:solidFill>
              <a:latin typeface="Garamond"/>
              <a:ea typeface="Garamond"/>
            </a:endParaRP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79824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480" y="541301"/>
            <a:ext cx="10972440" cy="609398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chance</a:t>
            </a:r>
            <a:r>
              <a:rPr lang="fi-FI" dirty="0"/>
              <a:t> for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learner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/>
          </p:nvPr>
        </p:nvSpPr>
        <p:spPr>
          <a:xfrm>
            <a:off x="1432560" y="1696720"/>
            <a:ext cx="4216400" cy="410464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Comenius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/ Erasmus+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projects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</a:t>
            </a:r>
            <a:r>
              <a:rPr lang="fi-FI" b="1" spc="-1" dirty="0" err="1">
                <a:solidFill>
                  <a:srgbClr val="262626"/>
                </a:solidFill>
                <a:latin typeface="Garamond"/>
                <a:ea typeface="Garamond"/>
              </a:rPr>
              <a:t>since</a:t>
            </a:r>
            <a:r>
              <a:rPr lang="fi-FI" b="1" spc="-1" dirty="0">
                <a:solidFill>
                  <a:srgbClr val="262626"/>
                </a:solidFill>
                <a:latin typeface="Garamond"/>
                <a:ea typeface="Garamond"/>
              </a:rPr>
              <a:t> 1998</a:t>
            </a:r>
          </a:p>
          <a:p>
            <a:pPr algn="ctr">
              <a:lnSpc>
                <a:spcPct val="100000"/>
              </a:lnSpc>
            </a:pPr>
            <a:r>
              <a:rPr lang="fi-FI" b="1" spc="-1" dirty="0">
                <a:solidFill>
                  <a:srgbClr val="262626"/>
                </a:solidFill>
                <a:latin typeface="Garamond"/>
              </a:rPr>
              <a:t>Erasmus </a:t>
            </a:r>
            <a:r>
              <a:rPr lang="fi-FI" b="1" spc="-1" dirty="0" err="1">
                <a:solidFill>
                  <a:srgbClr val="262626"/>
                </a:solidFill>
                <a:latin typeface="Garamond"/>
              </a:rPr>
              <a:t>Accrediated</a:t>
            </a:r>
            <a:r>
              <a:rPr lang="fi-FI" b="1" spc="-1" dirty="0">
                <a:solidFill>
                  <a:srgbClr val="262626"/>
                </a:solidFill>
                <a:latin typeface="Garamond"/>
              </a:rPr>
              <a:t> 2021 </a:t>
            </a:r>
            <a:r>
              <a:rPr lang="fi-FI" b="1" spc="-1" dirty="0" err="1">
                <a:solidFill>
                  <a:srgbClr val="262626"/>
                </a:solidFill>
                <a:latin typeface="Garamond"/>
              </a:rPr>
              <a:t>among</a:t>
            </a:r>
            <a:r>
              <a:rPr lang="fi-FI" b="1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fi-FI" b="1" spc="-1" dirty="0" err="1">
                <a:solidFill>
                  <a:srgbClr val="262626"/>
                </a:solidFill>
                <a:latin typeface="Garamond"/>
              </a:rPr>
              <a:t>the</a:t>
            </a:r>
            <a:r>
              <a:rPr lang="fi-FI" b="1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fi-FI" b="1" spc="-1" dirty="0" err="1">
                <a:solidFill>
                  <a:srgbClr val="262626"/>
                </a:solidFill>
                <a:latin typeface="Garamond"/>
              </a:rPr>
              <a:t>first</a:t>
            </a:r>
            <a:r>
              <a:rPr lang="fi-FI" b="1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fi-FI" b="1" spc="-1" dirty="0" err="1">
                <a:solidFill>
                  <a:srgbClr val="262626"/>
                </a:solidFill>
                <a:latin typeface="Garamond"/>
              </a:rPr>
              <a:t>schools</a:t>
            </a:r>
            <a:r>
              <a:rPr lang="fi-FI" b="1" spc="-1" dirty="0">
                <a:solidFill>
                  <a:srgbClr val="262626"/>
                </a:solidFill>
                <a:latin typeface="Garamond"/>
              </a:rPr>
              <a:t> in Finland</a:t>
            </a:r>
          </a:p>
          <a:p>
            <a:pPr algn="ctr">
              <a:lnSpc>
                <a:spcPct val="100000"/>
              </a:lnSpc>
            </a:pPr>
            <a:r>
              <a:rPr lang="fi-FI" b="1" spc="-1" dirty="0" err="1">
                <a:solidFill>
                  <a:srgbClr val="262626"/>
                </a:solidFill>
                <a:latin typeface="Garamond"/>
                <a:hlinkClick r:id="rId2"/>
              </a:rPr>
              <a:t>Every</a:t>
            </a:r>
            <a:r>
              <a:rPr lang="fi-FI" b="1" spc="-1" dirty="0">
                <a:solidFill>
                  <a:srgbClr val="262626"/>
                </a:solidFill>
                <a:latin typeface="Garamond"/>
                <a:hlinkClick r:id="rId2"/>
              </a:rPr>
              <a:t> Day Learning</a:t>
            </a:r>
            <a:endParaRPr lang="fi-FI" b="1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</a:pPr>
            <a:endParaRPr lang="fi-FI" dirty="0"/>
          </a:p>
          <a:p>
            <a:pPr algn="ctr">
              <a:lnSpc>
                <a:spcPct val="100000"/>
              </a:lnSpc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theme</a:t>
            </a:r>
            <a:r>
              <a:rPr lang="fi-FI" dirty="0"/>
              <a:t> of </a:t>
            </a:r>
            <a:r>
              <a:rPr lang="fi-FI" dirty="0" err="1"/>
              <a:t>accrediation</a:t>
            </a:r>
            <a:r>
              <a:rPr lang="fi-FI" dirty="0"/>
              <a:t> is </a:t>
            </a:r>
            <a:r>
              <a:rPr lang="fi-FI" dirty="0" err="1"/>
              <a:t>wellbeing</a:t>
            </a:r>
            <a:r>
              <a:rPr lang="fi-FI" dirty="0"/>
              <a:t> for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pupils</a:t>
            </a:r>
            <a:r>
              <a:rPr lang="fi-FI" dirty="0"/>
              <a:t>’ and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staff’s</a:t>
            </a:r>
            <a:r>
              <a:rPr lang="fi-FI" dirty="0"/>
              <a:t>.</a:t>
            </a:r>
          </a:p>
          <a:p>
            <a:pPr algn="ctr">
              <a:lnSpc>
                <a:spcPct val="100000"/>
              </a:lnSpc>
            </a:pPr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centered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, </a:t>
            </a:r>
            <a:r>
              <a:rPr lang="fi-FI" dirty="0" err="1"/>
              <a:t>education</a:t>
            </a:r>
            <a:r>
              <a:rPr lang="fi-FI" dirty="0"/>
              <a:t> for </a:t>
            </a:r>
            <a:r>
              <a:rPr lang="fi-FI" dirty="0" err="1"/>
              <a:t>international</a:t>
            </a:r>
            <a:r>
              <a:rPr lang="fi-FI" dirty="0"/>
              <a:t> </a:t>
            </a:r>
            <a:r>
              <a:rPr lang="fi-FI" dirty="0" err="1"/>
              <a:t>understanding</a:t>
            </a:r>
            <a:r>
              <a:rPr lang="fi-FI" dirty="0"/>
              <a:t> and </a:t>
            </a:r>
            <a:r>
              <a:rPr lang="fi-FI" dirty="0" err="1"/>
              <a:t>developing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main </a:t>
            </a:r>
            <a:r>
              <a:rPr lang="fi-FI" dirty="0" err="1"/>
              <a:t>goals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.</a:t>
            </a:r>
          </a:p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5" name="Picture 2" descr="https://peda.net/orimattila/peruskoulut/pl/mkl/myllyl%C3%A4n-koulu:file/photo/c0109774b50b9c5c176a9caa6173f5dc5bfff0d1/0AE61DB7-392F-4ED1-806B-1F9E7C6DBDD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18" y="1973297"/>
            <a:ext cx="5390202" cy="36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5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1400" y="5326661"/>
            <a:ext cx="10972440" cy="609398"/>
          </a:xfrm>
        </p:spPr>
        <p:txBody>
          <a:bodyPr/>
          <a:lstStyle/>
          <a:p>
            <a:r>
              <a:rPr lang="fi-FI" dirty="0"/>
              <a:t>Finland, Orimattila, Myllylä, </a:t>
            </a:r>
            <a:r>
              <a:rPr lang="fi-FI" dirty="0" err="1"/>
              <a:t>Education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/>
          </p:nvPr>
        </p:nvSpPr>
        <p:spPr>
          <a:xfrm>
            <a:off x="731400" y="1177447"/>
            <a:ext cx="10972440" cy="648341"/>
          </a:xfrm>
        </p:spPr>
        <p:txBody>
          <a:bodyPr/>
          <a:lstStyle/>
          <a:p>
            <a:pPr marL="0" indent="0">
              <a:buNone/>
            </a:pPr>
            <a:r>
              <a:rPr lang="fi-FI" dirty="0" err="1">
                <a:hlinkClick r:id="rId2"/>
              </a:rPr>
              <a:t>Happiness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from</a:t>
            </a:r>
            <a:r>
              <a:rPr lang="fi-FI" dirty="0">
                <a:hlinkClick r:id="rId2"/>
              </a:rPr>
              <a:t> Finland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Video 1.35 min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/>
          </p:nvPr>
        </p:nvSpPr>
        <p:spPr>
          <a:xfrm>
            <a:off x="802220" y="2654421"/>
            <a:ext cx="10972440" cy="1144800"/>
          </a:xfrm>
        </p:spPr>
        <p:txBody>
          <a:bodyPr/>
          <a:lstStyle/>
          <a:p>
            <a:r>
              <a:rPr lang="fi-FI" dirty="0">
                <a:hlinkClick r:id="rId3"/>
              </a:rPr>
              <a:t>Orimattila</a:t>
            </a:r>
            <a:endParaRPr lang="fi-FI" dirty="0"/>
          </a:p>
          <a:p>
            <a:r>
              <a:rPr lang="fi-FI" dirty="0"/>
              <a:t>Video 1.03 min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/>
          </p:nvPr>
        </p:nvSpPr>
        <p:spPr>
          <a:xfrm>
            <a:off x="802220" y="4025461"/>
            <a:ext cx="10972440" cy="1144800"/>
          </a:xfrm>
        </p:spPr>
        <p:txBody>
          <a:bodyPr/>
          <a:lstStyle/>
          <a:p>
            <a:r>
              <a:rPr lang="fi-FI" dirty="0" err="1">
                <a:hlinkClick r:id="rId4"/>
              </a:rPr>
              <a:t>Education</a:t>
            </a:r>
            <a:r>
              <a:rPr lang="fi-FI" dirty="0">
                <a:hlinkClick r:id="rId4"/>
              </a:rPr>
              <a:t> in Finland</a:t>
            </a:r>
            <a:endParaRPr lang="fi-FI" dirty="0"/>
          </a:p>
          <a:p>
            <a:r>
              <a:rPr lang="fi-FI" dirty="0"/>
              <a:t>Video 2.35 min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/>
          </p:nvPr>
        </p:nvSpPr>
        <p:spPr>
          <a:xfrm>
            <a:off x="731400" y="1579817"/>
            <a:ext cx="10972440" cy="1144800"/>
          </a:xfrm>
        </p:spPr>
        <p:txBody>
          <a:bodyPr/>
          <a:lstStyle/>
          <a:p>
            <a:r>
              <a:rPr lang="fi-FI" dirty="0"/>
              <a:t>Myllylän koulun video</a:t>
            </a:r>
          </a:p>
        </p:txBody>
      </p:sp>
    </p:spTree>
    <p:extLst>
      <p:ext uri="{BB962C8B-B14F-4D97-AF65-F5344CB8AC3E}">
        <p14:creationId xmlns:p14="http://schemas.microsoft.com/office/powerpoint/2010/main" val="385307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ärvi-Suomi - Elämys Suo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23" y="1705223"/>
            <a:ext cx="4596201" cy="34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8B7F9F5-9D5B-E309-249D-8CB14EB40D73}"/>
              </a:ext>
            </a:extLst>
          </p:cNvPr>
          <p:cNvSpPr txBox="1"/>
          <p:nvPr/>
        </p:nvSpPr>
        <p:spPr>
          <a:xfrm>
            <a:off x="1178560" y="955040"/>
            <a:ext cx="966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err="1"/>
              <a:t>Welcome</a:t>
            </a:r>
            <a:r>
              <a:rPr lang="fi-FI" sz="3200" b="1" dirty="0"/>
              <a:t> to Myllylä School, Orimattila, Finland!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EA68799-E050-E73E-8396-82F05222466D}"/>
              </a:ext>
            </a:extLst>
          </p:cNvPr>
          <p:cNvSpPr txBox="1"/>
          <p:nvPr/>
        </p:nvSpPr>
        <p:spPr>
          <a:xfrm>
            <a:off x="1341120" y="1940560"/>
            <a:ext cx="4399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Contact</a:t>
            </a:r>
            <a:r>
              <a:rPr lang="fi-FI" dirty="0"/>
              <a:t>:</a:t>
            </a:r>
          </a:p>
          <a:p>
            <a:r>
              <a:rPr lang="fi-FI" dirty="0" err="1"/>
              <a:t>Co-ordinators</a:t>
            </a:r>
            <a:endParaRPr lang="fi-FI" dirty="0"/>
          </a:p>
          <a:p>
            <a:endParaRPr lang="fi-FI" dirty="0"/>
          </a:p>
          <a:p>
            <a:r>
              <a:rPr lang="fi-FI" dirty="0"/>
              <a:t>Maarit Rajamäki-Kivi</a:t>
            </a:r>
          </a:p>
          <a:p>
            <a:r>
              <a:rPr lang="fi-FI" dirty="0">
                <a:hlinkClick r:id="rId3"/>
              </a:rPr>
              <a:t>maarit.rajamaki@orimattila.fi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Marjut Koukkula</a:t>
            </a:r>
          </a:p>
          <a:p>
            <a:r>
              <a:rPr lang="fi-FI" dirty="0">
                <a:hlinkClick r:id="rId4"/>
              </a:rPr>
              <a:t>marjut.koukkula@orimattila.fi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86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862567B28024CBD95F0AFD512D3CF" ma:contentTypeVersion="13" ma:contentTypeDescription="Create a new document." ma:contentTypeScope="" ma:versionID="aa9f474121d1df6b4c5e2cadf3634dae">
  <xsd:schema xmlns:xsd="http://www.w3.org/2001/XMLSchema" xmlns:xs="http://www.w3.org/2001/XMLSchema" xmlns:p="http://schemas.microsoft.com/office/2006/metadata/properties" xmlns:ns3="9640ffb2-87df-48b0-ac94-82d8b530392c" xmlns:ns4="dac247f6-5abb-4045-ad87-4d2423c07f8c" targetNamespace="http://schemas.microsoft.com/office/2006/metadata/properties" ma:root="true" ma:fieldsID="ce57eae9969a410d0e97294fc8800f74" ns3:_="" ns4:_="">
    <xsd:import namespace="9640ffb2-87df-48b0-ac94-82d8b530392c"/>
    <xsd:import namespace="dac247f6-5abb-4045-ad87-4d2423c07f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0ffb2-87df-48b0-ac94-82d8b5303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247f6-5abb-4045-ad87-4d2423c07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c247f6-5abb-4045-ad87-4d2423c07f8c" xsi:nil="true"/>
  </documentManagement>
</p:properties>
</file>

<file path=customXml/itemProps1.xml><?xml version="1.0" encoding="utf-8"?>
<ds:datastoreItem xmlns:ds="http://schemas.openxmlformats.org/officeDocument/2006/customXml" ds:itemID="{651DD321-6D76-4597-86D0-10A347A764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25FB7D-9559-4893-986B-894A07E23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0ffb2-87df-48b0-ac94-82d8b530392c"/>
    <ds:schemaRef ds:uri="dac247f6-5abb-4045-ad87-4d2423c07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9AA212-C03A-44CB-AAFA-2B12770C00F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dac247f6-5abb-4045-ad87-4d2423c07f8c"/>
    <ds:schemaRef ds:uri="9640ffb2-87df-48b0-ac94-82d8b530392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339</Words>
  <Application>Microsoft Office PowerPoint</Application>
  <PresentationFormat>Laajakuva</PresentationFormat>
  <Paragraphs>57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Garamond</vt:lpstr>
      <vt:lpstr>Symbol</vt:lpstr>
      <vt:lpstr>Wingdings</vt:lpstr>
      <vt:lpstr>Office Theme</vt:lpstr>
      <vt:lpstr>Office Theme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Myllylä Primary School</vt:lpstr>
      <vt:lpstr>A chance for every learner</vt:lpstr>
      <vt:lpstr>Finland, Orimattila, Myllylä, Education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LocalAdmin</dc:creator>
  <dc:description/>
  <cp:lastModifiedBy>Maarit Rajamäki</cp:lastModifiedBy>
  <cp:revision>14</cp:revision>
  <dcterms:modified xsi:type="dcterms:W3CDTF">2024-01-12T09:13:27Z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0x01010028F862567B28024CBD95F0AFD512D3CF</vt:lpwstr>
  </property>
</Properties>
</file>