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2" r:id="rId5"/>
    <p:sldId id="260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90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108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777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5801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640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103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427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536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61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67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38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937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512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09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410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404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51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4C92390-277B-4CEE-8A94-CE2697A9A3C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D2FC5A6-9EEA-40E2-916B-B99A9786F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673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436914" y="195943"/>
            <a:ext cx="9209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SEKSUAALISUUS, PERHE, VANHEMMUUS</a:t>
            </a:r>
            <a:endParaRPr lang="fi-FI" sz="3600" dirty="0"/>
          </a:p>
        </p:txBody>
      </p:sp>
      <p:sp>
        <p:nvSpPr>
          <p:cNvPr id="5" name="Tekstiruutu 4"/>
          <p:cNvSpPr txBox="1"/>
          <p:nvPr/>
        </p:nvSpPr>
        <p:spPr>
          <a:xfrm>
            <a:off x="1045029" y="1240971"/>
            <a:ext cx="100061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-SUKUPUOLI-IDENTITEETTI ELI SEKSUAALINEN MINÄKUVA = millaiseksi seksuaaliseksi olennoksi ihminen mieltää itsensä, millaiset asiat hän kokee seksuaalisuudessa tärkeiksi ja millä tavalla hän ilmentää seksuaalisuuttaan</a:t>
            </a:r>
          </a:p>
          <a:p>
            <a:r>
              <a:rPr lang="fi-FI" sz="3200" dirty="0" smtClean="0"/>
              <a:t>-osa seksuaali-identiteettiä on seksuaalinen SUUNTAUTUMINEN</a:t>
            </a:r>
          </a:p>
          <a:p>
            <a:r>
              <a:rPr lang="fi-FI" sz="3200" dirty="0" smtClean="0"/>
              <a:t>-biologinen sukupuoli – maskuliinisuus-feminiinisyys</a:t>
            </a:r>
          </a:p>
          <a:p>
            <a:r>
              <a:rPr lang="fi-FI" sz="3200" dirty="0" smtClean="0"/>
              <a:t>-</a:t>
            </a:r>
            <a:r>
              <a:rPr lang="fi-FI" sz="3200" dirty="0" err="1" smtClean="0"/>
              <a:t>transsukupuolisuus</a:t>
            </a:r>
            <a:endParaRPr lang="fi-FI" sz="3200" dirty="0" smtClean="0"/>
          </a:p>
          <a:p>
            <a:r>
              <a:rPr lang="fi-FI" sz="3200" dirty="0" smtClean="0"/>
              <a:t>-</a:t>
            </a:r>
            <a:r>
              <a:rPr lang="fi-FI" sz="3200" dirty="0" err="1" smtClean="0"/>
              <a:t>intersukupuolisuus</a:t>
            </a:r>
            <a:endParaRPr lang="fi-FI" sz="3200" dirty="0" smtClean="0"/>
          </a:p>
          <a:p>
            <a:r>
              <a:rPr lang="fi-FI" sz="3200" dirty="0" smtClean="0"/>
              <a:t>-sukupuolineutraali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013454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tekstiellipsi 1"/>
          <p:cNvSpPr/>
          <p:nvPr/>
        </p:nvSpPr>
        <p:spPr>
          <a:xfrm>
            <a:off x="8904288" y="1196976"/>
            <a:ext cx="1547812" cy="2303463"/>
          </a:xfrm>
          <a:prstGeom prst="wedgeEllipseCallout">
            <a:avLst>
              <a:gd name="adj1" fmla="val -61590"/>
              <a:gd name="adj2" fmla="val 933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…etsiä, saada ja levittää </a:t>
            </a:r>
            <a:r>
              <a:rPr lang="fi-FI" sz="1600" dirty="0" err="1">
                <a:solidFill>
                  <a:schemeClr val="tx1"/>
                </a:solidFill>
              </a:rPr>
              <a:t>seksuaali-suuteen</a:t>
            </a:r>
            <a:r>
              <a:rPr lang="fi-FI" sz="1600" dirty="0">
                <a:solidFill>
                  <a:schemeClr val="tx1"/>
                </a:solidFill>
              </a:rPr>
              <a:t> liittyvää tietoa</a:t>
            </a:r>
          </a:p>
        </p:txBody>
      </p:sp>
      <p:sp>
        <p:nvSpPr>
          <p:cNvPr id="3" name="Kuvatekstiellipsi 2"/>
          <p:cNvSpPr/>
          <p:nvPr/>
        </p:nvSpPr>
        <p:spPr>
          <a:xfrm>
            <a:off x="8616950" y="3860800"/>
            <a:ext cx="2051050" cy="2997200"/>
          </a:xfrm>
          <a:prstGeom prst="wedgeEllipseCallout">
            <a:avLst>
              <a:gd name="adj1" fmla="val -35555"/>
              <a:gd name="adj2" fmla="val -4517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…parhaimpaan saavutettavissa olevaan terveydentilaan suhteessa seksuaalisuuteen mukaan lukien mahdollisuus seksuaali- ja lisääntymispalveluihin</a:t>
            </a:r>
          </a:p>
        </p:txBody>
      </p:sp>
      <p:sp>
        <p:nvSpPr>
          <p:cNvPr id="4" name="Kuvatekstiellipsi 3"/>
          <p:cNvSpPr/>
          <p:nvPr/>
        </p:nvSpPr>
        <p:spPr>
          <a:xfrm>
            <a:off x="4511675" y="6092826"/>
            <a:ext cx="3816350" cy="576263"/>
          </a:xfrm>
          <a:prstGeom prst="wedgeEllipseCallout">
            <a:avLst>
              <a:gd name="adj1" fmla="val 3622"/>
              <a:gd name="adj2" fmla="val -6894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…päättää, hankkiako ja milloin hankkia lapsia</a:t>
            </a:r>
          </a:p>
        </p:txBody>
      </p:sp>
      <p:sp>
        <p:nvSpPr>
          <p:cNvPr id="5" name="Kuvatekstiellipsi 4"/>
          <p:cNvSpPr/>
          <p:nvPr/>
        </p:nvSpPr>
        <p:spPr>
          <a:xfrm>
            <a:off x="1524001" y="4941888"/>
            <a:ext cx="2771775" cy="1727200"/>
          </a:xfrm>
          <a:prstGeom prst="wedgeEllipseCallout">
            <a:avLst>
              <a:gd name="adj1" fmla="val 11620"/>
              <a:gd name="adj2" fmla="val -6587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…päättää onko seksuaalisesti aktiivi vaiko ei sekä kunnioitukseen ruumiillista koskemattomuutta kohtaan</a:t>
            </a:r>
          </a:p>
        </p:txBody>
      </p:sp>
      <p:sp>
        <p:nvSpPr>
          <p:cNvPr id="6" name="Kuvatekstiellipsi 5"/>
          <p:cNvSpPr/>
          <p:nvPr/>
        </p:nvSpPr>
        <p:spPr>
          <a:xfrm>
            <a:off x="1524001" y="3213101"/>
            <a:ext cx="1331913" cy="1655763"/>
          </a:xfrm>
          <a:prstGeom prst="wedgeEllipseCallout">
            <a:avLst>
              <a:gd name="adj1" fmla="val 61615"/>
              <a:gd name="adj2" fmla="val -5000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…suostumukseen </a:t>
            </a:r>
            <a:r>
              <a:rPr lang="fi-FI" sz="1600" dirty="0" err="1">
                <a:solidFill>
                  <a:schemeClr val="tx1"/>
                </a:solidFill>
              </a:rPr>
              <a:t>perustu-vaan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avioliit-</a:t>
            </a:r>
            <a:r>
              <a:rPr lang="fi-FI" sz="1600" dirty="0">
                <a:solidFill>
                  <a:schemeClr val="tx1"/>
                </a:solidFill>
              </a:rPr>
              <a:t>   </a:t>
            </a:r>
            <a:r>
              <a:rPr lang="fi-FI" sz="1600" dirty="0" err="1">
                <a:solidFill>
                  <a:schemeClr val="tx1"/>
                </a:solidFill>
              </a:rPr>
              <a:t>toon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7" name="Kuvatekstiellipsi 6"/>
          <p:cNvSpPr/>
          <p:nvPr/>
        </p:nvSpPr>
        <p:spPr>
          <a:xfrm>
            <a:off x="1524001" y="2060575"/>
            <a:ext cx="1655763" cy="901700"/>
          </a:xfrm>
          <a:prstGeom prst="wedgeEllipseCallout">
            <a:avLst>
              <a:gd name="adj1" fmla="val 72023"/>
              <a:gd name="adj2" fmla="val -210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…valita kumppani</a:t>
            </a:r>
          </a:p>
        </p:txBody>
      </p:sp>
      <p:sp>
        <p:nvSpPr>
          <p:cNvPr id="8" name="Kuvatekstiellipsi 7"/>
          <p:cNvSpPr/>
          <p:nvPr/>
        </p:nvSpPr>
        <p:spPr>
          <a:xfrm>
            <a:off x="1524001" y="908051"/>
            <a:ext cx="2303463" cy="1008063"/>
          </a:xfrm>
          <a:prstGeom prst="wedgeEllipseCallout">
            <a:avLst>
              <a:gd name="adj1" fmla="val 45208"/>
              <a:gd name="adj2" fmla="val 3279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sz="1400" dirty="0">
                <a:solidFill>
                  <a:schemeClr val="tx1"/>
                </a:solidFill>
              </a:rPr>
              <a:t>…molempien suostumukseen perustuviin seksuaalisuhteisiin</a:t>
            </a:r>
          </a:p>
        </p:txBody>
      </p:sp>
      <p:sp>
        <p:nvSpPr>
          <p:cNvPr id="9" name="Kuvatekstiellipsi 8"/>
          <p:cNvSpPr/>
          <p:nvPr/>
        </p:nvSpPr>
        <p:spPr>
          <a:xfrm>
            <a:off x="4440238" y="620714"/>
            <a:ext cx="5327650" cy="674687"/>
          </a:xfrm>
          <a:prstGeom prst="wedgeEllipseCallout">
            <a:avLst>
              <a:gd name="adj1" fmla="val -10516"/>
              <a:gd name="adj2" fmla="val 6865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…tavoitella tyydyttävää, turvallista ja nautinnollista seksuaalielämää</a:t>
            </a:r>
          </a:p>
        </p:txBody>
      </p:sp>
      <p:sp>
        <p:nvSpPr>
          <p:cNvPr id="10" name="Ellipsi 9"/>
          <p:cNvSpPr/>
          <p:nvPr/>
        </p:nvSpPr>
        <p:spPr>
          <a:xfrm>
            <a:off x="4511675" y="3068639"/>
            <a:ext cx="3024188" cy="935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fi-FI" dirty="0">
                <a:solidFill>
                  <a:schemeClr val="tx1"/>
                </a:solidFill>
              </a:rPr>
              <a:t>SEKSUAALITERVEYS</a:t>
            </a:r>
          </a:p>
        </p:txBody>
      </p:sp>
      <p:sp>
        <p:nvSpPr>
          <p:cNvPr id="11" name="Ellipsi 10"/>
          <p:cNvSpPr/>
          <p:nvPr/>
        </p:nvSpPr>
        <p:spPr>
          <a:xfrm>
            <a:off x="7032625" y="1773239"/>
            <a:ext cx="1657350" cy="17287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sz="1600" dirty="0"/>
              <a:t>SEKSUAALIKASVATUS JA VALISTUS</a:t>
            </a:r>
          </a:p>
        </p:txBody>
      </p:sp>
      <p:sp>
        <p:nvSpPr>
          <p:cNvPr id="12" name="Ellipsi 11"/>
          <p:cNvSpPr/>
          <p:nvPr/>
        </p:nvSpPr>
        <p:spPr>
          <a:xfrm>
            <a:off x="7104064" y="3500439"/>
            <a:ext cx="1728787" cy="180022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sz="1600" dirty="0"/>
              <a:t>SUKUPUOLI-TAUDEILTA SUOJAUTU-MINEN</a:t>
            </a:r>
          </a:p>
        </p:txBody>
      </p:sp>
      <p:sp>
        <p:nvSpPr>
          <p:cNvPr id="13" name="Ellipsi 12"/>
          <p:cNvSpPr/>
          <p:nvPr/>
        </p:nvSpPr>
        <p:spPr>
          <a:xfrm>
            <a:off x="5448301" y="4076701"/>
            <a:ext cx="2016125" cy="1800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fi-FI" sz="1600" dirty="0"/>
              <a:t>LISÄÄNTYMIS-TERVEYS:</a:t>
            </a:r>
          </a:p>
          <a:p>
            <a:pPr algn="just">
              <a:defRPr/>
            </a:pPr>
            <a:r>
              <a:rPr lang="fi-FI" sz="1600" dirty="0"/>
              <a:t>RASKAUS/ SYNNYTYS/ HEDELMÄTTÖ-MYYS</a:t>
            </a:r>
          </a:p>
        </p:txBody>
      </p:sp>
      <p:sp>
        <p:nvSpPr>
          <p:cNvPr id="14" name="Ellipsi 13"/>
          <p:cNvSpPr/>
          <p:nvPr/>
        </p:nvSpPr>
        <p:spPr>
          <a:xfrm>
            <a:off x="4151314" y="4076700"/>
            <a:ext cx="1584325" cy="1873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i-FI" dirty="0"/>
              <a:t>PERHE-SUUNNIT-TELU:</a:t>
            </a:r>
          </a:p>
          <a:p>
            <a:pPr>
              <a:defRPr/>
            </a:pPr>
            <a:r>
              <a:rPr lang="fi-FI" dirty="0"/>
              <a:t>EHKÄISY / ABORTTI</a:t>
            </a:r>
          </a:p>
        </p:txBody>
      </p:sp>
      <p:sp>
        <p:nvSpPr>
          <p:cNvPr id="15" name="Ellipsi 14"/>
          <p:cNvSpPr/>
          <p:nvPr/>
        </p:nvSpPr>
        <p:spPr>
          <a:xfrm>
            <a:off x="3575050" y="1484313"/>
            <a:ext cx="1728788" cy="165735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/>
              <a:t>SEKSUAALI-SUUDEN TOTEUTTA-MINEN, SYRJINNÄN EHKÄISY</a:t>
            </a:r>
          </a:p>
        </p:txBody>
      </p:sp>
      <p:sp>
        <p:nvSpPr>
          <p:cNvPr id="16" name="Ellipsi 15"/>
          <p:cNvSpPr/>
          <p:nvPr/>
        </p:nvSpPr>
        <p:spPr>
          <a:xfrm>
            <a:off x="5303838" y="1484314"/>
            <a:ext cx="1871662" cy="17287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/>
              <a:t>KYKY NAUTTIA SEKSUAALISUUDESTA, SEKSUAALINEN MIELIHYVÄ JA TYYDYTYS</a:t>
            </a:r>
          </a:p>
        </p:txBody>
      </p:sp>
      <p:sp>
        <p:nvSpPr>
          <p:cNvPr id="17" name="Ellipsi 16"/>
          <p:cNvSpPr/>
          <p:nvPr/>
        </p:nvSpPr>
        <p:spPr>
          <a:xfrm>
            <a:off x="2927350" y="2924176"/>
            <a:ext cx="1779588" cy="180022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fi-FI" sz="1400" dirty="0"/>
              <a:t>SEKSUAALI-SELTA HYVÄKSI-KÄYTÖLTÄ JA VÄKIVALLALTA SUOJAUTUMI-NEN</a:t>
            </a:r>
          </a:p>
        </p:txBody>
      </p:sp>
      <p:sp>
        <p:nvSpPr>
          <p:cNvPr id="3090" name="Tekstikehys 19"/>
          <p:cNvSpPr txBox="1">
            <a:spLocks noChangeArrowheads="1"/>
          </p:cNvSpPr>
          <p:nvPr/>
        </p:nvSpPr>
        <p:spPr bwMode="auto">
          <a:xfrm>
            <a:off x="4656138" y="0"/>
            <a:ext cx="601186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 </a:t>
            </a:r>
            <a:r>
              <a:rPr lang="fi-FI" altLang="fi-FI" sz="1600"/>
              <a:t>joiden mukaan kaikilla on oikeus vapaana pakottamisesta, syrjinnästä ja väkivallasta…</a:t>
            </a:r>
          </a:p>
        </p:txBody>
      </p:sp>
      <p:sp>
        <p:nvSpPr>
          <p:cNvPr id="21" name="Kuvatekstiellipsi 20"/>
          <p:cNvSpPr/>
          <p:nvPr/>
        </p:nvSpPr>
        <p:spPr>
          <a:xfrm>
            <a:off x="1703389" y="188913"/>
            <a:ext cx="2700337" cy="431800"/>
          </a:xfrm>
          <a:prstGeom prst="wedgeEllipseCallout">
            <a:avLst>
              <a:gd name="adj1" fmla="val 58577"/>
              <a:gd name="adj2" fmla="val -812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>
                <a:solidFill>
                  <a:schemeClr val="tx1"/>
                </a:solidFill>
              </a:rPr>
              <a:t>Seksuaalioikeudet</a:t>
            </a:r>
          </a:p>
        </p:txBody>
      </p:sp>
    </p:spTree>
    <p:extLst>
      <p:ext uri="{BB962C8B-B14F-4D97-AF65-F5344CB8AC3E}">
        <p14:creationId xmlns:p14="http://schemas.microsoft.com/office/powerpoint/2010/main" val="182330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10342" y="509451"/>
            <a:ext cx="107507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Tärkeimmät seksuaaliterveyden mittarit: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Raskauksien määrä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Aborttien määrä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Ehkäisyn käyttö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Seksuaalisen ja sukupuoleen sidoksissa olevan väkivallan yleisyys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Seksitautien ja muiden sukuelinten sairauksien esiintyvyys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Koettu tyytyväisyys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Oireiden puuttuminen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smtClean="0"/>
              <a:t>Yleinen hyvinvointi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6833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11234" y="391886"/>
            <a:ext cx="8451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SEKSUAALIELÄMÄN ONGELMAT</a:t>
            </a:r>
            <a:endParaRPr lang="fi-FI" sz="4000" dirty="0"/>
          </a:p>
        </p:txBody>
      </p:sp>
      <p:sp>
        <p:nvSpPr>
          <p:cNvPr id="3" name="Tekstiruutu 2"/>
          <p:cNvSpPr txBox="1"/>
          <p:nvPr/>
        </p:nvSpPr>
        <p:spPr>
          <a:xfrm>
            <a:off x="1227908" y="1564490"/>
            <a:ext cx="88174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i-FI" altLang="fi-FI" sz="3600" dirty="0"/>
              <a:t>Seksuaaliset toimintahäiriöt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altLang="fi-FI" sz="3600" dirty="0"/>
              <a:t>Seksuaalinen </a:t>
            </a:r>
            <a:r>
              <a:rPr lang="fi-FI" altLang="fi-FI" sz="3600" dirty="0" smtClean="0"/>
              <a:t>riskikäyttäytyminen</a:t>
            </a:r>
            <a:endParaRPr lang="fi-FI" altLang="fi-FI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fi-FI" altLang="fi-FI" sz="3600" dirty="0"/>
              <a:t>Seksuaalinen syrjintä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altLang="fi-FI" sz="3600" dirty="0" smtClean="0"/>
              <a:t>Seksuaaliset käyttäytymishäiriöt</a:t>
            </a:r>
            <a:endParaRPr lang="fi-FI" altLang="fi-FI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fi-FI" altLang="fi-FI" sz="3600" dirty="0"/>
              <a:t>Lisääntymisterveyden </a:t>
            </a:r>
            <a:r>
              <a:rPr lang="fi-FI" altLang="fi-FI" sz="3600" dirty="0" smtClean="0"/>
              <a:t>ongelmat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altLang="fi-FI" sz="3600" dirty="0"/>
              <a:t>Seksuaalinen väkivalta </a:t>
            </a:r>
          </a:p>
          <a:p>
            <a:pPr>
              <a:buFont typeface="Wingdings" panose="05000000000000000000" pitchFamily="2" charset="2"/>
              <a:buChar char="ü"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6852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96834" y="418011"/>
            <a:ext cx="109466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7200" dirty="0" smtClean="0"/>
              <a:t>Sukupuolitaudit: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800" dirty="0" smtClean="0"/>
              <a:t>Yleisvaaralliset, ilmoitettavat, muut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800" dirty="0" smtClean="0"/>
              <a:t>Bakteerin aiheuttamat, viruksen aiheuttamat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800" dirty="0" smtClean="0"/>
              <a:t>Rokotus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800" dirty="0" smtClean="0"/>
              <a:t>Oireet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800" dirty="0" smtClean="0"/>
              <a:t>Hoito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1830382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83772" y="1645920"/>
            <a:ext cx="419317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dirty="0"/>
              <a:t>SYITÄ</a:t>
            </a:r>
            <a:r>
              <a:rPr lang="fi-FI" altLang="fi-FI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altLang="fi-FI" dirty="0" smtClean="0"/>
              <a:t>ikä</a:t>
            </a:r>
            <a:endParaRPr lang="fi-FI" alt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tulehdukset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hoitamattomat sukupuolitaudit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useammat raskaudenkeskeytykset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vasta-aineet siittiöille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hormonihäiriöt  -&gt;  </a:t>
            </a:r>
            <a:r>
              <a:rPr lang="fi-FI" altLang="fi-FI" dirty="0">
                <a:solidFill>
                  <a:srgbClr val="C00000"/>
                </a:solidFill>
              </a:rPr>
              <a:t>VERINÄYTTEET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kasvaimet         -&gt;  </a:t>
            </a:r>
            <a:r>
              <a:rPr lang="fi-FI" altLang="fi-FI" dirty="0">
                <a:solidFill>
                  <a:srgbClr val="C00000"/>
                </a:solidFill>
              </a:rPr>
              <a:t>ULTRAÄÄNIKUVAUS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sukupuolielinten synnynnäiset epämuodostumat ja</a:t>
            </a:r>
          </a:p>
          <a:p>
            <a:r>
              <a:rPr lang="fi-FI" altLang="fi-FI" dirty="0"/>
              <a:t>    tukokset   -&gt;  </a:t>
            </a:r>
            <a:r>
              <a:rPr lang="fi-FI" altLang="fi-FI" sz="1600" dirty="0">
                <a:solidFill>
                  <a:srgbClr val="C00000"/>
                </a:solidFill>
              </a:rPr>
              <a:t>TÄHYSTYSTUTKIMUS, VARJOAINEKUVAUS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altLang="fi-FI" dirty="0"/>
              <a:t> siittiötuotannon häiriöt – kivespussien</a:t>
            </a:r>
          </a:p>
          <a:p>
            <a:r>
              <a:rPr lang="fi-FI" altLang="fi-FI" dirty="0"/>
              <a:t>   </a:t>
            </a:r>
            <a:r>
              <a:rPr lang="fi-FI" altLang="fi-FI" dirty="0" err="1"/>
              <a:t>laskeutumattomuus</a:t>
            </a:r>
            <a:r>
              <a:rPr lang="fi-FI" altLang="fi-FI" dirty="0"/>
              <a:t>, sikotaudin jälkitauti, saasteet, säteily,</a:t>
            </a:r>
          </a:p>
          <a:p>
            <a:r>
              <a:rPr lang="fi-FI" altLang="fi-FI" dirty="0"/>
              <a:t>   tupakka, alkoholi…?) -&gt; </a:t>
            </a:r>
            <a:r>
              <a:rPr lang="fi-FI" altLang="fi-FI" dirty="0">
                <a:solidFill>
                  <a:srgbClr val="C00000"/>
                </a:solidFill>
              </a:rPr>
              <a:t>SPERMANÄYTE </a:t>
            </a:r>
            <a:r>
              <a:rPr lang="fi-FI" altLang="fi-FI" dirty="0"/>
              <a:t>(määrä, liikkuvuus)</a:t>
            </a:r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>
            <a:off x="2880360" y="927462"/>
            <a:ext cx="6048103" cy="927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i-FI" altLang="fi-FI" dirty="0"/>
              <a:t>HANKINTA ALOITETAAN NYKYISIN VANHEMPANA</a:t>
            </a:r>
          </a:p>
          <a:p>
            <a:pPr>
              <a:buFontTx/>
              <a:buChar char="-"/>
            </a:pPr>
            <a:r>
              <a:rPr lang="fi-FI" altLang="fi-FI" dirty="0"/>
              <a:t> 1/6 PAREISTA ONGELMIA</a:t>
            </a:r>
          </a:p>
          <a:p>
            <a:pPr>
              <a:buFontTx/>
              <a:buChar char="-"/>
            </a:pPr>
            <a:r>
              <a:rPr lang="fi-FI" altLang="fi-FI" dirty="0"/>
              <a:t> 1v YRITYSTÄ -&gt; RASKAUTTA EI KUULU -&gt; TUTKIMUKSET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3651068" y="156754"/>
            <a:ext cx="2958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LAPSETTOMUUS</a:t>
            </a:r>
            <a:endParaRPr lang="fi-FI" sz="3200" dirty="0"/>
          </a:p>
        </p:txBody>
      </p:sp>
      <p:sp>
        <p:nvSpPr>
          <p:cNvPr id="5" name="Tekstiruutu 4"/>
          <p:cNvSpPr txBox="1"/>
          <p:nvPr/>
        </p:nvSpPr>
        <p:spPr>
          <a:xfrm>
            <a:off x="6185263" y="1898910"/>
            <a:ext cx="5486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sz="3200" dirty="0" smtClean="0"/>
              <a:t>Apua lapsettomuuteen:</a:t>
            </a:r>
            <a:endParaRPr lang="fi-FI" altLang="fi-FI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altLang="fi-FI" sz="1400" dirty="0"/>
              <a:t>  </a:t>
            </a:r>
            <a:r>
              <a:rPr lang="fi-FI" altLang="fi-FI" dirty="0"/>
              <a:t>OVULAATION INDUKTIO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altLang="fi-FI" dirty="0"/>
              <a:t> KEINOHEDELMÖITYS ELI</a:t>
            </a:r>
          </a:p>
          <a:p>
            <a:r>
              <a:rPr lang="fi-FI" altLang="fi-FI" dirty="0"/>
              <a:t>    INSEMINAATIO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altLang="fi-FI" dirty="0"/>
              <a:t> KOEPUTKIHEDELMÖITYS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altLang="fi-FI" dirty="0"/>
              <a:t> MIKROHEDELMÖITYS JA</a:t>
            </a:r>
          </a:p>
          <a:p>
            <a:r>
              <a:rPr lang="fi-FI" altLang="fi-FI" dirty="0"/>
              <a:t>    LAHJASUKUSOLUHOIDOT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6061166" y="4532811"/>
            <a:ext cx="50161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dirty="0"/>
              <a:t>Älä odota liian kauan</a:t>
            </a:r>
          </a:p>
          <a:p>
            <a:r>
              <a:rPr lang="fi-FI" altLang="fi-FI" dirty="0"/>
              <a:t>Pysyttele sopivassa painossa</a:t>
            </a:r>
          </a:p>
          <a:p>
            <a:r>
              <a:rPr lang="fi-FI" altLang="fi-FI" dirty="0"/>
              <a:t>Suojaudu sukupuolitaudeilta</a:t>
            </a:r>
          </a:p>
          <a:p>
            <a:r>
              <a:rPr lang="fi-FI" altLang="fi-FI" dirty="0"/>
              <a:t>Vältä tupakkaa, runsasta alkoholin käyttöä, huumeita</a:t>
            </a:r>
          </a:p>
          <a:p>
            <a:r>
              <a:rPr lang="fi-FI" altLang="fi-FI" dirty="0"/>
              <a:t>Vältä liiallista särkylääkkeiden käyttöä</a:t>
            </a:r>
          </a:p>
          <a:p>
            <a:r>
              <a:rPr lang="fi-FI" altLang="fi-FI" dirty="0"/>
              <a:t>Liiku säännöllisesti</a:t>
            </a:r>
          </a:p>
          <a:p>
            <a:r>
              <a:rPr lang="fi-FI" altLang="fi-FI" dirty="0"/>
              <a:t>Vältä stressiä</a:t>
            </a:r>
          </a:p>
        </p:txBody>
      </p:sp>
      <p:sp>
        <p:nvSpPr>
          <p:cNvPr id="7" name="Alanuoli 6"/>
          <p:cNvSpPr/>
          <p:nvPr/>
        </p:nvSpPr>
        <p:spPr>
          <a:xfrm>
            <a:off x="7014754" y="4232366"/>
            <a:ext cx="274320" cy="300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66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81200" y="268289"/>
            <a:ext cx="8229600" cy="712787"/>
          </a:xfrm>
        </p:spPr>
        <p:txBody>
          <a:bodyPr/>
          <a:lstStyle/>
          <a:p>
            <a:pPr>
              <a:defRPr/>
            </a:pPr>
            <a:r>
              <a:rPr lang="fi-FI" dirty="0" smtClean="0">
                <a:solidFill>
                  <a:schemeClr val="tx2">
                    <a:satMod val="200000"/>
                  </a:schemeClr>
                </a:solidFill>
              </a:rPr>
              <a:t>PERHEPOLITIIKKA</a:t>
            </a:r>
            <a:endParaRPr lang="fi-FI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901337" y="981077"/>
            <a:ext cx="10711543" cy="5473698"/>
          </a:xfrm>
        </p:spPr>
        <p:txBody>
          <a:bodyPr/>
          <a:lstStyle/>
          <a:p>
            <a:pPr eaLnBrk="1" hangingPunct="1"/>
            <a:r>
              <a:rPr lang="fi-FI" altLang="fi-FI" sz="1800" dirty="0"/>
              <a:t>Lähtökohtana kustannusten tasaaminen ja työn ja perhe-elämän yhteensovittamisen mahdollistaminen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Äitiysavustus</a:t>
            </a:r>
            <a:r>
              <a:rPr lang="fi-FI" altLang="fi-FI" dirty="0"/>
              <a:t>, äitiyspakkaus tai rahasumma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Äitiysraha </a:t>
            </a:r>
            <a:r>
              <a:rPr lang="fi-FI" altLang="fi-FI" dirty="0"/>
              <a:t>(105 arkipäivää) – alkaa kun raskaus kestänyt 154 arkipäivää</a:t>
            </a:r>
          </a:p>
          <a:p>
            <a:pPr lvl="2" eaLnBrk="1" hangingPunct="1"/>
            <a:r>
              <a:rPr lang="fi-FI" altLang="fi-FI" sz="1800" dirty="0"/>
              <a:t>Erityisäitiysraha riskialtista työtä tekevälle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Isyysraha </a:t>
            </a:r>
            <a:r>
              <a:rPr lang="fi-FI" altLang="fi-FI" dirty="0"/>
              <a:t>, 1-18 päivää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Vanhempainraha </a:t>
            </a:r>
            <a:r>
              <a:rPr lang="fi-FI" altLang="fi-FI" dirty="0"/>
              <a:t>(158 päivää) -  äiti, isä tai vuorotellen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Isäkuukausi</a:t>
            </a:r>
            <a:r>
              <a:rPr lang="fi-FI" altLang="fi-FI" dirty="0"/>
              <a:t> – vanhempainrahakaudesta </a:t>
            </a:r>
            <a:r>
              <a:rPr lang="fi-FI" altLang="fi-FI" dirty="0" err="1"/>
              <a:t>väh</a:t>
            </a:r>
            <a:r>
              <a:rPr lang="fi-FI" altLang="fi-FI" dirty="0"/>
              <a:t> 12 viim. arkipäivää -&gt;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i-FI" altLang="fi-FI" dirty="0"/>
              <a:t>      1-12 ylimääräistä arkipäivää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Kotihoidontuki</a:t>
            </a:r>
            <a:r>
              <a:rPr lang="fi-FI" altLang="fi-FI" dirty="0">
                <a:solidFill>
                  <a:srgbClr val="FFC000"/>
                </a:solidFill>
              </a:rPr>
              <a:t> </a:t>
            </a:r>
            <a:r>
              <a:rPr lang="fi-FI" altLang="fi-FI" dirty="0"/>
              <a:t>alle 3-vuotiaan lapsen hoitamisesta kotona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Hoitopaikan järjestäminen</a:t>
            </a:r>
          </a:p>
          <a:p>
            <a:pPr lvl="1" eaLnBrk="1" hangingPunct="1"/>
            <a:r>
              <a:rPr lang="fi-FI" altLang="fi-FI" dirty="0">
                <a:solidFill>
                  <a:schemeClr val="accent6">
                    <a:lumMod val="50000"/>
                  </a:schemeClr>
                </a:solidFill>
              </a:rPr>
              <a:t>Lapsilisä</a:t>
            </a:r>
            <a:r>
              <a:rPr lang="fi-FI" altLang="fi-FI" dirty="0"/>
              <a:t> –&gt; 17-vuotiaaksi</a:t>
            </a:r>
          </a:p>
          <a:p>
            <a:pPr lvl="1" eaLnBrk="1" hangingPunct="1"/>
            <a:r>
              <a:rPr lang="fi-FI" altLang="fi-FI" dirty="0"/>
              <a:t>+ esim. adoptiovanhempien tuet, elatustuki, tuet lapsen sairastaessa, sotilasavustus lapsiperheille</a:t>
            </a:r>
          </a:p>
        </p:txBody>
      </p:sp>
    </p:spTree>
    <p:extLst>
      <p:ext uri="{BB962C8B-B14F-4D97-AF65-F5344CB8AC3E}">
        <p14:creationId xmlns:p14="http://schemas.microsoft.com/office/powerpoint/2010/main" val="129973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146</TotalTime>
  <Words>423</Words>
  <Application>Microsoft Office PowerPoint</Application>
  <PresentationFormat>Laajakuva</PresentationFormat>
  <Paragraphs>93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Tw Cen MT</vt:lpstr>
      <vt:lpstr>Wingdings</vt:lpstr>
      <vt:lpstr>Pisara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PERHEPOLITIIKKA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Löfström Leena</dc:creator>
  <cp:lastModifiedBy>Mari Rantalainen</cp:lastModifiedBy>
  <cp:revision>9</cp:revision>
  <dcterms:created xsi:type="dcterms:W3CDTF">2017-09-07T18:07:18Z</dcterms:created>
  <dcterms:modified xsi:type="dcterms:W3CDTF">2019-08-07T10:58:20Z</dcterms:modified>
</cp:coreProperties>
</file>