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2" r:id="rId7"/>
    <p:sldId id="263" r:id="rId8"/>
    <p:sldId id="260" r:id="rId9"/>
    <p:sldId id="264" r:id="rId10"/>
    <p:sldId id="277" r:id="rId11"/>
    <p:sldId id="266" r:id="rId12"/>
    <p:sldId id="267" r:id="rId13"/>
    <p:sldId id="268" r:id="rId14"/>
    <p:sldId id="272" r:id="rId15"/>
    <p:sldId id="274" r:id="rId16"/>
    <p:sldId id="275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CC"/>
    <a:srgbClr val="3B3B3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89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620688D1-F808-2043-867B-FC4359AFB737}"/>
    <pc:docChg chg="modSld">
      <pc:chgData name="Eija Tuunainen" userId="1210e16e-b70a-4111-b2d3-ae66487c177b" providerId="ADAL" clId="{620688D1-F808-2043-867B-FC4359AFB737}" dt="2021-11-21T16:50:32.336" v="20" actId="20577"/>
      <pc:docMkLst>
        <pc:docMk/>
      </pc:docMkLst>
      <pc:sldChg chg="modSp mod">
        <pc:chgData name="Eija Tuunainen" userId="1210e16e-b70a-4111-b2d3-ae66487c177b" providerId="ADAL" clId="{620688D1-F808-2043-867B-FC4359AFB737}" dt="2021-11-21T16:44:38.147" v="1" actId="20577"/>
        <pc:sldMkLst>
          <pc:docMk/>
          <pc:sldMk cId="958622377" sldId="257"/>
        </pc:sldMkLst>
        <pc:spChg chg="mod">
          <ac:chgData name="Eija Tuunainen" userId="1210e16e-b70a-4111-b2d3-ae66487c177b" providerId="ADAL" clId="{620688D1-F808-2043-867B-FC4359AFB737}" dt="2021-11-21T16:44:38.147" v="1" actId="20577"/>
          <ac:spMkLst>
            <pc:docMk/>
            <pc:sldMk cId="958622377" sldId="257"/>
            <ac:spMk id="3" creationId="{0A45ACCC-B9E9-4FE5-81BA-21466C31C49C}"/>
          </ac:spMkLst>
        </pc:spChg>
        <pc:picChg chg="mod">
          <ac:chgData name="Eija Tuunainen" userId="1210e16e-b70a-4111-b2d3-ae66487c177b" providerId="ADAL" clId="{620688D1-F808-2043-867B-FC4359AFB737}" dt="2021-11-21T16:44:35.405" v="0" actId="1076"/>
          <ac:picMkLst>
            <pc:docMk/>
            <pc:sldMk cId="958622377" sldId="257"/>
            <ac:picMk id="5" creationId="{D379C2FB-1373-4881-9842-C2C5150B3E04}"/>
          </ac:picMkLst>
        </pc:picChg>
      </pc:sldChg>
      <pc:sldChg chg="modSp mod">
        <pc:chgData name="Eija Tuunainen" userId="1210e16e-b70a-4111-b2d3-ae66487c177b" providerId="ADAL" clId="{620688D1-F808-2043-867B-FC4359AFB737}" dt="2021-11-21T16:45:07.290" v="2" actId="20577"/>
        <pc:sldMkLst>
          <pc:docMk/>
          <pc:sldMk cId="1701153865" sldId="260"/>
        </pc:sldMkLst>
        <pc:spChg chg="mod">
          <ac:chgData name="Eija Tuunainen" userId="1210e16e-b70a-4111-b2d3-ae66487c177b" providerId="ADAL" clId="{620688D1-F808-2043-867B-FC4359AFB737}" dt="2021-11-21T16:45:07.290" v="2" actId="20577"/>
          <ac:spMkLst>
            <pc:docMk/>
            <pc:sldMk cId="1701153865" sldId="260"/>
            <ac:spMk id="77" creationId="{F68F1D1B-E060-45A7-B363-2C1391DF28E8}"/>
          </ac:spMkLst>
        </pc:spChg>
      </pc:sldChg>
      <pc:sldChg chg="modSp mod">
        <pc:chgData name="Eija Tuunainen" userId="1210e16e-b70a-4111-b2d3-ae66487c177b" providerId="ADAL" clId="{620688D1-F808-2043-867B-FC4359AFB737}" dt="2021-11-21T16:45:17.315" v="4" actId="20577"/>
        <pc:sldMkLst>
          <pc:docMk/>
          <pc:sldMk cId="676750991" sldId="264"/>
        </pc:sldMkLst>
        <pc:spChg chg="mod">
          <ac:chgData name="Eija Tuunainen" userId="1210e16e-b70a-4111-b2d3-ae66487c177b" providerId="ADAL" clId="{620688D1-F808-2043-867B-FC4359AFB737}" dt="2021-11-21T16:45:17.315" v="4" actId="20577"/>
          <ac:spMkLst>
            <pc:docMk/>
            <pc:sldMk cId="676750991" sldId="264"/>
            <ac:spMk id="8" creationId="{4714159D-DD52-42A1-BAB1-67542EF29B00}"/>
          </ac:spMkLst>
        </pc:spChg>
      </pc:sldChg>
      <pc:sldChg chg="modSp mod">
        <pc:chgData name="Eija Tuunainen" userId="1210e16e-b70a-4111-b2d3-ae66487c177b" providerId="ADAL" clId="{620688D1-F808-2043-867B-FC4359AFB737}" dt="2021-11-21T16:46:44.593" v="6" actId="20577"/>
        <pc:sldMkLst>
          <pc:docMk/>
          <pc:sldMk cId="576020629" sldId="266"/>
        </pc:sldMkLst>
        <pc:spChg chg="mod">
          <ac:chgData name="Eija Tuunainen" userId="1210e16e-b70a-4111-b2d3-ae66487c177b" providerId="ADAL" clId="{620688D1-F808-2043-867B-FC4359AFB737}" dt="2021-11-21T16:46:44.593" v="6" actId="20577"/>
          <ac:spMkLst>
            <pc:docMk/>
            <pc:sldMk cId="576020629" sldId="266"/>
            <ac:spMk id="12" creationId="{5F2E1B32-649C-474B-9709-8609529359F5}"/>
          </ac:spMkLst>
        </pc:spChg>
      </pc:sldChg>
      <pc:sldChg chg="modSp mod">
        <pc:chgData name="Eija Tuunainen" userId="1210e16e-b70a-4111-b2d3-ae66487c177b" providerId="ADAL" clId="{620688D1-F808-2043-867B-FC4359AFB737}" dt="2021-11-21T16:46:37.643" v="5" actId="20577"/>
        <pc:sldMkLst>
          <pc:docMk/>
          <pc:sldMk cId="2057659405" sldId="267"/>
        </pc:sldMkLst>
        <pc:spChg chg="mod">
          <ac:chgData name="Eija Tuunainen" userId="1210e16e-b70a-4111-b2d3-ae66487c177b" providerId="ADAL" clId="{620688D1-F808-2043-867B-FC4359AFB737}" dt="2021-11-21T16:46:37.643" v="5" actId="20577"/>
          <ac:spMkLst>
            <pc:docMk/>
            <pc:sldMk cId="2057659405" sldId="267"/>
            <ac:spMk id="12" creationId="{641C1621-42DF-4D93-A48F-3283371CB2E6}"/>
          </ac:spMkLst>
        </pc:spChg>
      </pc:sldChg>
      <pc:sldChg chg="modSp mod">
        <pc:chgData name="Eija Tuunainen" userId="1210e16e-b70a-4111-b2d3-ae66487c177b" providerId="ADAL" clId="{620688D1-F808-2043-867B-FC4359AFB737}" dt="2021-11-21T16:47:22.200" v="8" actId="20577"/>
        <pc:sldMkLst>
          <pc:docMk/>
          <pc:sldMk cId="1358729416" sldId="268"/>
        </pc:sldMkLst>
        <pc:spChg chg="mod">
          <ac:chgData name="Eija Tuunainen" userId="1210e16e-b70a-4111-b2d3-ae66487c177b" providerId="ADAL" clId="{620688D1-F808-2043-867B-FC4359AFB737}" dt="2021-11-21T16:47:22.200" v="8" actId="20577"/>
          <ac:spMkLst>
            <pc:docMk/>
            <pc:sldMk cId="1358729416" sldId="268"/>
            <ac:spMk id="18" creationId="{0C843073-1A9B-4B1E-A3A4-B0AC3FB9924C}"/>
          </ac:spMkLst>
        </pc:spChg>
        <pc:spChg chg="mod">
          <ac:chgData name="Eija Tuunainen" userId="1210e16e-b70a-4111-b2d3-ae66487c177b" providerId="ADAL" clId="{620688D1-F808-2043-867B-FC4359AFB737}" dt="2021-11-21T16:47:19.954" v="7" actId="20577"/>
          <ac:spMkLst>
            <pc:docMk/>
            <pc:sldMk cId="1358729416" sldId="268"/>
            <ac:spMk id="20" creationId="{5415F6AB-F3ED-4BE6-ACC6-55BD351E57CA}"/>
          </ac:spMkLst>
        </pc:spChg>
      </pc:sldChg>
      <pc:sldChg chg="modSp mod">
        <pc:chgData name="Eija Tuunainen" userId="1210e16e-b70a-4111-b2d3-ae66487c177b" providerId="ADAL" clId="{620688D1-F808-2043-867B-FC4359AFB737}" dt="2021-11-21T16:49:03.048" v="10" actId="20577"/>
        <pc:sldMkLst>
          <pc:docMk/>
          <pc:sldMk cId="2952266766" sldId="272"/>
        </pc:sldMkLst>
        <pc:spChg chg="mod">
          <ac:chgData name="Eija Tuunainen" userId="1210e16e-b70a-4111-b2d3-ae66487c177b" providerId="ADAL" clId="{620688D1-F808-2043-867B-FC4359AFB737}" dt="2021-11-21T16:48:59.063" v="9" actId="20577"/>
          <ac:spMkLst>
            <pc:docMk/>
            <pc:sldMk cId="2952266766" sldId="272"/>
            <ac:spMk id="14" creationId="{67673D8B-E0F7-4259-8B3B-FEE7F4634BDD}"/>
          </ac:spMkLst>
        </pc:spChg>
        <pc:spChg chg="mod">
          <ac:chgData name="Eija Tuunainen" userId="1210e16e-b70a-4111-b2d3-ae66487c177b" providerId="ADAL" clId="{620688D1-F808-2043-867B-FC4359AFB737}" dt="2021-11-21T16:49:03.048" v="10" actId="20577"/>
          <ac:spMkLst>
            <pc:docMk/>
            <pc:sldMk cId="2952266766" sldId="272"/>
            <ac:spMk id="16" creationId="{BE98A8AC-8B9E-4C22-89EB-629FB8649677}"/>
          </ac:spMkLst>
        </pc:spChg>
      </pc:sldChg>
      <pc:sldChg chg="modSp mod">
        <pc:chgData name="Eija Tuunainen" userId="1210e16e-b70a-4111-b2d3-ae66487c177b" providerId="ADAL" clId="{620688D1-F808-2043-867B-FC4359AFB737}" dt="2021-11-21T16:49:45.215" v="13" actId="20577"/>
        <pc:sldMkLst>
          <pc:docMk/>
          <pc:sldMk cId="2118501316" sldId="274"/>
        </pc:sldMkLst>
        <pc:spChg chg="mod">
          <ac:chgData name="Eija Tuunainen" userId="1210e16e-b70a-4111-b2d3-ae66487c177b" providerId="ADAL" clId="{620688D1-F808-2043-867B-FC4359AFB737}" dt="2021-11-21T16:49:45.215" v="13" actId="20577"/>
          <ac:spMkLst>
            <pc:docMk/>
            <pc:sldMk cId="2118501316" sldId="274"/>
            <ac:spMk id="4" creationId="{686885D3-3AA8-4655-9CF6-9BD48D29D399}"/>
          </ac:spMkLst>
        </pc:spChg>
        <pc:spChg chg="mod">
          <ac:chgData name="Eija Tuunainen" userId="1210e16e-b70a-4111-b2d3-ae66487c177b" providerId="ADAL" clId="{620688D1-F808-2043-867B-FC4359AFB737}" dt="2021-11-21T16:49:23.309" v="11" actId="20577"/>
          <ac:spMkLst>
            <pc:docMk/>
            <pc:sldMk cId="2118501316" sldId="274"/>
            <ac:spMk id="10" creationId="{4D7E40ED-DABA-4602-814F-B7FA9D4031D6}"/>
          </ac:spMkLst>
        </pc:spChg>
      </pc:sldChg>
      <pc:sldChg chg="modSp mod">
        <pc:chgData name="Eija Tuunainen" userId="1210e16e-b70a-4111-b2d3-ae66487c177b" providerId="ADAL" clId="{620688D1-F808-2043-867B-FC4359AFB737}" dt="2021-11-21T16:50:32.336" v="20" actId="20577"/>
        <pc:sldMkLst>
          <pc:docMk/>
          <pc:sldMk cId="4146373008" sldId="275"/>
        </pc:sldMkLst>
        <pc:spChg chg="mod">
          <ac:chgData name="Eija Tuunainen" userId="1210e16e-b70a-4111-b2d3-ae66487c177b" providerId="ADAL" clId="{620688D1-F808-2043-867B-FC4359AFB737}" dt="2021-11-21T16:50:32.336" v="20" actId="20577"/>
          <ac:spMkLst>
            <pc:docMk/>
            <pc:sldMk cId="4146373008" sldId="275"/>
            <ac:spMk id="3" creationId="{CE2E70D8-6522-4C8F-9006-C5EAB318F65E}"/>
          </ac:spMkLst>
        </pc:spChg>
        <pc:spChg chg="mod">
          <ac:chgData name="Eija Tuunainen" userId="1210e16e-b70a-4111-b2d3-ae66487c177b" providerId="ADAL" clId="{620688D1-F808-2043-867B-FC4359AFB737}" dt="2021-11-21T16:50:00.768" v="14" actId="20577"/>
          <ac:spMkLst>
            <pc:docMk/>
            <pc:sldMk cId="4146373008" sldId="275"/>
            <ac:spMk id="10" creationId="{557E3EC2-193E-46D0-B7DF-595F277555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savu, ase, tuli, tumma&#10;&#10;Kuvaus luotu automaattisesti">
            <a:extLst>
              <a:ext uri="{FF2B5EF4-FFF2-40B4-BE49-F238E27FC236}">
                <a16:creationId xmlns:a16="http://schemas.microsoft.com/office/drawing/2014/main" id="{D379C2FB-1373-4881-9842-C2C5150B3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272416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103806E-D253-4ABD-8CDC-9B7BB8439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9840"/>
            <a:ext cx="9144000" cy="2194560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FFFFFF"/>
                </a:solidFill>
              </a:rPr>
              <a:t>Ympäristöaltisteiden</a:t>
            </a:r>
            <a:br>
              <a:rPr lang="fi-FI" sz="7200" dirty="0">
                <a:solidFill>
                  <a:srgbClr val="FFFFFF"/>
                </a:solidFill>
              </a:rPr>
            </a:br>
            <a:r>
              <a:rPr lang="fi-FI" sz="7200" dirty="0">
                <a:solidFill>
                  <a:srgbClr val="FFFFFF"/>
                </a:solidFill>
              </a:rPr>
              <a:t>terveysvaikutuksia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5ACCC-B9E9-4FE5-81BA-21466C31C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" y="6323484"/>
            <a:ext cx="3129280" cy="280515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Kamil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Feczko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  <a:p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1A180542-5459-4174-8F06-FB12419DD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43" y="6206566"/>
            <a:ext cx="2000250" cy="514350"/>
          </a:xfrm>
          <a:prstGeom prst="rect">
            <a:avLst/>
          </a:prstGeom>
        </p:spPr>
      </p:pic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D133D57-4E7B-49DA-BF00-A69E03AA2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69" y="272416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2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CBBAD0-EF68-4E35-B204-26710F94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5601"/>
            <a:ext cx="5740400" cy="126365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/>
            <a:r>
              <a:rPr lang="en-US" sz="3600" b="1" dirty="0" err="1">
                <a:solidFill>
                  <a:schemeClr val="bg1"/>
                </a:solidFill>
              </a:rPr>
              <a:t>Meluntorjunta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lisää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terveyttä</a:t>
            </a:r>
            <a:r>
              <a:rPr lang="en-US" sz="3600" b="1" dirty="0">
                <a:solidFill>
                  <a:schemeClr val="bg1"/>
                </a:solidFill>
              </a:rPr>
              <a:t> ja </a:t>
            </a:r>
            <a:r>
              <a:rPr lang="en-US" sz="3600" b="1" dirty="0" err="1">
                <a:solidFill>
                  <a:schemeClr val="bg1"/>
                </a:solidFill>
              </a:rPr>
              <a:t>parantaa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turvallisuutta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5D9446-43FD-4362-865B-6EF3AD1D5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2353584"/>
            <a:ext cx="4597400" cy="43671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Kuulon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suojelua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Melussa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vietetyn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ajan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vähentäminen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Käyttämällä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kuulosuojaimia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tarvittaessa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Olemalla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välillä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hiljaisuudessa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Meluntorjuntaa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Estää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melun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syntyminen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Estää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äänen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leviäminen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Vähentää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altistusta</a:t>
            </a:r>
            <a:endParaRPr lang="en-US" sz="2000" dirty="0">
              <a:solidFill>
                <a:schemeClr val="bg1"/>
              </a:solidFill>
            </a:endParaRPr>
          </a:p>
          <a:p>
            <a:pPr marL="0"/>
            <a:endParaRPr lang="en-US" sz="1300" dirty="0">
              <a:solidFill>
                <a:schemeClr val="bg1"/>
              </a:solidFill>
            </a:endParaRPr>
          </a:p>
          <a:p>
            <a:pPr marL="0"/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8" name="Kuva 7" descr="Kuva, joka sisältää kohteen sisä, sumea&#10;&#10;Kuvaus luotu automaattisesti">
            <a:extLst>
              <a:ext uri="{FF2B5EF4-FFF2-40B4-BE49-F238E27FC236}">
                <a16:creationId xmlns:a16="http://schemas.microsoft.com/office/drawing/2014/main" id="{38CEB430-8045-4EA8-B75D-4A1F29D7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13" y="623242"/>
            <a:ext cx="3588640" cy="22967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sisä, kypärä&#10;&#10;Kuvaus luotu automaattisesti">
            <a:extLst>
              <a:ext uri="{FF2B5EF4-FFF2-40B4-BE49-F238E27FC236}">
                <a16:creationId xmlns:a16="http://schemas.microsoft.com/office/drawing/2014/main" id="{B888B913-350B-4261-AD3E-2C773C244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81" y="4063660"/>
            <a:ext cx="3588640" cy="17853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8182796-E791-4EEF-B0D7-1E99EC12D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53" y="135186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4F74BCB-DD16-4DDF-A83D-9C11AE5E7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053" y="6263421"/>
            <a:ext cx="1861424" cy="46267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B272F60-0E1D-4D27-A04F-B4B0C45C24F4}"/>
              </a:ext>
            </a:extLst>
          </p:cNvPr>
          <p:cNvSpPr txBox="1"/>
          <p:nvPr/>
        </p:nvSpPr>
        <p:spPr>
          <a:xfrm>
            <a:off x="3790950" y="4461243"/>
            <a:ext cx="4136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Onnistuu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yhteistyöllä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</a:rPr>
              <a:t>Lainsäädäntöä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valvontaa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</a:rPr>
              <a:t>Tutkimusta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tuotekehittelyä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</a:rPr>
              <a:t>Tiedottamista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terveysosaamista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0C843073-1A9B-4B1E-A3A4-B0AC3FB9924C}"/>
              </a:ext>
            </a:extLst>
          </p:cNvPr>
          <p:cNvSpPr txBox="1"/>
          <p:nvPr/>
        </p:nvSpPr>
        <p:spPr>
          <a:xfrm>
            <a:off x="7965116" y="6263421"/>
            <a:ext cx="2941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Cetteup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5415F6AB-F3ED-4BE6-ACC6-55BD351E57CA}"/>
              </a:ext>
            </a:extLst>
          </p:cNvPr>
          <p:cNvSpPr txBox="1"/>
          <p:nvPr/>
        </p:nvSpPr>
        <p:spPr>
          <a:xfrm>
            <a:off x="6431603" y="2990174"/>
            <a:ext cx="3996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Kristina Flour</a:t>
            </a:r>
          </a:p>
        </p:txBody>
      </p:sp>
    </p:spTree>
    <p:extLst>
      <p:ext uri="{BB962C8B-B14F-4D97-AF65-F5344CB8AC3E}">
        <p14:creationId xmlns:p14="http://schemas.microsoft.com/office/powerpoint/2010/main" val="135872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C90A0B-A372-45C8-B67B-7858FD9D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9057"/>
            <a:ext cx="5181600" cy="905824"/>
          </a:xfrm>
        </p:spPr>
        <p:txBody>
          <a:bodyPr/>
          <a:lstStyle/>
          <a:p>
            <a:r>
              <a:rPr lang="fi-FI" b="1" dirty="0"/>
              <a:t>Säteily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FFFACD-EF23-4385-BA50-BD2F25BD3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944880"/>
            <a:ext cx="5511800" cy="5407411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IONISOIMATON SÄTEILY</a:t>
            </a:r>
          </a:p>
          <a:p>
            <a:r>
              <a:rPr lang="fi-FI" sz="2000" dirty="0"/>
              <a:t>Auringon valo, lämpö ja UV-säteily</a:t>
            </a:r>
          </a:p>
          <a:p>
            <a:r>
              <a:rPr lang="fi-FI" sz="2000" dirty="0"/>
              <a:t>Sähkölinjoista ja -laitteista tulevaa säteilyä</a:t>
            </a:r>
          </a:p>
          <a:p>
            <a:r>
              <a:rPr lang="fi-FI" sz="2000" dirty="0"/>
              <a:t>Merkittävimmät vaikutukset terveyteen on auringosta tulevalla säteilyllä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3BC17E-1255-44A8-B2D3-7CB87B60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400" y="944880"/>
            <a:ext cx="5181600" cy="523208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IONISOIVA SÄTEILY</a:t>
            </a:r>
          </a:p>
          <a:p>
            <a:r>
              <a:rPr lang="fi-FI" sz="2000" dirty="0"/>
              <a:t>Radioaktiivisten aineiden ja röntgenlaitteiden synnyttämää säteilyä</a:t>
            </a:r>
          </a:p>
          <a:p>
            <a:r>
              <a:rPr lang="fi-FI" sz="2000" dirty="0"/>
              <a:t>Maaperän radon tai avaruudesta tuleva kosminen taustasäteily</a:t>
            </a:r>
          </a:p>
          <a:p>
            <a:r>
              <a:rPr lang="fi-FI" sz="2000" dirty="0"/>
              <a:t>Suomessa ionisoivan säteilyn haitoista yli puolet aiheutuu radonista</a:t>
            </a:r>
          </a:p>
        </p:txBody>
      </p:sp>
      <p:pic>
        <p:nvPicPr>
          <p:cNvPr id="5" name="Kuva 4" descr="Kuva, joka sisältää kohteen taivas, ulko, pylväs, järvi&#10;&#10;Kuvaus luotu automaattisesti">
            <a:extLst>
              <a:ext uri="{FF2B5EF4-FFF2-40B4-BE49-F238E27FC236}">
                <a16:creationId xmlns:a16="http://schemas.microsoft.com/office/drawing/2014/main" id="{1B2CFADE-9561-419E-BBEE-43F286E54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895600"/>
            <a:ext cx="5425440" cy="342175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BC37BDD-9AB4-422C-8E43-C85AD21DE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27" y="3596640"/>
            <a:ext cx="4845546" cy="2720717"/>
          </a:xfrm>
          <a:prstGeom prst="rect">
            <a:avLst/>
          </a:prstGeo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9BE5AB-B282-49D1-B99E-EF5AFDCF8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D49874B-D607-4900-BB45-638EBC10B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141" y="6352292"/>
            <a:ext cx="2069305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67673D8B-E0F7-4259-8B3B-FEE7F4634BDD}"/>
              </a:ext>
            </a:extLst>
          </p:cNvPr>
          <p:cNvSpPr txBox="1"/>
          <p:nvPr/>
        </p:nvSpPr>
        <p:spPr>
          <a:xfrm>
            <a:off x="508000" y="6455578"/>
            <a:ext cx="5425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Andrey </a:t>
            </a:r>
            <a:r>
              <a:rPr lang="en-US" sz="1400" dirty="0" err="1">
                <a:latin typeface="Abadi Extra Light" panose="020B0604020202020204" pitchFamily="34" charset="0"/>
              </a:rPr>
              <a:t>Metelev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E98A8AC-8B9E-4C22-89EB-629FB8649677}"/>
              </a:ext>
            </a:extLst>
          </p:cNvPr>
          <p:cNvSpPr txBox="1"/>
          <p:nvPr/>
        </p:nvSpPr>
        <p:spPr>
          <a:xfrm>
            <a:off x="6670427" y="6437549"/>
            <a:ext cx="3502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Umanoide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6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23895E-0BF7-4265-A2DB-95C791D2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74942"/>
            <a:ext cx="3581396" cy="1308418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99CC"/>
                </a:solidFill>
              </a:rPr>
              <a:t>Auringon säteilyn terveysvaikutuksia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1E106F-75C3-40F3-9061-BCC9057EF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975" y="1619250"/>
            <a:ext cx="3581398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Liikaa UV-säteilyä </a:t>
            </a:r>
          </a:p>
          <a:p>
            <a:r>
              <a:rPr lang="fi-FI" sz="2000" dirty="0"/>
              <a:t>Ihon palaminen, ihosyöpäriski kasvaa</a:t>
            </a:r>
          </a:p>
          <a:p>
            <a:r>
              <a:rPr lang="fi-FI" sz="2000" dirty="0"/>
              <a:t>Nopeuttaa ihon rypistymistä ja kaihin muodostumista</a:t>
            </a:r>
          </a:p>
          <a:p>
            <a:pPr marL="0" indent="0">
              <a:buNone/>
            </a:pPr>
            <a:r>
              <a:rPr lang="fi-FI" sz="2400" b="1" dirty="0"/>
              <a:t>Liikaa lämpösäteilyä</a:t>
            </a:r>
          </a:p>
          <a:p>
            <a:r>
              <a:rPr lang="fi-FI" sz="2000" dirty="0"/>
              <a:t>Nestehukka</a:t>
            </a:r>
          </a:p>
          <a:p>
            <a:r>
              <a:rPr lang="fi-FI" sz="2000" dirty="0"/>
              <a:t>Lämpöuupumus</a:t>
            </a:r>
          </a:p>
          <a:p>
            <a:r>
              <a:rPr lang="fi-FI" sz="2000" dirty="0"/>
              <a:t>Lämpöhalvaus</a:t>
            </a:r>
          </a:p>
          <a:p>
            <a:pPr marL="0" indent="0">
              <a:buNone/>
            </a:pPr>
            <a:r>
              <a:rPr lang="fi-FI" sz="2400" b="1" dirty="0"/>
              <a:t>Liian paljon valoa</a:t>
            </a:r>
          </a:p>
          <a:p>
            <a:r>
              <a:rPr lang="fi-FI" sz="2000" dirty="0"/>
              <a:t>Nukahtamisvaikeudet</a:t>
            </a:r>
          </a:p>
          <a:p>
            <a:r>
              <a:rPr lang="fi-FI" sz="2000" dirty="0"/>
              <a:t>Uni-valverytmin häiriöt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6885D3-3AA8-4655-9CF6-9BD48D29D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9629" y="1619250"/>
            <a:ext cx="3514723" cy="5053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Liian vähän UV-säteilyä</a:t>
            </a:r>
          </a:p>
          <a:p>
            <a:r>
              <a:rPr lang="fi-FI" sz="2000" dirty="0"/>
              <a:t>D-vitamiinin muodostuminen ihossa vähenee</a:t>
            </a:r>
          </a:p>
          <a:p>
            <a:r>
              <a:rPr lang="fi-FI" sz="2000" dirty="0"/>
              <a:t>Iho voi muuttua kuivaksi ja kutisevaksi</a:t>
            </a:r>
          </a:p>
          <a:p>
            <a:pPr marL="0" indent="0">
              <a:buNone/>
            </a:pPr>
            <a:r>
              <a:rPr lang="fi-FI" sz="2400" b="1" dirty="0"/>
              <a:t>Liian vähän lämpösäteilyä</a:t>
            </a:r>
          </a:p>
          <a:p>
            <a:r>
              <a:rPr lang="fi-FI" sz="2000" dirty="0"/>
              <a:t>Paleltumat</a:t>
            </a:r>
          </a:p>
          <a:p>
            <a:r>
              <a:rPr lang="fi-FI" sz="2000" dirty="0"/>
              <a:t>Hypotermia</a:t>
            </a:r>
          </a:p>
          <a:p>
            <a:pPr marL="0" indent="0">
              <a:buNone/>
            </a:pPr>
            <a:r>
              <a:rPr lang="fi-FI" sz="2400" b="1" dirty="0"/>
              <a:t>Liian vähän valoa</a:t>
            </a:r>
          </a:p>
          <a:p>
            <a:r>
              <a:rPr lang="fi-FI" sz="2000" dirty="0"/>
              <a:t>Kaamosoireilu</a:t>
            </a:r>
          </a:p>
          <a:p>
            <a:r>
              <a:rPr lang="fi-FI" sz="2000" dirty="0"/>
              <a:t>Uni-valverytmin häiriöt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2ADDFF7-9F2D-4892-A441-24A37305A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61" y="0"/>
            <a:ext cx="4564076" cy="6858000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7071770-4FA3-4C13-9B11-32632823C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EC8CE4C-A86D-4E91-8781-866FDC9EC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1" y="6176963"/>
            <a:ext cx="2069305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D7E40ED-DABA-4602-814F-B7FA9D4031D6}"/>
              </a:ext>
            </a:extLst>
          </p:cNvPr>
          <p:cNvSpPr txBox="1"/>
          <p:nvPr/>
        </p:nvSpPr>
        <p:spPr>
          <a:xfrm rot="16200000">
            <a:off x="2118513" y="4803142"/>
            <a:ext cx="3076574" cy="314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Angelo </a:t>
            </a:r>
            <a:r>
              <a:rPr lang="en-US" sz="1400" dirty="0" err="1">
                <a:latin typeface="Abadi Extra Light" panose="020B0604020202020204" pitchFamily="34" charset="0"/>
              </a:rPr>
              <a:t>Pantazis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0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5F8C2A-D83C-442A-8E69-122BAA8E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94" y="195738"/>
            <a:ext cx="4306131" cy="1325563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1">
                    <a:lumMod val="50000"/>
                  </a:schemeClr>
                </a:solidFill>
              </a:rPr>
              <a:t>Ionisoiva säteily aiheuttaa perimän muutoksia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2E70D8-6522-4C8F-9006-C5EAB318F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494" y="1937385"/>
            <a:ext cx="43905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Äkilliset suuret kerta-annokset</a:t>
            </a:r>
          </a:p>
          <a:p>
            <a:r>
              <a:rPr lang="fi-FI" sz="2400" dirty="0"/>
              <a:t>Erittäin harvinaisia</a:t>
            </a:r>
          </a:p>
          <a:p>
            <a:r>
              <a:rPr lang="fi-FI" sz="2400" dirty="0"/>
              <a:t>Syynä esim. ydinvoimalaonnettomuudet</a:t>
            </a:r>
          </a:p>
          <a:p>
            <a:pPr marL="0" indent="0">
              <a:buNone/>
            </a:pPr>
            <a:r>
              <a:rPr lang="fi-FI" sz="2400" dirty="0"/>
              <a:t>Terveyshaitat mittavia, esim. </a:t>
            </a:r>
          </a:p>
          <a:p>
            <a:r>
              <a:rPr lang="fi-FI" sz="2400" dirty="0"/>
              <a:t>palovammat</a:t>
            </a:r>
          </a:p>
          <a:p>
            <a:r>
              <a:rPr lang="fi-FI" sz="2400" dirty="0"/>
              <a:t>sikiövauriot</a:t>
            </a:r>
          </a:p>
          <a:p>
            <a:r>
              <a:rPr lang="fi-FI" sz="2400" dirty="0"/>
              <a:t>k</a:t>
            </a:r>
            <a:r>
              <a:rPr lang="fi-FI" sz="2400"/>
              <a:t>uolema</a:t>
            </a: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F310EC-E0EA-4453-A714-B3B22ADC9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9520" y="1717040"/>
            <a:ext cx="3176906" cy="445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Pienet säteilyannokset pitkän ajan kuluessa</a:t>
            </a:r>
          </a:p>
          <a:p>
            <a:r>
              <a:rPr lang="fi-FI" sz="2400" dirty="0"/>
              <a:t>Koko elinaikana kertynyt kumulatiivinen säteilyannos</a:t>
            </a:r>
          </a:p>
          <a:p>
            <a:r>
              <a:rPr lang="fi-FI" sz="2400" dirty="0"/>
              <a:t>DNA:ssa tapahtuneet mutaatiot lisäävät syöpäriskiä</a:t>
            </a:r>
          </a:p>
          <a:p>
            <a:r>
              <a:rPr lang="fi-FI" sz="2400" dirty="0"/>
              <a:t>Esim. radonin pääsy</a:t>
            </a:r>
            <a:r>
              <a:rPr lang="fi-FI" sz="2000" dirty="0"/>
              <a:t> </a:t>
            </a:r>
            <a:r>
              <a:rPr lang="fi-FI" sz="2400" dirty="0"/>
              <a:t>sisäilmaan tai kaivoveteen</a:t>
            </a:r>
          </a:p>
        </p:txBody>
      </p:sp>
      <p:pic>
        <p:nvPicPr>
          <p:cNvPr id="6" name="Kuva 5" descr="Kuva, joka sisältää kohteen ketju, metalliastiat&#10;&#10;Kuvaus luotu automaattisesti">
            <a:extLst>
              <a:ext uri="{FF2B5EF4-FFF2-40B4-BE49-F238E27FC236}">
                <a16:creationId xmlns:a16="http://schemas.microsoft.com/office/drawing/2014/main" id="{45C6D4EB-917B-476C-91AC-2CDB981D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2799" y="1500188"/>
            <a:ext cx="6858000" cy="3857625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28185CC-0FB3-4306-B3D3-300294FE3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AC688B-8E9B-4C9B-B49E-4F784D656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1" y="6288723"/>
            <a:ext cx="2069305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57E3EC2-193E-46D0-B7DF-595F27755587}"/>
              </a:ext>
            </a:extLst>
          </p:cNvPr>
          <p:cNvSpPr txBox="1"/>
          <p:nvPr/>
        </p:nvSpPr>
        <p:spPr>
          <a:xfrm>
            <a:off x="66675" y="6391275"/>
            <a:ext cx="4786311" cy="313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Brano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7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534EFF33-375C-4461-BBBB-64A9235C2201}"/>
              </a:ext>
            </a:extLst>
          </p:cNvPr>
          <p:cNvGrpSpPr/>
          <p:nvPr/>
        </p:nvGrpSpPr>
        <p:grpSpPr>
          <a:xfrm>
            <a:off x="104775" y="272416"/>
            <a:ext cx="12087225" cy="6528433"/>
            <a:chOff x="104775" y="272416"/>
            <a:chExt cx="12087225" cy="6528433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4EEAE486-0381-4334-8923-F088FBE21D14}"/>
                </a:ext>
              </a:extLst>
            </p:cNvPr>
            <p:cNvGrpSpPr/>
            <p:nvPr/>
          </p:nvGrpSpPr>
          <p:grpSpPr>
            <a:xfrm>
              <a:off x="104775" y="272416"/>
              <a:ext cx="12087225" cy="6528433"/>
              <a:chOff x="104775" y="272416"/>
              <a:chExt cx="12087225" cy="6528433"/>
            </a:xfrm>
          </p:grpSpPr>
          <p:pic>
            <p:nvPicPr>
              <p:cNvPr id="2" name="Sisällön paikkamerkki 4">
                <a:extLst>
                  <a:ext uri="{FF2B5EF4-FFF2-40B4-BE49-F238E27FC236}">
                    <a16:creationId xmlns:a16="http://schemas.microsoft.com/office/drawing/2014/main" id="{30606037-2D89-401E-961B-B413C2DBD7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775" y="401954"/>
                <a:ext cx="12087225" cy="6398895"/>
              </a:xfrm>
              <a:prstGeom prst="rect">
                <a:avLst/>
              </a:prstGeom>
            </p:spPr>
          </p:pic>
          <p:pic>
            <p:nvPicPr>
              <p:cNvPr id="3" name="Kuva 2" descr="Perhe ja tyttö tasaisella täytöllä">
                <a:extLst>
                  <a:ext uri="{FF2B5EF4-FFF2-40B4-BE49-F238E27FC236}">
                    <a16:creationId xmlns:a16="http://schemas.microsoft.com/office/drawing/2014/main" id="{B78A40F6-D428-498F-9215-5C00F733D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69325" y="1373824"/>
                <a:ext cx="818832" cy="818832"/>
              </a:xfrm>
              <a:prstGeom prst="rect">
                <a:avLst/>
              </a:prstGeom>
            </p:spPr>
          </p:pic>
          <p:pic>
            <p:nvPicPr>
              <p:cNvPr id="4" name="Kuva 3" descr="Koeputket tasaisella täytöllä">
                <a:extLst>
                  <a:ext uri="{FF2B5EF4-FFF2-40B4-BE49-F238E27FC236}">
                    <a16:creationId xmlns:a16="http://schemas.microsoft.com/office/drawing/2014/main" id="{4580DDCB-10B4-4406-A703-9A046631A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39540" y="2740342"/>
                <a:ext cx="871855" cy="851535"/>
              </a:xfrm>
              <a:prstGeom prst="rect">
                <a:avLst/>
              </a:prstGeom>
            </p:spPr>
          </p:pic>
          <p:pic>
            <p:nvPicPr>
              <p:cNvPr id="5" name="Kuva 4" descr="Vaaka epätasapaino tasaisella täytöllä">
                <a:extLst>
                  <a:ext uri="{FF2B5EF4-FFF2-40B4-BE49-F238E27FC236}">
                    <a16:creationId xmlns:a16="http://schemas.microsoft.com/office/drawing/2014/main" id="{8E964774-6E1B-4588-9FF0-0678F5D91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496810" y="3920649"/>
                <a:ext cx="1142682" cy="1142682"/>
              </a:xfrm>
              <a:prstGeom prst="rect">
                <a:avLst/>
              </a:prstGeom>
            </p:spPr>
          </p:pic>
          <p:pic>
            <p:nvPicPr>
              <p:cNvPr id="6" name="Kuva 5" descr="Avoin käsi ja kasvi tasaisella täytöllä">
                <a:extLst>
                  <a:ext uri="{FF2B5EF4-FFF2-40B4-BE49-F238E27FC236}">
                    <a16:creationId xmlns:a16="http://schemas.microsoft.com/office/drawing/2014/main" id="{89571842-E1F9-4C92-B89A-9048C9865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237433" y="5445124"/>
                <a:ext cx="771525" cy="771525"/>
              </a:xfrm>
              <a:prstGeom prst="rect">
                <a:avLst/>
              </a:prstGeom>
            </p:spPr>
          </p:pic>
          <p:pic>
            <p:nvPicPr>
              <p:cNvPr id="15" name="Sisällön paikkamerkki 26" descr="Kuva, joka sisältää kohteen teksti, clipart-kuva&#10;&#10;Kuvaus luotu automaattisesti">
                <a:extLst>
                  <a:ext uri="{FF2B5EF4-FFF2-40B4-BE49-F238E27FC236}">
                    <a16:creationId xmlns:a16="http://schemas.microsoft.com/office/drawing/2014/main" id="{D85B08E2-4778-46AD-A7A2-5812F8643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1969" y="272416"/>
                <a:ext cx="1861424" cy="428937"/>
              </a:xfrm>
              <a:prstGeom prst="rect">
                <a:avLst/>
              </a:prstGeom>
            </p:spPr>
          </p:pic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C0BFE3BA-4C89-457F-97AE-266B0E9A0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13142" y="6216649"/>
                <a:ext cx="2069305" cy="514350"/>
              </a:xfrm>
              <a:prstGeom prst="rect">
                <a:avLst/>
              </a:prstGeom>
            </p:spPr>
          </p:pic>
        </p:grpSp>
        <p:cxnSp>
          <p:nvCxnSpPr>
            <p:cNvPr id="9" name="Suora yhdysviiva 8">
              <a:extLst>
                <a:ext uri="{FF2B5EF4-FFF2-40B4-BE49-F238E27FC236}">
                  <a16:creationId xmlns:a16="http://schemas.microsoft.com/office/drawing/2014/main" id="{39287D82-6805-4F6E-8256-914DE041F4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72950" y="1285875"/>
              <a:ext cx="0" cy="2209800"/>
            </a:xfrm>
            <a:prstGeom prst="line">
              <a:avLst/>
            </a:prstGeom>
            <a:ln w="28575">
              <a:solidFill>
                <a:srgbClr val="3B3B3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790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EBED89-9F79-44E9-AADC-451E4827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2" y="833120"/>
            <a:ext cx="11247798" cy="609600"/>
          </a:xfrm>
        </p:spPr>
        <p:txBody>
          <a:bodyPr>
            <a:normAutofit/>
          </a:bodyPr>
          <a:lstStyle/>
          <a:p>
            <a:r>
              <a:rPr lang="fi-FI" sz="3200" b="1" dirty="0"/>
              <a:t>Tautitaakka kuvaa koko väestölle koituvan terveyshaitan suuruutta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140BA86-7AEB-4687-A1FA-822EFB7CD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1" y="1606340"/>
            <a:ext cx="11974238" cy="309730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E584FE5-1E09-4D59-A667-EFF40B77A6F0}"/>
              </a:ext>
            </a:extLst>
          </p:cNvPr>
          <p:cNvSpPr txBox="1"/>
          <p:nvPr/>
        </p:nvSpPr>
        <p:spPr>
          <a:xfrm>
            <a:off x="294640" y="4958080"/>
            <a:ext cx="1119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- laskennallinen malli, joka auttaa vertailemaan erityyppisiä terveyshaittoja</a:t>
            </a:r>
          </a:p>
          <a:p>
            <a:r>
              <a:rPr lang="fi-FI" sz="2400" dirty="0"/>
              <a:t>- arvioinnissa huomioidaan terveyshaitan yleisyys, kesto ja vakavuus</a:t>
            </a:r>
          </a:p>
        </p:txBody>
      </p:sp>
      <p:pic>
        <p:nvPicPr>
          <p:cNvPr id="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9CA47E0-AC02-4E2D-BCED-89E1ECA69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69" y="272416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54BCD88-25E6-4CFD-9E08-5DAA83836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2" y="6216649"/>
            <a:ext cx="206930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7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BD9F89B-FB2B-465F-BF45-D6BE7AC2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760"/>
            <a:ext cx="11982447" cy="5984240"/>
          </a:xfrm>
          <a:prstGeom prst="rect">
            <a:avLst/>
          </a:prstGeom>
        </p:spPr>
      </p:pic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ECFEE33-951B-4E8C-ABB1-D149FD14F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69" y="272416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5BC38C1-8B47-458E-941B-205F37E4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2" y="6216649"/>
            <a:ext cx="206930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7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57B407-4E16-4096-B29A-C57C1036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655128"/>
            <a:ext cx="5152840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 err="1"/>
              <a:t>Ilmansaasteet</a:t>
            </a:r>
            <a:r>
              <a:rPr lang="en-US" sz="3300" b="1" dirty="0"/>
              <a:t> </a:t>
            </a:r>
            <a:r>
              <a:rPr lang="en-US" sz="3300" b="1" dirty="0" err="1"/>
              <a:t>ovat</a:t>
            </a:r>
            <a:r>
              <a:rPr lang="en-US" sz="3300" b="1" dirty="0"/>
              <a:t> </a:t>
            </a:r>
            <a:r>
              <a:rPr lang="en-US" sz="3300" b="1" dirty="0" err="1"/>
              <a:t>suurin</a:t>
            </a:r>
            <a:r>
              <a:rPr lang="en-US" sz="3300" b="1" dirty="0"/>
              <a:t> </a:t>
            </a:r>
            <a:r>
              <a:rPr lang="en-US" sz="3300" b="1" dirty="0" err="1"/>
              <a:t>yksittäinen</a:t>
            </a:r>
            <a:r>
              <a:rPr lang="en-US" sz="3300" b="1" dirty="0"/>
              <a:t> </a:t>
            </a:r>
            <a:r>
              <a:rPr lang="en-US" sz="3300" b="1" dirty="0" err="1"/>
              <a:t>ympäristöterveysriski</a:t>
            </a:r>
            <a:endParaRPr lang="en-US" sz="33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55586B39-892B-4F2F-9D22-8049C327C5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0239" y="194353"/>
            <a:ext cx="5659247" cy="3122887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5DA9464-520C-414D-823D-B3259738B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2503757"/>
            <a:ext cx="4348480" cy="4267709"/>
          </a:xfrm>
          <a:prstGeom prst="rect">
            <a:avLst/>
          </a:prstGeom>
        </p:spPr>
      </p:pic>
      <p:pic>
        <p:nvPicPr>
          <p:cNvPr id="9" name="Sisällön paikkamerkki 8" descr="Kuva, joka sisältää kohteen vesi, taivas, ulko, laiva&#10;&#10;Kuvaus luotu automaattisesti">
            <a:extLst>
              <a:ext uri="{FF2B5EF4-FFF2-40B4-BE49-F238E27FC236}">
                <a16:creationId xmlns:a16="http://schemas.microsoft.com/office/drawing/2014/main" id="{A9950CA6-A842-4A42-B305-1B60901E94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92" y="3233984"/>
            <a:ext cx="6333507" cy="3624015"/>
          </a:xfrm>
          <a:prstGeom prst="rect">
            <a:avLst/>
          </a:prstGeom>
        </p:spPr>
      </p:pic>
      <p:pic>
        <p:nvPicPr>
          <p:cNvPr id="7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A302850-CB1C-4726-AD2F-676FF7DE7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92" y="91646"/>
            <a:ext cx="1861424" cy="428937"/>
          </a:xfrm>
          <a:prstGeom prst="rect">
            <a:avLst/>
          </a:prstGeom>
        </p:spPr>
      </p:pic>
      <p:pic>
        <p:nvPicPr>
          <p:cNvPr id="76" name="Kuva 75">
            <a:extLst>
              <a:ext uri="{FF2B5EF4-FFF2-40B4-BE49-F238E27FC236}">
                <a16:creationId xmlns:a16="http://schemas.microsoft.com/office/drawing/2014/main" id="{892CD449-F6C1-4723-8140-C7202820B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3142" y="6216649"/>
            <a:ext cx="2069305" cy="514350"/>
          </a:xfrm>
          <a:prstGeom prst="rect">
            <a:avLst/>
          </a:prstGeom>
        </p:spPr>
      </p:pic>
      <p:sp>
        <p:nvSpPr>
          <p:cNvPr id="77" name="Tekstiruutu 76">
            <a:extLst>
              <a:ext uri="{FF2B5EF4-FFF2-40B4-BE49-F238E27FC236}">
                <a16:creationId xmlns:a16="http://schemas.microsoft.com/office/drawing/2014/main" id="{F68F1D1B-E060-45A7-B363-2C1391DF28E8}"/>
              </a:ext>
            </a:extLst>
          </p:cNvPr>
          <p:cNvSpPr txBox="1"/>
          <p:nvPr/>
        </p:nvSpPr>
        <p:spPr>
          <a:xfrm>
            <a:off x="5843720" y="329213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Alex </a:t>
            </a:r>
            <a:r>
              <a:rPr lang="en-US" sz="1400" dirty="0" err="1">
                <a:latin typeface="Abadi Extra Light" panose="020B0604020202020204" pitchFamily="34" charset="0"/>
              </a:rPr>
              <a:t>Gindin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5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5F7B1-600F-444D-B7DA-ADD011A6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717187"/>
            <a:ext cx="6913076" cy="7877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 err="1"/>
              <a:t>Pienhiukkaset</a:t>
            </a:r>
            <a:r>
              <a:rPr lang="en-US" sz="3600" b="1" dirty="0"/>
              <a:t> </a:t>
            </a:r>
            <a:r>
              <a:rPr lang="en-US" sz="3600" b="1" dirty="0" err="1"/>
              <a:t>aiheuttavat</a:t>
            </a:r>
            <a:r>
              <a:rPr lang="en-US" sz="3600" b="1" dirty="0"/>
              <a:t> </a:t>
            </a:r>
            <a:r>
              <a:rPr lang="en-US" sz="3600" b="1" dirty="0" err="1"/>
              <a:t>eniten</a:t>
            </a:r>
            <a:r>
              <a:rPr lang="en-US" sz="3600" b="1" dirty="0"/>
              <a:t> </a:t>
            </a:r>
            <a:r>
              <a:rPr lang="en-US" sz="3600" b="1" dirty="0" err="1"/>
              <a:t>terveyshaittoja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4D1449-B137-43D0-9238-F2F19E6D0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1676401"/>
            <a:ext cx="7017016" cy="46435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Pienhiukkaset</a:t>
            </a:r>
            <a:endParaRPr lang="en-US" sz="2400" b="1" dirty="0"/>
          </a:p>
          <a:p>
            <a:r>
              <a:rPr lang="en-US" sz="2000" dirty="0"/>
              <a:t>Alle 2,5µm, </a:t>
            </a:r>
            <a:r>
              <a:rPr lang="en-US" sz="2000" dirty="0" err="1"/>
              <a:t>kulkeutuvat</a:t>
            </a:r>
            <a:r>
              <a:rPr lang="en-US" sz="2000" dirty="0"/>
              <a:t> </a:t>
            </a:r>
            <a:r>
              <a:rPr lang="en-US" sz="2000" dirty="0" err="1"/>
              <a:t>syvälle</a:t>
            </a:r>
            <a:r>
              <a:rPr lang="en-US" sz="2000" dirty="0"/>
              <a:t> </a:t>
            </a:r>
            <a:r>
              <a:rPr lang="en-US" sz="2000" dirty="0" err="1"/>
              <a:t>keuhkoihin</a:t>
            </a:r>
            <a:endParaRPr lang="en-US" sz="2000" dirty="0"/>
          </a:p>
          <a:p>
            <a:r>
              <a:rPr lang="en-US" sz="2000" dirty="0" err="1"/>
              <a:t>Ultrapienet</a:t>
            </a:r>
            <a:r>
              <a:rPr lang="en-US" sz="2000" dirty="0"/>
              <a:t> </a:t>
            </a:r>
            <a:r>
              <a:rPr lang="en-US" sz="2000" dirty="0" err="1"/>
              <a:t>hiukkaset</a:t>
            </a:r>
            <a:r>
              <a:rPr lang="en-US" sz="2000" dirty="0"/>
              <a:t> </a:t>
            </a:r>
            <a:r>
              <a:rPr lang="en-US" sz="2000" dirty="0" err="1"/>
              <a:t>pääsevät</a:t>
            </a:r>
            <a:r>
              <a:rPr lang="en-US" sz="2000" dirty="0"/>
              <a:t> </a:t>
            </a:r>
            <a:r>
              <a:rPr lang="en-US" sz="2000" dirty="0" err="1"/>
              <a:t>verenkiertoon</a:t>
            </a:r>
            <a:r>
              <a:rPr lang="en-US" sz="2000" dirty="0"/>
              <a:t> ja </a:t>
            </a:r>
            <a:r>
              <a:rPr lang="en-US" sz="2000" dirty="0" err="1"/>
              <a:t>veren</a:t>
            </a:r>
            <a:r>
              <a:rPr lang="en-US" sz="2000" dirty="0"/>
              <a:t> </a:t>
            </a:r>
            <a:r>
              <a:rPr lang="en-US" sz="2000" dirty="0" err="1"/>
              <a:t>mukana</a:t>
            </a:r>
            <a:r>
              <a:rPr lang="en-US" sz="2000" dirty="0"/>
              <a:t> </a:t>
            </a:r>
            <a:r>
              <a:rPr lang="en-US" sz="2000" dirty="0" err="1"/>
              <a:t>kaikkialle</a:t>
            </a:r>
            <a:r>
              <a:rPr lang="en-US" sz="2000" dirty="0"/>
              <a:t> </a:t>
            </a:r>
            <a:r>
              <a:rPr lang="en-US" sz="2000" dirty="0" err="1"/>
              <a:t>kehoon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Lyhytaikainen</a:t>
            </a:r>
            <a:r>
              <a:rPr lang="en-US" sz="2400" b="1" dirty="0"/>
              <a:t> </a:t>
            </a:r>
            <a:r>
              <a:rPr lang="en-US" sz="2400" b="1" dirty="0" err="1"/>
              <a:t>altistus</a:t>
            </a:r>
            <a:endParaRPr lang="en-US" sz="2400" b="1" dirty="0"/>
          </a:p>
          <a:p>
            <a:r>
              <a:rPr lang="en-US" sz="2000" dirty="0" err="1"/>
              <a:t>Kurkun</a:t>
            </a:r>
            <a:r>
              <a:rPr lang="en-US" sz="2000" dirty="0"/>
              <a:t> ja </a:t>
            </a:r>
            <a:r>
              <a:rPr lang="en-US" sz="2000" dirty="0" err="1"/>
              <a:t>silmien</a:t>
            </a:r>
            <a:r>
              <a:rPr lang="en-US" sz="2000" dirty="0"/>
              <a:t> </a:t>
            </a:r>
            <a:r>
              <a:rPr lang="en-US" sz="2000" dirty="0" err="1"/>
              <a:t>ärsytysoireet</a:t>
            </a:r>
            <a:r>
              <a:rPr lang="en-US" sz="2000" dirty="0"/>
              <a:t>, </a:t>
            </a:r>
            <a:r>
              <a:rPr lang="en-US" sz="2000" dirty="0" err="1"/>
              <a:t>hengitystietulehduksia</a:t>
            </a:r>
            <a:r>
              <a:rPr lang="en-US" sz="2000" dirty="0"/>
              <a:t>, </a:t>
            </a:r>
            <a:r>
              <a:rPr lang="en-US" sz="2000" dirty="0" err="1"/>
              <a:t>lisäävät</a:t>
            </a:r>
            <a:r>
              <a:rPr lang="en-US" sz="2000" dirty="0"/>
              <a:t> </a:t>
            </a:r>
            <a:r>
              <a:rPr lang="en-US" sz="2000" dirty="0" err="1"/>
              <a:t>astman</a:t>
            </a:r>
            <a:r>
              <a:rPr lang="en-US" sz="2000" dirty="0"/>
              <a:t> </a:t>
            </a:r>
            <a:r>
              <a:rPr lang="en-US" sz="2000" dirty="0" err="1"/>
              <a:t>oireilua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Pitkäaikainen</a:t>
            </a:r>
            <a:r>
              <a:rPr lang="en-US" sz="2400" b="1" dirty="0"/>
              <a:t> </a:t>
            </a:r>
            <a:r>
              <a:rPr lang="en-US" sz="2400" b="1" dirty="0" err="1"/>
              <a:t>altistus</a:t>
            </a:r>
            <a:endParaRPr lang="en-US" sz="2400" b="1" dirty="0"/>
          </a:p>
          <a:p>
            <a:r>
              <a:rPr lang="en-US" sz="2000" dirty="0" err="1"/>
              <a:t>Tulehduksia</a:t>
            </a:r>
            <a:r>
              <a:rPr lang="en-US" sz="2000" dirty="0"/>
              <a:t> </a:t>
            </a:r>
            <a:r>
              <a:rPr lang="en-US" sz="2000" dirty="0" err="1"/>
              <a:t>sisäelimissä</a:t>
            </a:r>
            <a:r>
              <a:rPr lang="en-US" sz="2000" dirty="0"/>
              <a:t> ja </a:t>
            </a:r>
            <a:r>
              <a:rPr lang="en-US" sz="2000" dirty="0" err="1"/>
              <a:t>verisuonissa</a:t>
            </a:r>
            <a:endParaRPr lang="en-US" sz="2000" dirty="0"/>
          </a:p>
          <a:p>
            <a:r>
              <a:rPr lang="en-US" sz="2000" dirty="0" err="1"/>
              <a:t>Sydän</a:t>
            </a:r>
            <a:r>
              <a:rPr lang="en-US" sz="2000" dirty="0"/>
              <a:t>-, </a:t>
            </a:r>
            <a:r>
              <a:rPr lang="en-US" sz="2000" dirty="0" err="1"/>
              <a:t>verisuoni</a:t>
            </a:r>
            <a:r>
              <a:rPr lang="en-US" sz="2000" dirty="0"/>
              <a:t>- ja </a:t>
            </a:r>
            <a:r>
              <a:rPr lang="en-US" sz="2000" dirty="0" err="1"/>
              <a:t>hengityssairauksia</a:t>
            </a:r>
            <a:endParaRPr lang="en-US" sz="2000" dirty="0"/>
          </a:p>
          <a:p>
            <a:r>
              <a:rPr lang="en-US" sz="2000" dirty="0" err="1"/>
              <a:t>Dementian</a:t>
            </a:r>
            <a:r>
              <a:rPr lang="en-US" sz="2000" dirty="0"/>
              <a:t> ja </a:t>
            </a:r>
            <a:r>
              <a:rPr lang="en-US" sz="2000" dirty="0" err="1"/>
              <a:t>ennenaikaisen</a:t>
            </a:r>
            <a:r>
              <a:rPr lang="en-US" sz="2000" dirty="0"/>
              <a:t> </a:t>
            </a:r>
            <a:r>
              <a:rPr lang="en-US" sz="2000" dirty="0" err="1"/>
              <a:t>kuoleman</a:t>
            </a:r>
            <a:r>
              <a:rPr lang="en-US" sz="2000" dirty="0"/>
              <a:t> </a:t>
            </a:r>
            <a:r>
              <a:rPr lang="en-US" sz="2000" dirty="0" err="1"/>
              <a:t>riski</a:t>
            </a:r>
            <a:r>
              <a:rPr lang="en-US" sz="2000" dirty="0"/>
              <a:t> </a:t>
            </a:r>
            <a:r>
              <a:rPr lang="en-US" sz="2000" dirty="0" err="1"/>
              <a:t>kasvaa</a:t>
            </a:r>
            <a:endParaRPr lang="en-US" sz="2000" dirty="0"/>
          </a:p>
          <a:p>
            <a:pPr marL="0"/>
            <a:endParaRPr lang="en-US" sz="17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3E849A9-9396-441C-AFF1-F3286FE69B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2086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714159D-DD52-42A1-BAB1-67542EF29B00}"/>
              </a:ext>
            </a:extLst>
          </p:cNvPr>
          <p:cNvSpPr txBox="1"/>
          <p:nvPr/>
        </p:nvSpPr>
        <p:spPr>
          <a:xfrm>
            <a:off x="4800994" y="6319935"/>
            <a:ext cx="614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David Lee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17C841B-2A04-4DD5-92FA-3A07B2D6D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B1C9E77-BBE5-4B4E-BD27-0AC72C5FC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2" y="6216649"/>
            <a:ext cx="206930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5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6E670D-BE2C-46A0-ADBB-20F8DB3A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1" y="2702560"/>
            <a:ext cx="2611119" cy="1625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Epäterveellisen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sisäilman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syitä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ehkäisykeinoja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01AA290-3F7D-4573-83B6-EDC0A59A8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-17820"/>
            <a:ext cx="9540241" cy="6893639"/>
          </a:xfrm>
          <a:prstGeom prst="rect">
            <a:avLst/>
          </a:prstGeo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9017B3D-1A33-4FDF-BCDA-06D5BA21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953" y="127001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19934BB1-1E78-497F-B68D-8CC7B0FC0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012" y="6216649"/>
            <a:ext cx="206930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7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rakennus, ulko&#10;&#10;Kuvaus luotu automaattisesti">
            <a:extLst>
              <a:ext uri="{FF2B5EF4-FFF2-40B4-BE49-F238E27FC236}">
                <a16:creationId xmlns:a16="http://schemas.microsoft.com/office/drawing/2014/main" id="{547590CF-B9F4-4CF6-9D58-EEFFB7759A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0" b="11060"/>
          <a:stretch/>
        </p:blipFill>
        <p:spPr>
          <a:xfrm>
            <a:off x="2522358" y="-1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442A3C-A4FC-4E7F-8691-93DB2DBA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94" y="1"/>
            <a:ext cx="4194495" cy="12090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Melu</a:t>
            </a:r>
            <a:r>
              <a:rPr lang="en-US" sz="3600" b="1" dirty="0"/>
              <a:t> </a:t>
            </a:r>
            <a:r>
              <a:rPr lang="en-US" sz="3600" b="1" dirty="0" err="1"/>
              <a:t>voi</a:t>
            </a:r>
            <a:r>
              <a:rPr lang="en-US" sz="3600" b="1" dirty="0"/>
              <a:t> </a:t>
            </a:r>
            <a:r>
              <a:rPr lang="en-US" sz="3600" b="1" dirty="0" err="1"/>
              <a:t>vaurioittaa</a:t>
            </a:r>
            <a:r>
              <a:rPr lang="en-US" sz="3600" b="1" dirty="0"/>
              <a:t> </a:t>
            </a:r>
            <a:r>
              <a:rPr lang="en-US" sz="3600" b="1" dirty="0" err="1"/>
              <a:t>kuuloa</a:t>
            </a:r>
            <a:r>
              <a:rPr lang="en-US" sz="3600" b="1" dirty="0"/>
              <a:t> </a:t>
            </a:r>
            <a:r>
              <a:rPr lang="en-US" sz="3600" b="1" dirty="0" err="1"/>
              <a:t>pysyvästi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BEE4E6-33D9-439C-A646-4BF4B955B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494" y="1209040"/>
            <a:ext cx="4471866" cy="56489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Meluvamma</a:t>
            </a:r>
            <a:endParaRPr lang="en-US" sz="2400" b="1" dirty="0"/>
          </a:p>
          <a:p>
            <a:r>
              <a:rPr lang="en-US" sz="2000" dirty="0" err="1"/>
              <a:t>Suomessa</a:t>
            </a:r>
            <a:r>
              <a:rPr lang="en-US" sz="2000" dirty="0"/>
              <a:t> ¾ </a:t>
            </a:r>
            <a:r>
              <a:rPr lang="en-US" sz="2000" dirty="0" err="1"/>
              <a:t>kaikista</a:t>
            </a:r>
            <a:r>
              <a:rPr lang="en-US" sz="2000" dirty="0"/>
              <a:t> </a:t>
            </a:r>
            <a:r>
              <a:rPr lang="en-US" sz="2000" dirty="0" err="1"/>
              <a:t>kuulovaurioista</a:t>
            </a:r>
            <a:r>
              <a:rPr lang="en-US" sz="2000" dirty="0"/>
              <a:t> on </a:t>
            </a:r>
            <a:r>
              <a:rPr lang="en-US" sz="2000" dirty="0" err="1"/>
              <a:t>melun</a:t>
            </a:r>
            <a:r>
              <a:rPr lang="en-US" sz="2000" dirty="0"/>
              <a:t> </a:t>
            </a:r>
            <a:r>
              <a:rPr lang="en-US" sz="2000" dirty="0" err="1"/>
              <a:t>aiheuttamia</a:t>
            </a:r>
            <a:endParaRPr lang="en-US" sz="2000" dirty="0"/>
          </a:p>
          <a:p>
            <a:r>
              <a:rPr lang="en-US" sz="2000" dirty="0" err="1"/>
              <a:t>Vaikuttavia</a:t>
            </a:r>
            <a:r>
              <a:rPr lang="en-US" sz="2000" dirty="0"/>
              <a:t> </a:t>
            </a:r>
            <a:r>
              <a:rPr lang="en-US" sz="2000" dirty="0" err="1"/>
              <a:t>tekijöitä</a:t>
            </a:r>
            <a:r>
              <a:rPr lang="en-US" sz="2000" dirty="0"/>
              <a:t>: </a:t>
            </a:r>
            <a:r>
              <a:rPr lang="en-US" sz="2000" dirty="0" err="1"/>
              <a:t>äänen</a:t>
            </a:r>
            <a:r>
              <a:rPr lang="en-US" sz="2000" dirty="0"/>
              <a:t> </a:t>
            </a:r>
            <a:r>
              <a:rPr lang="en-US" sz="2000" dirty="0" err="1"/>
              <a:t>voimakkuus</a:t>
            </a:r>
            <a:r>
              <a:rPr lang="en-US" sz="2000" dirty="0"/>
              <a:t>, </a:t>
            </a:r>
            <a:r>
              <a:rPr lang="en-US" sz="2000" dirty="0" err="1"/>
              <a:t>melussa</a:t>
            </a:r>
            <a:r>
              <a:rPr lang="en-US" sz="2000" dirty="0"/>
              <a:t> </a:t>
            </a:r>
            <a:r>
              <a:rPr lang="en-US" sz="2000" dirty="0" err="1"/>
              <a:t>vietetty</a:t>
            </a:r>
            <a:r>
              <a:rPr lang="en-US" sz="2000" dirty="0"/>
              <a:t> </a:t>
            </a:r>
            <a:r>
              <a:rPr lang="en-US" sz="2000" dirty="0" err="1"/>
              <a:t>aika</a:t>
            </a:r>
            <a:r>
              <a:rPr lang="en-US" sz="2000" dirty="0"/>
              <a:t>, </a:t>
            </a:r>
            <a:r>
              <a:rPr lang="en-US" sz="2000" dirty="0" err="1"/>
              <a:t>etäisyys</a:t>
            </a:r>
            <a:r>
              <a:rPr lang="en-US" sz="2000" dirty="0"/>
              <a:t> </a:t>
            </a:r>
            <a:r>
              <a:rPr lang="en-US" sz="2000" dirty="0" err="1"/>
              <a:t>äänilähteestä</a:t>
            </a:r>
            <a:r>
              <a:rPr lang="en-US" sz="2000" dirty="0"/>
              <a:t> ja </a:t>
            </a:r>
            <a:r>
              <a:rPr lang="en-US" sz="2000" dirty="0" err="1"/>
              <a:t>äänen</a:t>
            </a:r>
            <a:r>
              <a:rPr lang="en-US" sz="2000" dirty="0"/>
              <a:t> </a:t>
            </a:r>
            <a:r>
              <a:rPr lang="en-US" sz="2000" dirty="0" err="1"/>
              <a:t>taajuus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Krooninen</a:t>
            </a:r>
            <a:r>
              <a:rPr lang="en-US" sz="2000" b="1" dirty="0"/>
              <a:t> </a:t>
            </a:r>
            <a:r>
              <a:rPr lang="en-US" sz="2000" b="1" dirty="0" err="1"/>
              <a:t>meluvamma</a:t>
            </a:r>
            <a:endParaRPr lang="en-US" sz="2000" b="1" dirty="0"/>
          </a:p>
          <a:p>
            <a:r>
              <a:rPr lang="en-US" sz="2000" dirty="0" err="1"/>
              <a:t>Etenee</a:t>
            </a:r>
            <a:r>
              <a:rPr lang="en-US" sz="2000" dirty="0"/>
              <a:t> </a:t>
            </a:r>
            <a:r>
              <a:rPr lang="en-US" sz="2000" dirty="0" err="1"/>
              <a:t>hitaasti</a:t>
            </a:r>
            <a:r>
              <a:rPr lang="en-US" sz="2000" dirty="0"/>
              <a:t> ja </a:t>
            </a:r>
            <a:r>
              <a:rPr lang="en-US" sz="2000" dirty="0" err="1"/>
              <a:t>huomaamattomasti</a:t>
            </a:r>
            <a:endParaRPr lang="en-US" sz="2000" dirty="0"/>
          </a:p>
          <a:p>
            <a:r>
              <a:rPr lang="en-US" sz="2000" dirty="0" err="1"/>
              <a:t>Aistisolut</a:t>
            </a:r>
            <a:r>
              <a:rPr lang="en-US" sz="2000" dirty="0"/>
              <a:t> </a:t>
            </a:r>
            <a:r>
              <a:rPr lang="en-US" sz="2000" dirty="0" err="1"/>
              <a:t>tuhoutuvat</a:t>
            </a:r>
            <a:r>
              <a:rPr lang="en-US" sz="2000" dirty="0"/>
              <a:t> </a:t>
            </a:r>
            <a:r>
              <a:rPr lang="en-US" sz="2000" dirty="0" err="1"/>
              <a:t>vähitellen</a:t>
            </a:r>
            <a:endParaRPr lang="en-US" sz="2000" dirty="0"/>
          </a:p>
          <a:p>
            <a:r>
              <a:rPr lang="en-US" sz="2000" dirty="0" err="1"/>
              <a:t>Pysyvä</a:t>
            </a:r>
            <a:r>
              <a:rPr lang="en-US" sz="2000" dirty="0"/>
              <a:t> </a:t>
            </a:r>
            <a:r>
              <a:rPr lang="en-US" sz="2000" dirty="0" err="1"/>
              <a:t>kuulon</a:t>
            </a:r>
            <a:r>
              <a:rPr lang="en-US" sz="2000" dirty="0"/>
              <a:t> </a:t>
            </a:r>
            <a:r>
              <a:rPr lang="en-US" sz="2000" dirty="0" err="1"/>
              <a:t>heikkeneminen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Akuutti</a:t>
            </a:r>
            <a:r>
              <a:rPr lang="en-US" sz="2000" b="1" dirty="0"/>
              <a:t> </a:t>
            </a:r>
            <a:r>
              <a:rPr lang="en-US" sz="2000" b="1" dirty="0" err="1"/>
              <a:t>meluvamma</a:t>
            </a:r>
            <a:endParaRPr lang="en-US" sz="2000" b="1" dirty="0"/>
          </a:p>
          <a:p>
            <a:r>
              <a:rPr lang="en-US" sz="2000" dirty="0" err="1"/>
              <a:t>Syntyy</a:t>
            </a:r>
            <a:r>
              <a:rPr lang="en-US" sz="2000" dirty="0"/>
              <a:t> </a:t>
            </a:r>
            <a:r>
              <a:rPr lang="en-US" sz="2000" dirty="0" err="1"/>
              <a:t>nopeasti</a:t>
            </a:r>
            <a:r>
              <a:rPr lang="en-US" sz="2000" dirty="0"/>
              <a:t>, </a:t>
            </a:r>
            <a:r>
              <a:rPr lang="en-US" sz="2000" dirty="0" err="1"/>
              <a:t>syynä</a:t>
            </a:r>
            <a:r>
              <a:rPr lang="en-US" sz="2000" dirty="0"/>
              <a:t> </a:t>
            </a:r>
            <a:r>
              <a:rPr lang="en-US" sz="2000" dirty="0" err="1"/>
              <a:t>impulssimelu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Tinnitus</a:t>
            </a:r>
          </a:p>
          <a:p>
            <a:r>
              <a:rPr lang="en-US" sz="2000" dirty="0" err="1"/>
              <a:t>Syynä</a:t>
            </a:r>
            <a:r>
              <a:rPr lang="en-US" sz="2000" dirty="0"/>
              <a:t> </a:t>
            </a:r>
            <a:r>
              <a:rPr lang="en-US" sz="2000" dirty="0" err="1"/>
              <a:t>pitkäkestoinen</a:t>
            </a:r>
            <a:r>
              <a:rPr lang="en-US" sz="2000" dirty="0"/>
              <a:t> </a:t>
            </a:r>
            <a:r>
              <a:rPr lang="en-US" sz="2000" dirty="0" err="1"/>
              <a:t>altistus</a:t>
            </a:r>
            <a:r>
              <a:rPr lang="en-US" sz="2000" dirty="0"/>
              <a:t> tai </a:t>
            </a:r>
            <a:r>
              <a:rPr lang="en-US" sz="2000" dirty="0" err="1"/>
              <a:t>impulssimelu</a:t>
            </a:r>
            <a:endParaRPr lang="en-US" sz="2000" dirty="0"/>
          </a:p>
          <a:p>
            <a:pPr marL="0"/>
            <a:endParaRPr lang="en-US" sz="1400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213A73A-B3B7-42D3-B4C8-A771F6331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EE5B7CF-C0DC-4815-B296-45FC841AD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082" y="6158686"/>
            <a:ext cx="1861424" cy="462679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5F2E1B32-649C-474B-9709-8609529359F5}"/>
              </a:ext>
            </a:extLst>
          </p:cNvPr>
          <p:cNvSpPr txBox="1"/>
          <p:nvPr/>
        </p:nvSpPr>
        <p:spPr>
          <a:xfrm>
            <a:off x="5455351" y="6550223"/>
            <a:ext cx="6141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@chairulfajar</a:t>
            </a:r>
          </a:p>
        </p:txBody>
      </p:sp>
    </p:spTree>
    <p:extLst>
      <p:ext uri="{BB962C8B-B14F-4D97-AF65-F5344CB8AC3E}">
        <p14:creationId xmlns:p14="http://schemas.microsoft.com/office/powerpoint/2010/main" val="57602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raidallinen&#10;&#10;Kuvaus luotu automaattisesti">
            <a:extLst>
              <a:ext uri="{FF2B5EF4-FFF2-40B4-BE49-F238E27FC236}">
                <a16:creationId xmlns:a16="http://schemas.microsoft.com/office/drawing/2014/main" id="{ADAA0406-7342-4302-87EC-BCF2C13B17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9579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13457-75F7-4780-A315-88C6385F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71121"/>
            <a:ext cx="6624320" cy="10464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Melu</a:t>
            </a:r>
            <a:r>
              <a:rPr lang="en-US" sz="3200" b="1" dirty="0"/>
              <a:t> </a:t>
            </a:r>
            <a:r>
              <a:rPr lang="en-US" sz="3200" b="1" dirty="0" err="1"/>
              <a:t>heikentää</a:t>
            </a:r>
            <a:r>
              <a:rPr lang="en-US" sz="3200" b="1" dirty="0"/>
              <a:t> </a:t>
            </a:r>
            <a:r>
              <a:rPr lang="en-US" sz="3200" b="1" dirty="0" err="1"/>
              <a:t>työ</a:t>
            </a:r>
            <a:r>
              <a:rPr lang="en-US" sz="3200" b="1" dirty="0"/>
              <a:t>- ja </a:t>
            </a:r>
            <a:r>
              <a:rPr lang="en-US" sz="3200" b="1" dirty="0" err="1"/>
              <a:t>toimintakykyä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7C5561-B058-402D-8466-79C4CFD10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188711"/>
            <a:ext cx="4927600" cy="54762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Melu</a:t>
            </a:r>
            <a:r>
              <a:rPr lang="en-US" sz="2400" b="1" dirty="0"/>
              <a:t> </a:t>
            </a:r>
            <a:r>
              <a:rPr lang="en-US" sz="2400" b="1" dirty="0" err="1"/>
              <a:t>häiritsee</a:t>
            </a:r>
            <a:r>
              <a:rPr lang="en-US" sz="2400" b="1" dirty="0"/>
              <a:t> ja </a:t>
            </a:r>
            <a:r>
              <a:rPr lang="en-US" sz="2400" b="1" dirty="0" err="1"/>
              <a:t>heikentää</a:t>
            </a:r>
            <a:endParaRPr lang="en-US" sz="2400" b="1" dirty="0"/>
          </a:p>
          <a:p>
            <a:r>
              <a:rPr lang="en-US" sz="2000" dirty="0" err="1"/>
              <a:t>opiskelua</a:t>
            </a:r>
            <a:r>
              <a:rPr lang="en-US" sz="2000" dirty="0"/>
              <a:t> ja </a:t>
            </a:r>
            <a:r>
              <a:rPr lang="en-US" sz="2000" dirty="0" err="1"/>
              <a:t>työhön</a:t>
            </a:r>
            <a:r>
              <a:rPr lang="en-US" sz="2000" dirty="0"/>
              <a:t> </a:t>
            </a:r>
            <a:r>
              <a:rPr lang="en-US" sz="2000" dirty="0" err="1"/>
              <a:t>keskittymistä</a:t>
            </a:r>
            <a:endParaRPr lang="en-US" sz="2000" dirty="0"/>
          </a:p>
          <a:p>
            <a:r>
              <a:rPr lang="en-US" sz="2000" dirty="0" err="1"/>
              <a:t>unta</a:t>
            </a:r>
            <a:r>
              <a:rPr lang="en-US" sz="2000" dirty="0"/>
              <a:t> ja </a:t>
            </a:r>
            <a:r>
              <a:rPr lang="en-US" sz="2000" dirty="0" err="1"/>
              <a:t>palautumista</a:t>
            </a:r>
            <a:endParaRPr lang="en-US" sz="2000" dirty="0"/>
          </a:p>
          <a:p>
            <a:r>
              <a:rPr lang="en-US" sz="2000" dirty="0" err="1"/>
              <a:t>suorituskykyä</a:t>
            </a:r>
            <a:r>
              <a:rPr lang="en-US" sz="2000" dirty="0"/>
              <a:t> ja </a:t>
            </a:r>
            <a:r>
              <a:rPr lang="en-US" sz="2000" dirty="0" err="1"/>
              <a:t>työtehoa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Melun </a:t>
            </a:r>
            <a:r>
              <a:rPr lang="en-US" sz="2400" b="1" dirty="0" err="1"/>
              <a:t>aiheuttamat</a:t>
            </a:r>
            <a:r>
              <a:rPr lang="en-US" sz="2400" b="1" dirty="0"/>
              <a:t> </a:t>
            </a:r>
            <a:r>
              <a:rPr lang="en-US" sz="2400" b="1" dirty="0" err="1"/>
              <a:t>uniongelmat</a:t>
            </a:r>
            <a:r>
              <a:rPr lang="en-US" sz="2400" b="1" dirty="0"/>
              <a:t> ja </a:t>
            </a:r>
            <a:r>
              <a:rPr lang="en-US" sz="2400" b="1" dirty="0" err="1"/>
              <a:t>stressireaktiot</a:t>
            </a:r>
            <a:r>
              <a:rPr lang="en-US" sz="2400" b="1" dirty="0"/>
              <a:t> </a:t>
            </a:r>
            <a:endParaRPr lang="en-US" sz="2400" dirty="0"/>
          </a:p>
          <a:p>
            <a:r>
              <a:rPr lang="en-US" sz="2000" dirty="0" err="1"/>
              <a:t>muuttavat</a:t>
            </a:r>
            <a:r>
              <a:rPr lang="en-US" sz="2000" dirty="0"/>
              <a:t> </a:t>
            </a:r>
            <a:r>
              <a:rPr lang="en-US" sz="2000" dirty="0" err="1"/>
              <a:t>hormonitoimintaa</a:t>
            </a:r>
            <a:r>
              <a:rPr lang="en-US" sz="2000" dirty="0"/>
              <a:t>, </a:t>
            </a:r>
            <a:r>
              <a:rPr lang="en-US" sz="2000" dirty="0" err="1"/>
              <a:t>nostavat</a:t>
            </a:r>
            <a:r>
              <a:rPr lang="en-US" sz="2000" dirty="0"/>
              <a:t> </a:t>
            </a:r>
            <a:r>
              <a:rPr lang="en-US" sz="2000" dirty="0" err="1"/>
              <a:t>verenpainetta</a:t>
            </a:r>
            <a:r>
              <a:rPr lang="en-US" sz="2000" dirty="0"/>
              <a:t> ja </a:t>
            </a:r>
            <a:r>
              <a:rPr lang="en-US" sz="2000" dirty="0" err="1"/>
              <a:t>sykettä</a:t>
            </a:r>
            <a:endParaRPr lang="en-US" sz="2000" dirty="0"/>
          </a:p>
          <a:p>
            <a:r>
              <a:rPr lang="en-US" sz="2000" dirty="0" err="1"/>
              <a:t>Lisäävät</a:t>
            </a:r>
            <a:r>
              <a:rPr lang="en-US" sz="2000" dirty="0"/>
              <a:t> </a:t>
            </a:r>
            <a:r>
              <a:rPr lang="en-US" sz="2000" dirty="0" err="1"/>
              <a:t>sydän</a:t>
            </a:r>
            <a:r>
              <a:rPr lang="en-US" sz="2000" dirty="0"/>
              <a:t>- ja </a:t>
            </a:r>
            <a:r>
              <a:rPr lang="en-US" sz="2000" dirty="0" err="1"/>
              <a:t>verisuonitautien</a:t>
            </a:r>
            <a:r>
              <a:rPr lang="en-US" sz="2000" dirty="0"/>
              <a:t> </a:t>
            </a:r>
            <a:r>
              <a:rPr lang="en-US" sz="2000" dirty="0" err="1"/>
              <a:t>riskiä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Melu</a:t>
            </a:r>
            <a:r>
              <a:rPr lang="en-US" sz="2400" b="1" dirty="0"/>
              <a:t> </a:t>
            </a:r>
            <a:r>
              <a:rPr lang="en-US" sz="2400" b="1" dirty="0" err="1"/>
              <a:t>aiheuttaa</a:t>
            </a:r>
            <a:r>
              <a:rPr lang="en-US" sz="2400" b="1" dirty="0"/>
              <a:t> </a:t>
            </a:r>
            <a:r>
              <a:rPr lang="en-US" sz="2400" b="1" dirty="0" err="1"/>
              <a:t>vaaratilanteita</a:t>
            </a:r>
            <a:endParaRPr lang="en-US" sz="2400" b="1" dirty="0"/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liikenteessä</a:t>
            </a:r>
            <a:r>
              <a:rPr lang="en-US" sz="2000" dirty="0"/>
              <a:t> ja </a:t>
            </a:r>
            <a:r>
              <a:rPr lang="en-US" sz="2000" dirty="0" err="1"/>
              <a:t>rakennustyömailla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Melu</a:t>
            </a:r>
            <a:r>
              <a:rPr lang="en-US" sz="2400" b="1" dirty="0"/>
              <a:t>  ja </a:t>
            </a:r>
            <a:r>
              <a:rPr lang="en-US" sz="2400" b="1" dirty="0" err="1"/>
              <a:t>meluvammat</a:t>
            </a:r>
            <a:r>
              <a:rPr lang="en-US" sz="2400" b="1" dirty="0"/>
              <a:t> </a:t>
            </a:r>
            <a:r>
              <a:rPr lang="en-US" sz="2400" b="1" dirty="0" err="1"/>
              <a:t>vaikeuttavat</a:t>
            </a:r>
            <a:r>
              <a:rPr lang="en-US" sz="2400" b="1" dirty="0"/>
              <a:t> </a:t>
            </a:r>
            <a:r>
              <a:rPr lang="en-US" sz="2400" b="1" dirty="0" err="1"/>
              <a:t>sosiaalista</a:t>
            </a:r>
            <a:r>
              <a:rPr lang="en-US" sz="2400" b="1" dirty="0"/>
              <a:t> </a:t>
            </a:r>
            <a:r>
              <a:rPr lang="en-US" sz="2400" b="1" dirty="0" err="1"/>
              <a:t>kommunikointia</a:t>
            </a:r>
            <a:endParaRPr lang="en-US" sz="2400" b="1" dirty="0"/>
          </a:p>
          <a:p>
            <a:pPr marL="0"/>
            <a:endParaRPr lang="en-US" sz="1600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B5C0362-DA4E-4988-85B5-533F03E13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82" y="184964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F318889-4C1C-4600-BBB0-4CC729F4F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142" y="6216649"/>
            <a:ext cx="2069305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641C1621-42DF-4D93-A48F-3283371CB2E6}"/>
              </a:ext>
            </a:extLst>
          </p:cNvPr>
          <p:cNvSpPr txBox="1"/>
          <p:nvPr/>
        </p:nvSpPr>
        <p:spPr>
          <a:xfrm rot="16200000">
            <a:off x="8964712" y="-487266"/>
            <a:ext cx="614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Elyas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Pasban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59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200AD-0759-4340-BE76-B498902F6724}">
  <ds:schemaRefs>
    <ds:schemaRef ds:uri="http://www.w3.org/XML/1998/namespace"/>
    <ds:schemaRef ds:uri="http://schemas.microsoft.com/office/2006/documentManagement/types"/>
    <ds:schemaRef ds:uri="48e8df33-a090-4ce7-a58b-5234ff1e67e3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9E2C8E-46C6-41FA-8021-38CDA8371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DFEB9-5930-4004-8178-FBBF73FBC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455</Words>
  <Application>Microsoft Macintosh PowerPoint</Application>
  <PresentationFormat>Laajakuva</PresentationFormat>
  <Paragraphs>109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Abadi Extra Light</vt:lpstr>
      <vt:lpstr>Arial</vt:lpstr>
      <vt:lpstr>Calibri</vt:lpstr>
      <vt:lpstr>Calibri Light</vt:lpstr>
      <vt:lpstr>Office-teema</vt:lpstr>
      <vt:lpstr>Ympäristöaltisteiden terveysvaikutuksia</vt:lpstr>
      <vt:lpstr>PowerPoint-esitys</vt:lpstr>
      <vt:lpstr>Tautitaakka kuvaa koko väestölle koituvan terveyshaitan suuruutta</vt:lpstr>
      <vt:lpstr>PowerPoint-esitys</vt:lpstr>
      <vt:lpstr>Ilmansaasteet ovat suurin yksittäinen ympäristöterveysriski</vt:lpstr>
      <vt:lpstr>Pienhiukkaset aiheuttavat eniten terveyshaittoja</vt:lpstr>
      <vt:lpstr>Epäterveellisen sisäilman syitä ja ehkäisykeinoja</vt:lpstr>
      <vt:lpstr>Melu voi vaurioittaa kuuloa pysyvästi</vt:lpstr>
      <vt:lpstr>Melu heikentää työ- ja toimintakykyä</vt:lpstr>
      <vt:lpstr>Meluntorjunta lisää terveyttä ja parantaa turvallisuutta</vt:lpstr>
      <vt:lpstr>Säteily</vt:lpstr>
      <vt:lpstr>Auringon säteilyn terveysvaikutuksia</vt:lpstr>
      <vt:lpstr>Ionisoiva säteily aiheuttaa perimän muutoksia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44</cp:revision>
  <dcterms:created xsi:type="dcterms:W3CDTF">2021-10-14T13:44:28Z</dcterms:created>
  <dcterms:modified xsi:type="dcterms:W3CDTF">2021-11-21T16:50:35Z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