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2"/>
  </p:notesMasterIdLst>
  <p:sldIdLst>
    <p:sldId id="273" r:id="rId3"/>
    <p:sldId id="364" r:id="rId4"/>
    <p:sldId id="275" r:id="rId5"/>
    <p:sldId id="347" r:id="rId6"/>
    <p:sldId id="363" r:id="rId7"/>
    <p:sldId id="282" r:id="rId8"/>
    <p:sldId id="350" r:id="rId9"/>
    <p:sldId id="349" r:id="rId10"/>
    <p:sldId id="35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ho" initials="J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4BA"/>
    <a:srgbClr val="F9EA7F"/>
    <a:srgbClr val="FF6699"/>
    <a:srgbClr val="E6AF00"/>
    <a:srgbClr val="F3ED05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15" autoAdjust="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9E56-EBF9-446B-A356-93E97287069B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AFBEF-FC5B-4191-97E1-F0230C21D21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560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AFBEF-FC5B-4191-97E1-F0230C21D213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46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AFBEF-FC5B-4191-97E1-F0230C21D213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73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Lisää pakkausmerkintöjä: </a:t>
            </a:r>
            <a:r>
              <a:rPr lang="fi-FI" dirty="0"/>
              <a:t>http://www.kuluttajaliitto.fi/teemat/elintarvikkeet_ja_ravitsemus/elintarvikkeiden_pakkausmerkinnat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AFBEF-FC5B-4191-97E1-F0230C21D213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503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341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201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26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633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0224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073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0078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6580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4548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7928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470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347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7081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4749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5188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6418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3769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258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4527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46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945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242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995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60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944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757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643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15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AA87-3E8A-4A7A-988C-8B13F9F5A16C}" type="datetimeFigureOut">
              <a:rPr lang="fi-FI" smtClean="0"/>
              <a:pPr/>
              <a:t>3.11.2016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3B89D-BC7E-4497-ABEC-2849E31BAF9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10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7884368" y="188640"/>
            <a:ext cx="1244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00" b="1" dirty="0">
                <a:solidFill>
                  <a:srgbClr val="FCF4BA"/>
                </a:solidFill>
              </a:rPr>
              <a:t>14</a:t>
            </a:r>
          </a:p>
        </p:txBody>
      </p:sp>
      <p:sp>
        <p:nvSpPr>
          <p:cNvPr id="33" name="Tekstiruutu 32"/>
          <p:cNvSpPr txBox="1"/>
          <p:nvPr/>
        </p:nvSpPr>
        <p:spPr>
          <a:xfrm>
            <a:off x="4860032" y="2132856"/>
            <a:ext cx="4283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fi-FI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Arial" charset="0"/>
                <a:cs typeface="Calibri"/>
              </a:rPr>
              <a:t>Markkinointi houkuttelee kuluttamaan</a:t>
            </a:r>
            <a:endParaRPr lang="fi-FI" altLang="fi-FI" b="1" dirty="0"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5"/>
            <a:ext cx="428823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orakulmio 7"/>
          <p:cNvSpPr/>
          <p:nvPr/>
        </p:nvSpPr>
        <p:spPr>
          <a:xfrm>
            <a:off x="7452320" y="4149080"/>
            <a:ext cx="141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b="1" dirty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s. 98-103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21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043608" y="836712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/>
              <a:t>Markkinoinnin kilpailukeinoja</a:t>
            </a:r>
          </a:p>
          <a:p>
            <a:endParaRPr lang="fi-FI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 tuote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 hinta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 saatavuus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 markkinointiviestintä</a:t>
            </a:r>
          </a:p>
          <a:p>
            <a:pPr marL="914400" lvl="1" indent="-457200">
              <a:buFontTx/>
              <a:buChar char="-"/>
            </a:pPr>
            <a:r>
              <a:rPr lang="fi-FI" sz="2800" dirty="0"/>
              <a:t>mainonta</a:t>
            </a:r>
          </a:p>
          <a:p>
            <a:pPr marL="914400" lvl="1" indent="-457200">
              <a:buFontTx/>
              <a:buChar char="-"/>
            </a:pPr>
            <a:r>
              <a:rPr lang="fi-FI" sz="2800" dirty="0"/>
              <a:t>myyntityö</a:t>
            </a:r>
          </a:p>
          <a:p>
            <a:pPr marL="914400" lvl="1" indent="-457200">
              <a:buFontTx/>
              <a:buChar char="-"/>
            </a:pPr>
            <a:r>
              <a:rPr lang="fi-FI" sz="2800" dirty="0"/>
              <a:t>myynnin edistäminen</a:t>
            </a:r>
          </a:p>
          <a:p>
            <a:pPr marL="914400" lvl="1" indent="-457200">
              <a:buFontTx/>
              <a:buChar char="-"/>
            </a:pPr>
            <a:r>
              <a:rPr lang="fi-FI" sz="2800" dirty="0"/>
              <a:t>tiedotus- ja suhdetoiminta</a:t>
            </a:r>
          </a:p>
        </p:txBody>
      </p:sp>
    </p:spTree>
    <p:extLst>
      <p:ext uri="{BB962C8B-B14F-4D97-AF65-F5344CB8AC3E}">
        <p14:creationId xmlns:p14="http://schemas.microsoft.com/office/powerpoint/2010/main" val="38664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4247964" y="3859223"/>
            <a:ext cx="428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dirty="0"/>
          </a:p>
        </p:txBody>
      </p:sp>
      <p:sp>
        <p:nvSpPr>
          <p:cNvPr id="6" name="Tekstiruutu 5"/>
          <p:cNvSpPr txBox="1"/>
          <p:nvPr/>
        </p:nvSpPr>
        <p:spPr>
          <a:xfrm>
            <a:off x="586976" y="761860"/>
            <a:ext cx="808947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Markkinointi edistää myyntiä</a:t>
            </a:r>
            <a:endParaRPr lang="fi-FI" sz="3200" dirty="0">
              <a:solidFill>
                <a:srgbClr val="FF0000"/>
              </a:solidFill>
            </a:endParaRPr>
          </a:p>
          <a:p>
            <a:endParaRPr lang="fi-FI" sz="2400" dirty="0"/>
          </a:p>
          <a:p>
            <a:r>
              <a:rPr lang="fi-FI" sz="2400" b="1" dirty="0"/>
              <a:t>1) Suunnitteluvaihe</a:t>
            </a:r>
          </a:p>
          <a:p>
            <a:pPr marL="714375" indent="-447675">
              <a:buClr>
                <a:srgbClr val="92D050"/>
              </a:buClr>
              <a:buFont typeface="Arial" pitchFamily="34" charset="0"/>
              <a:buChar char="•"/>
            </a:pPr>
            <a:r>
              <a:rPr lang="fi-FI" sz="2400" dirty="0"/>
              <a:t>Markkinointitutkimuksilla kartoitetaan kuluttajien   mielipiteitä ja tarpeita.</a:t>
            </a:r>
          </a:p>
          <a:p>
            <a:pPr marL="714375" indent="-447675">
              <a:buClr>
                <a:srgbClr val="92D050"/>
              </a:buClr>
              <a:buFont typeface="Arial" pitchFamily="34" charset="0"/>
              <a:buChar char="•"/>
            </a:pPr>
            <a:r>
              <a:rPr lang="fi-FI" sz="2400" dirty="0"/>
              <a:t>Suunnittelussa huomioidaan valittu kohderyhmä.</a:t>
            </a:r>
          </a:p>
          <a:p>
            <a:endParaRPr lang="fi-FI" sz="1100" dirty="0"/>
          </a:p>
          <a:p>
            <a:r>
              <a:rPr lang="fi-FI" sz="2400" b="1" dirty="0"/>
              <a:t>2) Myyntivaihe</a:t>
            </a:r>
          </a:p>
          <a:p>
            <a:pPr marL="714375" indent="-447675">
              <a:buClr>
                <a:srgbClr val="92D050"/>
              </a:buClr>
              <a:buFont typeface="Arial" pitchFamily="34" charset="0"/>
              <a:buChar char="•"/>
            </a:pPr>
            <a:r>
              <a:rPr lang="fi-FI" sz="2400" dirty="0"/>
              <a:t>Mainonta on markkinoinnin näkyvin muoto.</a:t>
            </a:r>
          </a:p>
          <a:p>
            <a:pPr marL="714375" indent="-447675">
              <a:buClr>
                <a:srgbClr val="92D050"/>
              </a:buClr>
              <a:buFont typeface="Arial" pitchFamily="34" charset="0"/>
              <a:buChar char="•"/>
            </a:pPr>
            <a:r>
              <a:rPr lang="fi-FI" sz="2400" dirty="0"/>
              <a:t>Markkinointia on myös muun muassa tuotesijoittelu tv-sarjoissa, ilmaisnäytteiden jako ja kilpailut.</a:t>
            </a:r>
          </a:p>
          <a:p>
            <a:endParaRPr lang="fi-FI" sz="1100" dirty="0"/>
          </a:p>
          <a:p>
            <a:r>
              <a:rPr lang="fi-FI" sz="2400" b="1" dirty="0"/>
              <a:t>3) Tavoitteena kiinnostava </a:t>
            </a:r>
            <a:r>
              <a:rPr lang="fi-FI" sz="2400" b="1" dirty="0" err="1"/>
              <a:t>brändi</a:t>
            </a:r>
            <a:endParaRPr lang="fi-FI" sz="2400" b="1" dirty="0"/>
          </a:p>
          <a:p>
            <a:pPr marL="714375" indent="-447675">
              <a:buClr>
                <a:srgbClr val="92D050"/>
              </a:buClr>
              <a:buFont typeface="Arial" pitchFamily="34" charset="0"/>
              <a:buChar char="•"/>
            </a:pPr>
            <a:r>
              <a:rPr lang="fi-FI" sz="2400" dirty="0"/>
              <a:t>Yritys pyrkii luomaan tuotteestaan tai nimestään ja logostaan </a:t>
            </a:r>
            <a:r>
              <a:rPr lang="fi-FI" sz="2400" dirty="0" err="1"/>
              <a:t>brändin</a:t>
            </a:r>
            <a:r>
              <a:rPr lang="fi-FI" sz="2400" dirty="0"/>
              <a:t>, johon liittyy kuluttajien mielessä positiivisia, myyntiä edistäviä  mielikuvia.</a:t>
            </a:r>
          </a:p>
        </p:txBody>
      </p:sp>
    </p:spTree>
    <p:extLst>
      <p:ext uri="{BB962C8B-B14F-4D97-AF65-F5344CB8AC3E}">
        <p14:creationId xmlns:p14="http://schemas.microsoft.com/office/powerpoint/2010/main" val="125978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4247964" y="3859223"/>
            <a:ext cx="4284476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sz="2200" dirty="0"/>
          </a:p>
        </p:txBody>
      </p:sp>
      <p:sp>
        <p:nvSpPr>
          <p:cNvPr id="6" name="Suorakulmio 5"/>
          <p:cNvSpPr/>
          <p:nvPr/>
        </p:nvSpPr>
        <p:spPr>
          <a:xfrm>
            <a:off x="1093823" y="44624"/>
            <a:ext cx="7870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/>
              <a:t>Mainonnan hyvät ja huonot puolet</a:t>
            </a:r>
          </a:p>
        </p:txBody>
      </p:sp>
      <p:sp>
        <p:nvSpPr>
          <p:cNvPr id="9" name="Suorakulmio 8"/>
          <p:cNvSpPr/>
          <p:nvPr/>
        </p:nvSpPr>
        <p:spPr>
          <a:xfrm>
            <a:off x="251520" y="1916832"/>
            <a:ext cx="4248472" cy="206387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4000" b="1" dirty="0">
                <a:solidFill>
                  <a:schemeClr val="tx1"/>
                </a:solidFill>
              </a:rPr>
              <a:t>+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fi-FI" sz="2200" dirty="0">
                <a:solidFill>
                  <a:schemeClr val="tx1"/>
                </a:solidFill>
              </a:rPr>
              <a:t>Yritys saa tuotteensa tai palvelunsa kuluttajien  tietoon.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fi-FI" sz="2200" dirty="0">
                <a:solidFill>
                  <a:schemeClr val="tx1"/>
                </a:solidFill>
              </a:rPr>
              <a:t>Onnistunut mainonta lisää myyntiä.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251520" y="126876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Yrityksen kannalta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4499992" y="126876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Kuluttajan kannalta</a:t>
            </a:r>
            <a:endParaRPr lang="fi-FI" sz="2800" dirty="0"/>
          </a:p>
        </p:txBody>
      </p:sp>
      <p:sp>
        <p:nvSpPr>
          <p:cNvPr id="15" name="Suorakulmio 14"/>
          <p:cNvSpPr/>
          <p:nvPr/>
        </p:nvSpPr>
        <p:spPr>
          <a:xfrm>
            <a:off x="251520" y="3993670"/>
            <a:ext cx="4248472" cy="267569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4000" b="1" dirty="0">
                <a:solidFill>
                  <a:schemeClr val="tx1"/>
                </a:solidFill>
                <a:sym typeface="Symbol"/>
              </a:rPr>
              <a:t>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fi-FI" sz="2200" dirty="0">
                <a:solidFill>
                  <a:schemeClr val="tx1"/>
                </a:solidFill>
              </a:rPr>
              <a:t>Mainonta voi tulla hyvin kalliiksi eikä takeita myynnin lisääntymisestä ole.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4499992" y="1920754"/>
            <a:ext cx="4464496" cy="20638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4000" b="1" dirty="0">
                <a:solidFill>
                  <a:schemeClr val="tx1"/>
                </a:solidFill>
              </a:rPr>
              <a:t>+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fi-FI" sz="2200" dirty="0">
                <a:solidFill>
                  <a:schemeClr val="tx1"/>
                </a:solidFill>
              </a:rPr>
              <a:t>Kuluttaja saa tietoa uusista tuotteista.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fi-FI" sz="2200" dirty="0">
                <a:solidFill>
                  <a:schemeClr val="tx1"/>
                </a:solidFill>
              </a:rPr>
              <a:t>Voi vertailla tuotteita ja hintoja jo kotona.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4499992" y="3984628"/>
            <a:ext cx="4464496" cy="26847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4000" b="1" dirty="0">
                <a:solidFill>
                  <a:schemeClr val="tx1"/>
                </a:solidFill>
                <a:sym typeface="Symbol"/>
              </a:rPr>
              <a:t></a:t>
            </a:r>
          </a:p>
          <a:p>
            <a:pPr marL="180975" indent="-180975" algn="ctr">
              <a:buFont typeface="Arial" pitchFamily="34" charset="0"/>
              <a:buChar char="•"/>
            </a:pPr>
            <a:r>
              <a:rPr lang="fi-FI" sz="2200" dirty="0">
                <a:solidFill>
                  <a:schemeClr val="tx1"/>
                </a:solidFill>
              </a:rPr>
              <a:t> Mainonta voi olla harhaanjohtavaa.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fi-FI" sz="2200" dirty="0">
                <a:solidFill>
                  <a:schemeClr val="tx1"/>
                </a:solidFill>
              </a:rPr>
              <a:t>Mainonta voi luoda halun ostaa turhiakin tavaroita tai palveluita.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fi-FI" sz="2200" dirty="0">
                <a:solidFill>
                  <a:schemeClr val="tx1"/>
                </a:solidFill>
              </a:rPr>
              <a:t>Mainostamiseen kuluvat rahat nostavat tuotteiden ja palveluiden hintoja.</a:t>
            </a:r>
          </a:p>
        </p:txBody>
      </p:sp>
    </p:spTree>
    <p:extLst>
      <p:ext uri="{BB962C8B-B14F-4D97-AF65-F5344CB8AC3E}">
        <p14:creationId xmlns:p14="http://schemas.microsoft.com/office/powerpoint/2010/main" val="75481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187624" y="114003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Mainonnan tehokeinot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383377" y="561676"/>
            <a:ext cx="848166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 </a:t>
            </a: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i-FI" sz="2400" dirty="0"/>
              <a:t>Kuluttaja haluaa kokea, että hänen ostopäätöksensä on järkevä:</a:t>
            </a:r>
          </a:p>
          <a:p>
            <a:pPr marL="742950" lvl="1" indent="-285750">
              <a:buClr>
                <a:srgbClr val="92D050"/>
              </a:buClr>
              <a:buFontTx/>
              <a:buChar char="-"/>
            </a:pPr>
            <a:endParaRPr lang="fi-FI" sz="800" dirty="0"/>
          </a:p>
          <a:p>
            <a:pPr marL="742950" lvl="1" indent="-285750">
              <a:buClr>
                <a:srgbClr val="92D050"/>
              </a:buClr>
              <a:buFontTx/>
              <a:buChar char="-"/>
            </a:pPr>
            <a:endParaRPr lang="fi-FI" sz="800" dirty="0"/>
          </a:p>
          <a:p>
            <a:pPr marL="742950" lvl="1" indent="-285750">
              <a:buClr>
                <a:srgbClr val="92D050"/>
              </a:buClr>
              <a:buFontTx/>
              <a:buChar char="-"/>
            </a:pPr>
            <a:endParaRPr lang="fi-FI" sz="800" dirty="0"/>
          </a:p>
          <a:p>
            <a:pPr marL="742950" lvl="1" indent="-285750">
              <a:buClr>
                <a:srgbClr val="92D050"/>
              </a:buClr>
              <a:buFontTx/>
              <a:buChar char="-"/>
            </a:pPr>
            <a:endParaRPr lang="fi-FI" sz="800" dirty="0"/>
          </a:p>
          <a:p>
            <a:pPr marL="742950" lvl="1" indent="-285750">
              <a:buClr>
                <a:srgbClr val="92D050"/>
              </a:buClr>
              <a:buFontTx/>
              <a:buChar char="-"/>
            </a:pPr>
            <a:endParaRPr lang="fi-FI" sz="800" dirty="0"/>
          </a:p>
          <a:p>
            <a:pPr marL="742950" lvl="1" indent="-285750">
              <a:buClr>
                <a:srgbClr val="92D050"/>
              </a:buClr>
              <a:buFontTx/>
              <a:buChar char="-"/>
            </a:pPr>
            <a:endParaRPr lang="fi-FI" sz="800" dirty="0"/>
          </a:p>
          <a:p>
            <a:pPr marL="742950" lvl="1" indent="-285750">
              <a:buClr>
                <a:srgbClr val="92D050"/>
              </a:buClr>
              <a:buFontTx/>
              <a:buChar char="-"/>
            </a:pPr>
            <a:endParaRPr lang="fi-FI" sz="800" dirty="0"/>
          </a:p>
          <a:p>
            <a:pPr marL="742950" lvl="1" indent="-285750">
              <a:buClr>
                <a:srgbClr val="92D050"/>
              </a:buClr>
              <a:buFontTx/>
              <a:buChar char="-"/>
            </a:pPr>
            <a:endParaRPr lang="fi-FI" sz="800" dirty="0"/>
          </a:p>
          <a:p>
            <a:pPr marL="742950" lvl="1" indent="-285750">
              <a:buClr>
                <a:srgbClr val="92D050"/>
              </a:buClr>
              <a:buFontTx/>
              <a:buChar char="-"/>
            </a:pPr>
            <a:endParaRPr lang="fi-FI" sz="800" dirty="0"/>
          </a:p>
          <a:p>
            <a:pPr marL="742950" lvl="1" indent="-285750">
              <a:buClr>
                <a:srgbClr val="92D050"/>
              </a:buClr>
              <a:buFontTx/>
              <a:buChar char="-"/>
            </a:pPr>
            <a:endParaRPr lang="fi-FI" sz="800" dirty="0"/>
          </a:p>
          <a:p>
            <a:pPr marL="742950" lvl="1" indent="-285750">
              <a:buClr>
                <a:srgbClr val="92D050"/>
              </a:buClr>
              <a:buFontTx/>
              <a:buChar char="-"/>
            </a:pPr>
            <a:endParaRPr lang="fi-FI" sz="800" dirty="0"/>
          </a:p>
          <a:p>
            <a:pPr marL="742950" lvl="1" indent="-285750">
              <a:buClr>
                <a:srgbClr val="92D050"/>
              </a:buClr>
              <a:buFontTx/>
              <a:buChar char="-"/>
            </a:pPr>
            <a:endParaRPr lang="fi-FI" sz="800" dirty="0"/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i-FI" sz="2400" dirty="0"/>
              <a:t>Tuote- ja tutkimustieto lisäävät uskottavuutta.</a:t>
            </a: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fi-FI" sz="800" dirty="0"/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i-FI" sz="2400" dirty="0"/>
              <a:t>Huumori luo positiivista kuvaa tuotteesta.</a:t>
            </a: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fi-FI" sz="800" dirty="0"/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i-FI" sz="2400" dirty="0"/>
              <a:t>Tuttu musiikki ja julkkisten käyttö vetoaa tuttuuden tunteeseen.</a:t>
            </a: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fi-FI" sz="800" dirty="0"/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i-FI" sz="2400" dirty="0"/>
              <a:t>Ärsyttävä musiikki, hokema tai kömpelö esitys pysyy muistissa.</a:t>
            </a: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fi-FI" sz="800" dirty="0"/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i-FI" sz="2400" dirty="0"/>
              <a:t>Pieni lapsi mainoksessa vetoaa hoivaviettiin.</a:t>
            </a: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fi-FI" sz="800" dirty="0"/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i-FI" sz="2400" dirty="0"/>
              <a:t>Erotiikka ja seksuaalinen vihjailu herättää mielenkiinnon.</a:t>
            </a:r>
            <a:endParaRPr lang="fi-FI" dirty="0"/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 rot="20994632">
            <a:off x="3995936" y="1772816"/>
            <a:ext cx="2448272" cy="11521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rgbClr val="0070C0"/>
                </a:solidFill>
              </a:rPr>
              <a:t>Kolme kahden hinnalla – </a:t>
            </a:r>
          </a:p>
          <a:p>
            <a:pPr algn="ctr"/>
            <a:r>
              <a:rPr lang="fi-FI" sz="2400" b="1" dirty="0">
                <a:solidFill>
                  <a:srgbClr val="0070C0"/>
                </a:solidFill>
              </a:rPr>
              <a:t>vain tänään! </a:t>
            </a:r>
          </a:p>
        </p:txBody>
      </p:sp>
      <p:sp>
        <p:nvSpPr>
          <p:cNvPr id="9" name="Vastakkaisista kulmista pyöristetty suorakulmio 8"/>
          <p:cNvSpPr/>
          <p:nvPr/>
        </p:nvSpPr>
        <p:spPr>
          <a:xfrm>
            <a:off x="395536" y="1700808"/>
            <a:ext cx="3528392" cy="1224136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>
                <a:solidFill>
                  <a:srgbClr val="0070C0"/>
                </a:solidFill>
              </a:rPr>
              <a:t>Lahjoitamme jokaisesta tuotteesta 2 ostetusta senttiä hyväntekeväisyyteen! </a:t>
            </a:r>
          </a:p>
        </p:txBody>
      </p:sp>
      <p:sp>
        <p:nvSpPr>
          <p:cNvPr id="10" name="Pyöristetty suorakulmio 9"/>
          <p:cNvSpPr/>
          <p:nvPr/>
        </p:nvSpPr>
        <p:spPr>
          <a:xfrm rot="769979">
            <a:off x="6377033" y="1765379"/>
            <a:ext cx="2664296" cy="12241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rgbClr val="0070C0"/>
                </a:solidFill>
              </a:rPr>
              <a:t>Kuluttajien valinta vuoden tuotteeksi!</a:t>
            </a:r>
          </a:p>
        </p:txBody>
      </p:sp>
    </p:spTree>
    <p:extLst>
      <p:ext uri="{BB962C8B-B14F-4D97-AF65-F5344CB8AC3E}">
        <p14:creationId xmlns:p14="http://schemas.microsoft.com/office/powerpoint/2010/main" val="16494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0668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iruutu 3"/>
          <p:cNvSpPr txBox="1"/>
          <p:nvPr/>
        </p:nvSpPr>
        <p:spPr>
          <a:xfrm>
            <a:off x="4247964" y="3859223"/>
            <a:ext cx="428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dirty="0"/>
          </a:p>
        </p:txBody>
      </p:sp>
      <p:sp>
        <p:nvSpPr>
          <p:cNvPr id="2" name="Pyöristetty suorakulmio 1"/>
          <p:cNvSpPr/>
          <p:nvPr/>
        </p:nvSpPr>
        <p:spPr>
          <a:xfrm>
            <a:off x="539552" y="5085184"/>
            <a:ext cx="8208912" cy="96274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solidFill>
                  <a:srgbClr val="002060"/>
                </a:solidFill>
              </a:rPr>
              <a:t>Mitä itse ajattelet? Kumman puolen perustelut painavat mielestäsi enemmän?</a:t>
            </a:r>
          </a:p>
        </p:txBody>
      </p:sp>
    </p:spTree>
    <p:extLst>
      <p:ext uri="{BB962C8B-B14F-4D97-AF65-F5344CB8AC3E}">
        <p14:creationId xmlns:p14="http://schemas.microsoft.com/office/powerpoint/2010/main" val="236591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iruutu 15"/>
          <p:cNvSpPr txBox="1"/>
          <p:nvPr/>
        </p:nvSpPr>
        <p:spPr>
          <a:xfrm>
            <a:off x="2195736" y="4464496"/>
            <a:ext cx="4752528" cy="193899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/>
              <a:t>Avainlippumerkki</a:t>
            </a:r>
            <a:r>
              <a:rPr lang="fi-FI" sz="2400" dirty="0"/>
              <a:t> tuotteessa kertoo, että tuote on valmistettu Suomessa.  Lisäksi tuotteen kotimaisuusaste  valmistuskulujen osalta  on yli 50 prosenttia.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2195736" y="4509120"/>
            <a:ext cx="4752528" cy="193899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/>
              <a:t>Joutsenmerkki </a:t>
            </a:r>
            <a:r>
              <a:rPr lang="fi-FI" sz="2400" dirty="0"/>
              <a:t>eli pohjoismainen ympäristömerkki kertoo tuotteen täyttävän kriteerit, jotka ottavat huomioon tuotteen koko elinkaaren aikaiset ympäristövaikutukset. 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4247964" y="3598575"/>
            <a:ext cx="428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dirty="0"/>
          </a:p>
        </p:txBody>
      </p:sp>
      <p:sp>
        <p:nvSpPr>
          <p:cNvPr id="6" name="Tekstiruutu 5"/>
          <p:cNvSpPr txBox="1"/>
          <p:nvPr/>
        </p:nvSpPr>
        <p:spPr>
          <a:xfrm>
            <a:off x="909289" y="650305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Pakkausmerkinnät kuluttajan apuna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2051720" y="1268760"/>
            <a:ext cx="4765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Tunnetko merkit?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204864"/>
            <a:ext cx="15841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uorakulmio 22"/>
          <p:cNvSpPr/>
          <p:nvPr/>
        </p:nvSpPr>
        <p:spPr>
          <a:xfrm rot="20700360">
            <a:off x="1121828" y="2475408"/>
            <a:ext cx="2209259" cy="8954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Avainlippumerkki löytyy mm. oppikirjasi sivulta 2.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132855"/>
            <a:ext cx="1800200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060848"/>
            <a:ext cx="2016224" cy="203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492896"/>
            <a:ext cx="2044204" cy="171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204864"/>
            <a:ext cx="2088232" cy="2189043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132856"/>
            <a:ext cx="1872208" cy="2151397"/>
          </a:xfrm>
          <a:prstGeom prst="rect">
            <a:avLst/>
          </a:prstGeom>
        </p:spPr>
      </p:pic>
      <p:sp>
        <p:nvSpPr>
          <p:cNvPr id="17" name="Tekstiruutu 16"/>
          <p:cNvSpPr txBox="1"/>
          <p:nvPr/>
        </p:nvSpPr>
        <p:spPr>
          <a:xfrm>
            <a:off x="2195736" y="4437112"/>
            <a:ext cx="4752528" cy="193899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fi-FI" sz="2400" b="1" dirty="0"/>
          </a:p>
          <a:p>
            <a:pPr algn="ctr"/>
            <a:r>
              <a:rPr lang="fi-FI" sz="2400" b="1" dirty="0"/>
              <a:t>EU:n luomumerkki</a:t>
            </a:r>
            <a:r>
              <a:rPr lang="fi-FI" sz="2400" dirty="0"/>
              <a:t> kertoo, että kyseessä on EU:n alueella valmistettu luomutuote.  </a:t>
            </a:r>
          </a:p>
          <a:p>
            <a:endParaRPr lang="fi-FI" sz="2400" dirty="0"/>
          </a:p>
        </p:txBody>
      </p:sp>
      <p:sp>
        <p:nvSpPr>
          <p:cNvPr id="21" name="Tekstiruutu 20"/>
          <p:cNvSpPr txBox="1"/>
          <p:nvPr/>
        </p:nvSpPr>
        <p:spPr>
          <a:xfrm>
            <a:off x="2195736" y="4293096"/>
            <a:ext cx="4752528" cy="230832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i-FI" sz="2400" b="1" dirty="0"/>
          </a:p>
          <a:p>
            <a:pPr algn="ctr"/>
            <a:r>
              <a:rPr lang="fi-FI" sz="2400" b="1" dirty="0"/>
              <a:t>Allergiatunnus </a:t>
            </a:r>
            <a:r>
              <a:rPr lang="fi-FI" sz="2400" dirty="0"/>
              <a:t>kertoo, että tuotteen suunnittelussa ja valmistuksessa on otettu huomioon erilaiset allergioita aiheuttavat tekijät.</a:t>
            </a:r>
          </a:p>
          <a:p>
            <a:pPr algn="ctr"/>
            <a:endParaRPr lang="fi-FI" sz="2400" b="1" dirty="0"/>
          </a:p>
        </p:txBody>
      </p:sp>
      <p:sp>
        <p:nvSpPr>
          <p:cNvPr id="18" name="Tekstiruutu 17"/>
          <p:cNvSpPr txBox="1"/>
          <p:nvPr/>
        </p:nvSpPr>
        <p:spPr>
          <a:xfrm>
            <a:off x="2123728" y="4293096"/>
            <a:ext cx="4752528" cy="230425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/>
              <a:t>Hyvää Suomesta</a:t>
            </a:r>
            <a:r>
              <a:rPr lang="fi-FI" sz="2400" dirty="0"/>
              <a:t> -merkki kertoo, että elintarvike on valmistettu Suomessa ja että tuotteeseen käytettyjen raaka-aineiden suomalaisuusaste on vähintään         75 %. 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2123728" y="4293096"/>
            <a:ext cx="4824536" cy="230832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/>
              <a:t>Reilun kaupan merkki</a:t>
            </a:r>
            <a:r>
              <a:rPr lang="fi-FI" sz="2400" dirty="0"/>
              <a:t>  kertoo,  että tuotteen tai raaka-aineen valmistuksessa on noudatettu kansainvälisiä Reilun kaupan kriteerejä.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1089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  <p:bldP spid="20" grpId="1" animBg="1"/>
      <p:bldP spid="23" grpId="1" animBg="1"/>
      <p:bldP spid="23" grpId="2" animBg="1"/>
      <p:bldP spid="17" grpId="0" animBg="1"/>
      <p:bldP spid="17" grpId="1" animBg="1"/>
      <p:bldP spid="21" grpId="0" animBg="1"/>
      <p:bldP spid="21" grpId="1" animBg="1"/>
      <p:bldP spid="21" grpId="2" animBg="1"/>
      <p:bldP spid="18" grpId="0" animBg="1"/>
      <p:bldP spid="18" grpId="1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503832" cy="592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iruutu 3"/>
          <p:cNvSpPr txBox="1"/>
          <p:nvPr/>
        </p:nvSpPr>
        <p:spPr>
          <a:xfrm>
            <a:off x="4247964" y="3859223"/>
            <a:ext cx="428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dirty="0"/>
          </a:p>
        </p:txBody>
      </p:sp>
      <p:sp>
        <p:nvSpPr>
          <p:cNvPr id="5" name="Suorakulmio 4"/>
          <p:cNvSpPr/>
          <p:nvPr/>
        </p:nvSpPr>
        <p:spPr>
          <a:xfrm>
            <a:off x="4139952" y="1196752"/>
            <a:ext cx="3384376" cy="352839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rgbClr val="002060"/>
                </a:solidFill>
              </a:rPr>
              <a:t>Millainen kuluttaja </a:t>
            </a:r>
          </a:p>
          <a:p>
            <a:pPr algn="ctr"/>
            <a:r>
              <a:rPr lang="fi-FI" sz="3200" dirty="0">
                <a:solidFill>
                  <a:srgbClr val="002060"/>
                </a:solidFill>
              </a:rPr>
              <a:t>sinä olet?</a:t>
            </a:r>
          </a:p>
        </p:txBody>
      </p:sp>
    </p:spTree>
    <p:extLst>
      <p:ext uri="{BB962C8B-B14F-4D97-AF65-F5344CB8AC3E}">
        <p14:creationId xmlns:p14="http://schemas.microsoft.com/office/powerpoint/2010/main" val="304851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4247964" y="3859223"/>
            <a:ext cx="428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60647"/>
            <a:ext cx="3672408" cy="59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80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2851</TotalTime>
  <Words>323</Words>
  <Application>Microsoft Office PowerPoint</Application>
  <PresentationFormat>Näytössä katseltava diaesitys (4:3)</PresentationFormat>
  <Paragraphs>88</Paragraphs>
  <Slides>9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1" baseType="lpstr">
      <vt:lpstr>Pinta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Juhis</dc:creator>
  <cp:lastModifiedBy>Tuomas Leinonen</cp:lastModifiedBy>
  <cp:revision>276</cp:revision>
  <dcterms:created xsi:type="dcterms:W3CDTF">2014-09-21T08:53:42Z</dcterms:created>
  <dcterms:modified xsi:type="dcterms:W3CDTF">2016-11-03T10:03:13Z</dcterms:modified>
</cp:coreProperties>
</file>