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10" r:id="rId3"/>
    <p:sldId id="311" r:id="rId4"/>
    <p:sldId id="312" r:id="rId5"/>
    <p:sldId id="313" r:id="rId6"/>
    <p:sldId id="314" r:id="rId7"/>
    <p:sldId id="280" r:id="rId8"/>
    <p:sldId id="303" r:id="rId9"/>
    <p:sldId id="306" r:id="rId10"/>
    <p:sldId id="285" r:id="rId11"/>
    <p:sldId id="286" r:id="rId12"/>
    <p:sldId id="287" r:id="rId13"/>
    <p:sldId id="297" r:id="rId14"/>
    <p:sldId id="300" r:id="rId15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7" d="100"/>
          <a:sy n="117" d="100"/>
        </p:scale>
        <p:origin x="-300" y="-10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19.11.2018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orppi.jyu.fi/kotka/calendar/viewAppointment.jsp?eventid=434978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korppi.jyu.fi/kotka/calendar/viewAppointment.jsp?eventid=4349783" TargetMode="External"/><Relationship Id="rId5" Type="http://schemas.openxmlformats.org/officeDocument/2006/relationships/hyperlink" Target="https://korppi.jyu.fi/kotka/calendar/spaceweek.jsp?spaceId=73194&amp;weekStartDate=1.12.2017&amp;requests=on" TargetMode="External"/><Relationship Id="rId4" Type="http://schemas.openxmlformats.org/officeDocument/2006/relationships/hyperlink" Target="https://korppi.jyu.fi/kotka/course/teacher/studygroups.jsp?course=215716&amp;grouptypes=1&amp;group=592809&amp;view=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10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392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11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782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7pe24.11.201710:15-11:45Kainulainen</a:t>
            </a:r>
            <a:r>
              <a:rPr lang="fi-FI" dirty="0" smtClean="0">
                <a:hlinkClick r:id="rId3"/>
              </a:rPr>
              <a:t>Tapahtuman tiedot</a:t>
            </a:r>
            <a:r>
              <a:rPr lang="fi-FI" dirty="0" smtClean="0">
                <a:hlinkClick r:id="rId4"/>
              </a:rPr>
              <a:t>4</a:t>
            </a:r>
            <a:r>
              <a:rPr lang="fi-FI" dirty="0" smtClean="0">
                <a:hlinkClick r:id="rId5"/>
              </a:rPr>
              <a:t>RUU E 308 Aino</a:t>
            </a:r>
            <a:r>
              <a:rPr lang="fi-FI" dirty="0" smtClean="0"/>
              <a:t>48pe1.12.201710:15-11:45Kainulainen</a:t>
            </a:r>
            <a:r>
              <a:rPr lang="fi-FI" dirty="0" smtClean="0">
                <a:hlinkClick r:id="rId6"/>
              </a:rPr>
              <a:t>Tapahtuman tiedot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9066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3588828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19.11.2018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8a1fa5868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id/b12373babe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38d95b9e8bb" TargetMode="External"/><Relationship Id="rId2" Type="http://schemas.openxmlformats.org/officeDocument/2006/relationships/hyperlink" Target="https://peda.net/id/8a1fa586886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38d95b9e8b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POMM1100</a:t>
            </a:r>
            <a:br>
              <a:rPr lang="fi-FI" dirty="0" smtClean="0">
                <a:latin typeface="Bernard MT Condensed" panose="02050806060905020404" pitchFamily="18" charset="0"/>
              </a:rPr>
            </a:br>
            <a:r>
              <a:rPr lang="fi-FI" sz="4000" dirty="0" smtClean="0">
                <a:latin typeface="Bernard MT Condensed" panose="02050806060905020404" pitchFamily="18" charset="0"/>
              </a:rPr>
              <a:t>Monialaisten opintojen loppuseminaari</a:t>
            </a:r>
            <a:endParaRPr lang="fi-FI" sz="4000" dirty="0">
              <a:latin typeface="Bernard MT Condensed" panose="02050806060905020404" pitchFamily="18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10668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Syksy 2018 </a:t>
            </a:r>
            <a:r>
              <a:rPr lang="fi-FI" dirty="0" err="1" smtClean="0">
                <a:latin typeface="Bernard MT Condensed" panose="02050806060905020404" pitchFamily="18" charset="0"/>
              </a:rPr>
              <a:t>Kaili</a:t>
            </a:r>
            <a:r>
              <a:rPr lang="fi-FI" dirty="0" smtClean="0">
                <a:latin typeface="Bernard MT Condensed" panose="02050806060905020404" pitchFamily="18" charset="0"/>
              </a:rPr>
              <a:t> </a:t>
            </a:r>
            <a:r>
              <a:rPr lang="fi-FI" dirty="0" err="1" smtClean="0">
                <a:latin typeface="Bernard MT Condensed" panose="02050806060905020404" pitchFamily="18" charset="0"/>
              </a:rPr>
              <a:t>Kepler-Uotinen</a:t>
            </a:r>
            <a:endParaRPr lang="fi-FI" dirty="0" smtClean="0">
              <a:latin typeface="Bernard MT Condensed" panose="02050806060905020404" pitchFamily="18" charset="0"/>
            </a:endParaRPr>
          </a:p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Diojen materiaaleja Johanna Kainulaiselta 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9817224" cy="663352"/>
          </a:xfrm>
        </p:spPr>
        <p:txBody>
          <a:bodyPr/>
          <a:lstStyle/>
          <a:p>
            <a:r>
              <a:rPr lang="fi-FI" b="1" dirty="0" smtClean="0">
                <a:latin typeface="Bernard MT Condensed" panose="02050806060905020404" pitchFamily="18" charset="0"/>
              </a:rPr>
              <a:t>”Aukkopaikkatehtävä</a:t>
            </a:r>
            <a:r>
              <a:rPr lang="fi-FI" dirty="0" smtClean="0">
                <a:latin typeface="Bernard MT Condensed" panose="02050806060905020404" pitchFamily="18" charset="0"/>
              </a:rPr>
              <a:t>” asiantuntijuutenne kehittämiseen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1844" y="1340768"/>
            <a:ext cx="1058517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</a:t>
            </a:r>
            <a:r>
              <a:rPr lang="fi-FI" dirty="0" smtClean="0"/>
              <a:t>utkikaa </a:t>
            </a:r>
            <a:r>
              <a:rPr lang="fi-FI" dirty="0"/>
              <a:t>POM-opintojen </a:t>
            </a:r>
            <a:r>
              <a:rPr lang="fi-FI" dirty="0" smtClean="0"/>
              <a:t>kokonaistavoitteita ja peilatkaa edelliseen keskusteluunne: </a:t>
            </a:r>
          </a:p>
          <a:p>
            <a:pPr lvl="1"/>
            <a:r>
              <a:rPr lang="fi-FI" dirty="0" smtClean="0"/>
              <a:t>Mitä </a:t>
            </a:r>
            <a:r>
              <a:rPr lang="fi-FI" dirty="0"/>
              <a:t>POM-opinnoissa saavuttamani asiantuntijuus on? Millaista asiantuntijuutta POM-opinnoilla ylipäätään voidaan </a:t>
            </a:r>
            <a:r>
              <a:rPr lang="fi-FI" dirty="0" smtClean="0"/>
              <a:t>saavuttaa?</a:t>
            </a:r>
          </a:p>
          <a:p>
            <a:pPr lvl="1"/>
            <a:r>
              <a:rPr lang="fi-FI" dirty="0" smtClean="0"/>
              <a:t>Mitä </a:t>
            </a:r>
            <a:r>
              <a:rPr lang="fi-FI" dirty="0"/>
              <a:t>minulta jäi saavuttamatta? </a:t>
            </a:r>
            <a:endParaRPr lang="fi-FI" dirty="0" smtClean="0"/>
          </a:p>
          <a:p>
            <a:pPr lvl="1"/>
            <a:r>
              <a:rPr lang="fi-FI" dirty="0" smtClean="0"/>
              <a:t>Mitkä </a:t>
            </a:r>
            <a:r>
              <a:rPr lang="fi-FI" dirty="0"/>
              <a:t>ovat merkittävimmät asiantuntijuuden aukot, jotka jäivät POM-opintojen jälkeen täyttymättä. </a:t>
            </a:r>
          </a:p>
          <a:p>
            <a:pPr marL="0" indent="0">
              <a:buNone/>
            </a:pPr>
            <a:r>
              <a:rPr lang="fi-FI" dirty="0"/>
              <a:t>Laatikaa suunnitelma aukkojen täyttämiseksi: </a:t>
            </a:r>
            <a:endParaRPr lang="fi-FI" dirty="0" smtClean="0"/>
          </a:p>
          <a:p>
            <a:pPr lvl="1"/>
            <a:r>
              <a:rPr lang="fi-FI" dirty="0" smtClean="0"/>
              <a:t>Pohtikaa, mitä </a:t>
            </a:r>
            <a:r>
              <a:rPr lang="fi-FI" dirty="0"/>
              <a:t>selvitetään jo yhdessä opintojen aikana; tarvitseeko asiantuntijuutta kehittää teorian vai käytännön vai niiden yhteyden </a:t>
            </a:r>
            <a:r>
              <a:rPr lang="fi-FI" dirty="0" smtClean="0"/>
              <a:t>välillä?</a:t>
            </a:r>
          </a:p>
          <a:p>
            <a:pPr lvl="1"/>
            <a:r>
              <a:rPr lang="fi-FI" dirty="0" smtClean="0"/>
              <a:t>Mitä asiantuntijuus on? Mistä haen sitä: haenko kirjallisuudesta, haenko asiantuntijalta, menenkö observoimaan toimintaa jne.?</a:t>
            </a:r>
          </a:p>
          <a:p>
            <a:r>
              <a:rPr lang="fi-FI" b="1" dirty="0" smtClean="0"/>
              <a:t>Haastattelutehtävä </a:t>
            </a:r>
            <a:r>
              <a:rPr lang="fi-FI" b="1" dirty="0"/>
              <a:t>osana aukkopaikkatehtävää:</a:t>
            </a:r>
            <a:endParaRPr lang="fi-FI" dirty="0"/>
          </a:p>
          <a:p>
            <a:pPr lvl="1"/>
            <a:r>
              <a:rPr lang="fi-FI" dirty="0"/>
              <a:t>Haastattele/haastatelkaa jotakin asiantuntijaa, jonka tiedätte tuovan teille lisäymmärrystä, asiantuntijuutta ja jopa osaamista johonkin kehittymiskohteeseenne. Haastateltava voi olla ihailemanne opettaja, tutkija, vanhempi, kansalaisaktiivi, </a:t>
            </a:r>
            <a:r>
              <a:rPr lang="fi-FI" dirty="0" smtClean="0"/>
              <a:t>poliitikko </a:t>
            </a:r>
            <a:r>
              <a:rPr lang="fi-FI" dirty="0"/>
              <a:t>tms.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2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807368"/>
          </a:xfrm>
        </p:spPr>
        <p:txBody>
          <a:bodyPr/>
          <a:lstStyle/>
          <a:p>
            <a:r>
              <a:rPr lang="fi-FI" dirty="0" smtClean="0"/>
              <a:t>Aukkopaikkoja ryhmässämme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196752"/>
            <a:ext cx="10801200" cy="5256584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Arviointi (oikeudenmukaisuus, oppilaan arviointi, itsearvioinnin haasteellisuus, luokasta ei toista aikuista antamasta vertaisarviointia omasta työstä)</a:t>
            </a:r>
          </a:p>
          <a:p>
            <a:r>
              <a:rPr lang="fi-FI" dirty="0" smtClean="0"/>
              <a:t>Perehtyneisyys opetettaviin aineisiin </a:t>
            </a:r>
          </a:p>
          <a:p>
            <a:pPr lvl="1"/>
            <a:r>
              <a:rPr lang="fi-FI" dirty="0" smtClean="0"/>
              <a:t>Matematiikka (”kun en osaa itsekään”) </a:t>
            </a:r>
          </a:p>
          <a:p>
            <a:pPr lvl="1"/>
            <a:r>
              <a:rPr lang="fi-FI" dirty="0" err="1" smtClean="0"/>
              <a:t>Taitait</a:t>
            </a:r>
            <a:endParaRPr lang="fi-FI" dirty="0" smtClean="0"/>
          </a:p>
          <a:p>
            <a:r>
              <a:rPr lang="fi-FI" dirty="0" smtClean="0"/>
              <a:t>Juridinen tietämys (lastensuojelu; opettajan oikeudet, vastuut ja velvollisuudet) </a:t>
            </a:r>
          </a:p>
          <a:p>
            <a:r>
              <a:rPr lang="fi-FI" dirty="0" smtClean="0"/>
              <a:t>Vanhempien kanssa toimiminen </a:t>
            </a:r>
          </a:p>
          <a:p>
            <a:r>
              <a:rPr lang="fi-FI" dirty="0" smtClean="0"/>
              <a:t>Luovuusähky (pyörän keksiminen uudestaan) / oman luovuuden riittämättömyys </a:t>
            </a:r>
          </a:p>
          <a:p>
            <a:r>
              <a:rPr lang="fi-FI" dirty="0" smtClean="0"/>
              <a:t>Ryhmänhallintataidot, tilannetaju (yllättävät tilanteet) </a:t>
            </a:r>
          </a:p>
          <a:p>
            <a:r>
              <a:rPr lang="fi-FI" dirty="0" smtClean="0"/>
              <a:t>Monikulttuurisuus</a:t>
            </a:r>
          </a:p>
          <a:p>
            <a:r>
              <a:rPr lang="fi-FI" dirty="0" smtClean="0"/>
              <a:t>Oma asenne oppiainetta kohtaan (esim. uskonto) </a:t>
            </a:r>
          </a:p>
          <a:p>
            <a:r>
              <a:rPr lang="fi-FI" dirty="0" smtClean="0"/>
              <a:t>Eriyttäminen </a:t>
            </a:r>
          </a:p>
          <a:p>
            <a:r>
              <a:rPr lang="fi-FI" dirty="0" smtClean="0"/>
              <a:t>Vuosikello, laajojen kokonaisuuksien suunnittelu, opetussuunnitelman soveltaminen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63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13892" y="332656"/>
            <a:ext cx="9601200" cy="807368"/>
          </a:xfrm>
        </p:spPr>
        <p:txBody>
          <a:bodyPr/>
          <a:lstStyle/>
          <a:p>
            <a:r>
              <a:rPr lang="fi-FI" dirty="0" smtClean="0"/>
              <a:t>Aukkopaikkatehtävien teemat ja esittäjät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84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3181111-E562-4393-9C11-ECF5859B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Miten käytännössä?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B03C65C-85AC-4B35-9C59-DD309FF96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844824"/>
            <a:ext cx="10175672" cy="3138661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chemeClr val="tx1"/>
                </a:solidFill>
              </a:rPr>
              <a:t>Nimeä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selvästi POM-koontiseminaari.</a:t>
            </a:r>
          </a:p>
          <a:p>
            <a:r>
              <a:rPr lang="fi-FI" dirty="0" err="1">
                <a:solidFill>
                  <a:schemeClr val="tx1"/>
                </a:solidFill>
              </a:rPr>
              <a:t>PROpe-sivuston</a:t>
            </a:r>
            <a:r>
              <a:rPr lang="fi-FI" dirty="0">
                <a:solidFill>
                  <a:schemeClr val="tx1"/>
                </a:solidFill>
              </a:rPr>
              <a:t> tulee olla yllä mainittujen tehtävien osalta luettavissa </a:t>
            </a:r>
            <a:r>
              <a:rPr lang="fi-FI" dirty="0" smtClean="0">
                <a:solidFill>
                  <a:schemeClr val="tx1"/>
                </a:solidFill>
              </a:rPr>
              <a:t>……</a:t>
            </a: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mennessä</a:t>
            </a:r>
            <a:r>
              <a:rPr lang="fi-FI" dirty="0">
                <a:solidFill>
                  <a:schemeClr val="tx1"/>
                </a:solidFill>
              </a:rPr>
              <a:t>. </a:t>
            </a:r>
          </a:p>
          <a:p>
            <a:r>
              <a:rPr lang="fi-FI" dirty="0">
                <a:solidFill>
                  <a:schemeClr val="tx1"/>
                </a:solidFill>
              </a:rPr>
              <a:t>Muista antaa </a:t>
            </a:r>
            <a:r>
              <a:rPr lang="fi-FI" dirty="0" err="1" smtClean="0">
                <a:solidFill>
                  <a:schemeClr val="tx1"/>
                </a:solidFill>
              </a:rPr>
              <a:t>Kailille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luku- tai osallistujaoikeudet Julkisuusasetuksista: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Mene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ja valitse Julkisuus.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Klikkaa Osallistujat-kohdan alta Ei käyttäjiä.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+ Lisää käyttäjiä ja kirjoita kohtaan </a:t>
            </a:r>
            <a:r>
              <a:rPr lang="fi-FI" i="1" dirty="0">
                <a:solidFill>
                  <a:schemeClr val="tx1"/>
                </a:solidFill>
              </a:rPr>
              <a:t>Etsi käyttäjiä heidän nimillään </a:t>
            </a:r>
            <a:r>
              <a:rPr lang="fi-FI" dirty="0">
                <a:solidFill>
                  <a:schemeClr val="tx1"/>
                </a:solidFill>
              </a:rPr>
              <a:t>opettajasi nimi ja valitse Hae.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open nimi avautuvasta valikosta ja Tallenna muutokset.  </a:t>
            </a:r>
          </a:p>
        </p:txBody>
      </p:sp>
    </p:spTree>
    <p:extLst>
      <p:ext uri="{BB962C8B-B14F-4D97-AF65-F5344CB8AC3E}">
        <p14:creationId xmlns:p14="http://schemas.microsoft.com/office/powerpoint/2010/main" val="10660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25B6F71-8A78-4117-BA90-C60B6C50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POMM-opintokokonaisuuden loppuarviointi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F7767A6-1AD3-4181-890B-23ADD977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710388"/>
            <a:ext cx="10175672" cy="4169205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Tehdään </a:t>
            </a:r>
            <a:r>
              <a:rPr lang="fi-FI" dirty="0" err="1">
                <a:solidFill>
                  <a:schemeClr val="tx1"/>
                </a:solidFill>
              </a:rPr>
              <a:t>Pedanetiin</a:t>
            </a:r>
            <a:r>
              <a:rPr lang="fi-FI" dirty="0">
                <a:solidFill>
                  <a:schemeClr val="tx1"/>
                </a:solidFill>
              </a:rPr>
              <a:t> https://peda.net/jyu/okl/pom-opinnot/pl </a:t>
            </a:r>
          </a:p>
          <a:p>
            <a:r>
              <a:rPr lang="fi-FI" dirty="0">
                <a:solidFill>
                  <a:schemeClr val="tx1"/>
                </a:solidFill>
              </a:rPr>
              <a:t> Tee sitten arviointi, kun olet tehnyt kaikki </a:t>
            </a:r>
            <a:r>
              <a:rPr lang="fi-FI" dirty="0" err="1">
                <a:solidFill>
                  <a:schemeClr val="tx1"/>
                </a:solidFill>
              </a:rPr>
              <a:t>pomit</a:t>
            </a:r>
            <a:r>
              <a:rPr lang="fi-FI" dirty="0">
                <a:solidFill>
                  <a:schemeClr val="tx1"/>
                </a:solidFill>
              </a:rPr>
              <a:t> (60 op) </a:t>
            </a:r>
          </a:p>
          <a:p>
            <a:r>
              <a:rPr lang="fi-FI" dirty="0">
                <a:solidFill>
                  <a:schemeClr val="tx1"/>
                </a:solidFill>
              </a:rPr>
              <a:t>Vaikka olet antanut palautetta yksittäisiä oppiaineiden kursseja, niin nyt arvioit opintokokonaisuutta osiensa summana eli arvioit kutakin yksittäistä oppiainetta osana laajaa 60 opintopisteen kokonaisuutta, osana luokanopettajaopintojasi. </a:t>
            </a:r>
          </a:p>
        </p:txBody>
      </p:sp>
    </p:spTree>
    <p:extLst>
      <p:ext uri="{BB962C8B-B14F-4D97-AF65-F5344CB8AC3E}">
        <p14:creationId xmlns:p14="http://schemas.microsoft.com/office/powerpoint/2010/main" val="167485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0573818" cy="11430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POMM1100 Monialaisten opintojen koontiseminaari 3 op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909836" y="1772816"/>
            <a:ext cx="10657184" cy="460851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Koontiseminaarin käytyäsi</a:t>
            </a:r>
            <a:endParaRPr lang="fi-FI" dirty="0"/>
          </a:p>
          <a:p>
            <a:r>
              <a:rPr lang="fi-FI" dirty="0"/>
              <a:t>ymmärrät perusopetuksessa opetettavien aineiden ja oppimiskokonaisuuksien monialaisten opintojen merkityksen luokanopettajan asiantuntijuuden rakentumisessa ja opettajan ammatissa</a:t>
            </a:r>
          </a:p>
          <a:p>
            <a:r>
              <a:rPr lang="fi-FI" dirty="0"/>
              <a:t>osaat tarkastella omaa asiantuntijuuttasi ja eritellä omia kehittymistarpeitasi.</a:t>
            </a:r>
          </a:p>
          <a:p>
            <a:pPr marL="0" indent="0">
              <a:buNone/>
            </a:pPr>
            <a:r>
              <a:rPr lang="fi-FI" b="1" dirty="0" smtClean="0"/>
              <a:t>Toteutustapamme:</a:t>
            </a:r>
            <a:endParaRPr lang="fi-FI" dirty="0" smtClean="0"/>
          </a:p>
          <a:p>
            <a:r>
              <a:rPr lang="fi-FI" dirty="0" smtClean="0"/>
              <a:t>1 op </a:t>
            </a:r>
            <a:r>
              <a:rPr lang="fi-FI" dirty="0" err="1" smtClean="0">
                <a:hlinkClick r:id="rId3"/>
              </a:rPr>
              <a:t>PROpe</a:t>
            </a:r>
            <a:r>
              <a:rPr lang="fi-FI" dirty="0" smtClean="0">
                <a:hlinkClick r:id="rId3"/>
              </a:rPr>
              <a:t>-sivuston</a:t>
            </a:r>
            <a:r>
              <a:rPr lang="fi-FI" dirty="0" smtClean="0"/>
              <a:t> päivittämistä/laatimista</a:t>
            </a:r>
          </a:p>
          <a:p>
            <a:r>
              <a:rPr lang="fi-FI" dirty="0" smtClean="0"/>
              <a:t>2 op </a:t>
            </a:r>
            <a:r>
              <a:rPr lang="fi-FI" dirty="0"/>
              <a:t>seminaaritapaamisia </a:t>
            </a:r>
            <a:r>
              <a:rPr lang="fi-FI" dirty="0" smtClean="0"/>
              <a:t>yht. 10 </a:t>
            </a:r>
            <a:r>
              <a:rPr lang="fi-FI" dirty="0"/>
              <a:t>tuntia + </a:t>
            </a:r>
            <a:r>
              <a:rPr lang="fi-FI" dirty="0" smtClean="0"/>
              <a:t>seminaaritehtäviä</a:t>
            </a:r>
          </a:p>
          <a:p>
            <a:pPr lvl="1"/>
            <a:r>
              <a:rPr lang="fi-FI" dirty="0"/>
              <a:t>”aukkopaikkatehtävä” (sis. mm. asiantuntijahaastattelun)</a:t>
            </a:r>
          </a:p>
          <a:p>
            <a:pPr lvl="1"/>
            <a:r>
              <a:rPr lang="fi-FI" dirty="0" smtClean="0">
                <a:hlinkClick r:id="rId4"/>
              </a:rPr>
              <a:t>POM-opintokokonaisuuden loppuarviointi</a:t>
            </a:r>
            <a:r>
              <a:rPr lang="fi-FI" dirty="0" smtClean="0"/>
              <a:t> (liittymisavain POM-loppuarviointi)</a:t>
            </a:r>
          </a:p>
          <a:p>
            <a:pPr marL="0" indent="0">
              <a:buNone/>
            </a:pPr>
            <a:r>
              <a:rPr lang="fi-FI" b="1" dirty="0" smtClean="0"/>
              <a:t>Kurssin arviointi:</a:t>
            </a:r>
            <a:endParaRPr lang="fi-FI" dirty="0" smtClean="0"/>
          </a:p>
          <a:p>
            <a:r>
              <a:rPr lang="fi-FI" dirty="0" smtClean="0"/>
              <a:t>arviointi </a:t>
            </a:r>
            <a:r>
              <a:rPr lang="fi-FI" dirty="0"/>
              <a:t>itse- ja vertaisarviointi (ope </a:t>
            </a:r>
            <a:r>
              <a:rPr lang="fi-FI" dirty="0" smtClean="0"/>
              <a:t>+/-1)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34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Bernard MT Condensed" panose="02050806060905020404" pitchFamily="18" charset="0"/>
              </a:rPr>
              <a:t>Seminaarit 10 h 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29916" y="1828800"/>
            <a:ext cx="9493698" cy="448052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Kokemusten jakamista ja kurssiin orientoitumista </a:t>
            </a:r>
            <a:endParaRPr lang="fi-FI" dirty="0"/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LO:n </a:t>
            </a:r>
            <a:r>
              <a:rPr lang="fi-FI" dirty="0" smtClean="0"/>
              <a:t>asiantuntijuus: Mitä on? Mitä jo osaamme? Mitä tulee vielä oppia?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Aukkopaikkatehtävien </a:t>
            </a:r>
            <a:r>
              <a:rPr lang="fi-FI" dirty="0"/>
              <a:t>purkamista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Aukkopaikkatehtävien </a:t>
            </a:r>
            <a:r>
              <a:rPr lang="fi-FI" dirty="0"/>
              <a:t>purkamista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/>
              <a:t>Kohti unelmien koulua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7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Bernard MT Condensed" panose="02050806060905020404" pitchFamily="18" charset="0"/>
              </a:rPr>
              <a:t>PROpen</a:t>
            </a:r>
            <a:r>
              <a:rPr lang="fi-FI" b="1" dirty="0">
                <a:latin typeface="Bernard MT Condensed" panose="02050806060905020404" pitchFamily="18" charset="0"/>
              </a:rPr>
              <a:t> </a:t>
            </a:r>
            <a:r>
              <a:rPr lang="fi-FI" b="1" dirty="0" smtClean="0">
                <a:latin typeface="Bernard MT Condensed" panose="02050806060905020404" pitchFamily="18" charset="0"/>
              </a:rPr>
              <a:t>laatiminen/päivittäminen </a:t>
            </a:r>
            <a:r>
              <a:rPr lang="fi-FI" b="1" dirty="0">
                <a:latin typeface="Bernard MT Condensed" panose="02050806060905020404" pitchFamily="18" charset="0"/>
              </a:rPr>
              <a:t>1 </a:t>
            </a:r>
            <a:r>
              <a:rPr lang="fi-FI" b="1" dirty="0" smtClean="0">
                <a:latin typeface="Bernard MT Condensed" panose="02050806060905020404" pitchFamily="18" charset="0"/>
              </a:rPr>
              <a:t>op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22414" y="1828800"/>
            <a:ext cx="9756574" cy="462453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</a:t>
            </a:r>
            <a:r>
              <a:rPr lang="fi-FI" dirty="0" smtClean="0"/>
              <a:t>arkastellaan omaa osaamista suhteessa osaamisalueisiin ja laaditaan kehittymissuunnitelma</a:t>
            </a:r>
          </a:p>
          <a:p>
            <a:pPr lvl="1"/>
            <a:r>
              <a:rPr lang="fi-FI" dirty="0"/>
              <a:t>omien heikkouksien ja vahvuuksien tunnistaminen -&gt; harjoitellaan osaamisen aukkopaikkojen </a:t>
            </a:r>
            <a:r>
              <a:rPr lang="fi-FI" dirty="0" smtClean="0"/>
              <a:t>täyttämistä</a:t>
            </a:r>
            <a:endParaRPr lang="fi-FI" dirty="0"/>
          </a:p>
          <a:p>
            <a:r>
              <a:rPr lang="fi-FI" dirty="0" smtClean="0"/>
              <a:t>Laaditaan ”tiivistelmä” </a:t>
            </a:r>
            <a:r>
              <a:rPr lang="fi-FI" dirty="0"/>
              <a:t>joko KK-tavoitteiden, KM-tavoitteiden tai opintokokonaisuuden tavoitteiden </a:t>
            </a:r>
            <a:r>
              <a:rPr lang="fi-FI" dirty="0" smtClean="0"/>
              <a:t>perusteella omasta osaamisesta.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6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812" y="1844824"/>
            <a:ext cx="3276599" cy="1924050"/>
          </a:xfrm>
        </p:spPr>
        <p:txBody>
          <a:bodyPr/>
          <a:lstStyle/>
          <a:p>
            <a:r>
              <a:rPr lang="fi-FI" sz="8000" dirty="0" err="1" smtClean="0">
                <a:latin typeface="Bernard MT Condensed" panose="02050806060905020404" pitchFamily="18" charset="0"/>
              </a:rPr>
              <a:t>PROpe</a:t>
            </a:r>
            <a:endParaRPr lang="fi-FI" sz="8000" dirty="0">
              <a:latin typeface="Bernard MT Condensed" panose="02050806060905020404" pitchFamily="18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19947" y="4365104"/>
            <a:ext cx="4634780" cy="1576958"/>
          </a:xfrm>
        </p:spPr>
        <p:txBody>
          <a:bodyPr/>
          <a:lstStyle/>
          <a:p>
            <a:r>
              <a:rPr lang="fi-FI" dirty="0" smtClean="0">
                <a:latin typeface="Bernard MT Condensed" panose="02050806060905020404" pitchFamily="18" charset="0"/>
              </a:rPr>
              <a:t>- </a:t>
            </a:r>
            <a:r>
              <a:rPr lang="fi-FI" sz="2800" dirty="0" smtClean="0">
                <a:latin typeface="Bernard MT Condensed" panose="02050806060905020404" pitchFamily="18" charset="0"/>
              </a:rPr>
              <a:t>opeopiskelijan kasvunkansio </a:t>
            </a:r>
            <a:endParaRPr lang="fi-FI" sz="2800" dirty="0">
              <a:latin typeface="Bernard MT Condensed" panose="02050806060905020404" pitchFamily="18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942284" y="332656"/>
            <a:ext cx="6768752" cy="6192688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Tutustu </a:t>
            </a:r>
            <a:r>
              <a:rPr lang="fi-FI" u="sng" dirty="0" err="1">
                <a:hlinkClick r:id="rId2"/>
              </a:rPr>
              <a:t>PROpe-työskentelyn</a:t>
            </a:r>
            <a:r>
              <a:rPr lang="fi-FI" u="sng" dirty="0">
                <a:hlinkClick r:id="rId2"/>
              </a:rPr>
              <a:t> yleisohjeisiin</a:t>
            </a:r>
            <a:r>
              <a:rPr lang="fi-FI" dirty="0"/>
              <a:t>. </a:t>
            </a: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POM-koontiseminaarissa</a:t>
            </a:r>
            <a:r>
              <a:rPr lang="fi-FI" dirty="0" smtClean="0"/>
              <a:t> </a:t>
            </a:r>
            <a:endParaRPr lang="fi-FI" sz="1800" dirty="0"/>
          </a:p>
          <a:p>
            <a:pPr lvl="0"/>
            <a:r>
              <a:rPr lang="fi-FI" dirty="0"/>
              <a:t>tutustu OKL:n opetussuunnitelman </a:t>
            </a:r>
            <a:r>
              <a:rPr lang="fi-FI" u="sng" dirty="0">
                <a:hlinkClick r:id="rId3"/>
              </a:rPr>
              <a:t>kuuteen keskeiseen osaamisalueeseen</a:t>
            </a:r>
            <a:r>
              <a:rPr lang="fi-FI" dirty="0"/>
              <a:t> ja työstä niitä kirjallisuutta hyväksi käyttäen: </a:t>
            </a:r>
            <a:endParaRPr lang="fi-FI" sz="1800" dirty="0"/>
          </a:p>
          <a:p>
            <a:pPr lvl="1"/>
            <a:r>
              <a:rPr lang="fi-FI" dirty="0"/>
              <a:t>tavoitteena kartoittaa omia lähtökohtia osaamisalueiden kehittämiselle: tehdään itsearviointia ja reflektoidaan</a:t>
            </a:r>
            <a:endParaRPr lang="fi-FI" sz="1600" dirty="0"/>
          </a:p>
          <a:p>
            <a:pPr lvl="1"/>
            <a:r>
              <a:rPr lang="fi-FI" dirty="0"/>
              <a:t>mitä ajattelen, millainen olen, missä ja miten minun on kehityttävä suhteessa osaamisalueisiin</a:t>
            </a:r>
            <a:endParaRPr lang="fi-FI" sz="1600" dirty="0"/>
          </a:p>
          <a:p>
            <a:pPr lvl="1"/>
            <a:r>
              <a:rPr lang="fi-FI" dirty="0"/>
              <a:t>käytä itsearvioinnin ja reflektion tukena vähintään yhtä lähdettä/osaamisalue (teoreettisten lähteiden lisäksi voit hyödyntää esim. uutisia, kolumneja, ajankohtaiskeskusteluja kasvatuksesta ja koulutuksesta jne.)</a:t>
            </a:r>
            <a:endParaRPr lang="fi-FI" sz="1600" dirty="0"/>
          </a:p>
          <a:p>
            <a:pPr lvl="1"/>
            <a:r>
              <a:rPr lang="fi-FI" dirty="0"/>
              <a:t>peilaa myös koontiseminaarin tapaamisissa ja tehtävissä esille tulleita asioita  </a:t>
            </a:r>
            <a:r>
              <a:rPr lang="fi-FI" dirty="0" err="1"/>
              <a:t>PROpe</a:t>
            </a:r>
            <a:r>
              <a:rPr lang="fi-FI" dirty="0"/>
              <a:t>-pohdinnassasi.</a:t>
            </a:r>
            <a:endParaRPr lang="fi-FI" sz="1600" dirty="0"/>
          </a:p>
          <a:p>
            <a:endParaRPr lang="fi-FI" dirty="0" smtClean="0"/>
          </a:p>
          <a:p>
            <a:r>
              <a:rPr lang="fi-FI" dirty="0" err="1" smtClean="0"/>
              <a:t>PROpe-sivuston</a:t>
            </a:r>
            <a:r>
              <a:rPr lang="fi-FI" dirty="0" smtClean="0"/>
              <a:t> </a:t>
            </a:r>
            <a:r>
              <a:rPr lang="fi-FI" dirty="0"/>
              <a:t>tulee olla yllä mainittujen tehtävien osalta </a:t>
            </a:r>
            <a:r>
              <a:rPr lang="fi-FI" dirty="0" err="1" smtClean="0"/>
              <a:t>luettavissa</a:t>
            </a:r>
            <a:r>
              <a:rPr lang="fi-FI" b="1" dirty="0" err="1" smtClean="0"/>
              <a:t>……..mennessä</a:t>
            </a:r>
            <a:r>
              <a:rPr lang="fi-FI" dirty="0" smtClean="0"/>
              <a:t>. </a:t>
            </a:r>
            <a:r>
              <a:rPr lang="fi-FI" dirty="0"/>
              <a:t>Muista antaa pienryhmäsi vetäjälle luku- tai osallistujaoikeudet Julkisuus-asetuksista:</a:t>
            </a:r>
            <a:endParaRPr lang="fi-FI" sz="1800" dirty="0"/>
          </a:p>
          <a:p>
            <a:pPr lvl="0"/>
            <a:r>
              <a:rPr lang="fi-FI" dirty="0"/>
              <a:t>Mene </a:t>
            </a:r>
            <a:r>
              <a:rPr lang="fi-FI" dirty="0" err="1"/>
              <a:t>PROpe</a:t>
            </a:r>
            <a:r>
              <a:rPr lang="fi-FI" dirty="0"/>
              <a:t>-sivustollesi ja valitse </a:t>
            </a:r>
            <a:r>
              <a:rPr lang="fi-FI" b="1" dirty="0"/>
              <a:t>Julkisuus</a:t>
            </a:r>
            <a:r>
              <a:rPr lang="fi-FI" dirty="0"/>
              <a:t>. Klikkaa </a:t>
            </a:r>
            <a:r>
              <a:rPr lang="fi-FI" b="1" dirty="0"/>
              <a:t>Osallistujat</a:t>
            </a:r>
            <a:r>
              <a:rPr lang="fi-FI" dirty="0"/>
              <a:t>-kohdan alta </a:t>
            </a:r>
            <a:r>
              <a:rPr lang="fi-FI" b="1" dirty="0"/>
              <a:t>Ei käyttäjiä</a:t>
            </a:r>
            <a:r>
              <a:rPr lang="fi-FI" dirty="0"/>
              <a:t>. Valitse +</a:t>
            </a:r>
            <a:r>
              <a:rPr lang="fi-FI" b="1" dirty="0"/>
              <a:t> Lisää käyttäjiä</a:t>
            </a:r>
            <a:r>
              <a:rPr lang="fi-FI" dirty="0"/>
              <a:t> ja kirjoita kohtaan </a:t>
            </a:r>
            <a:r>
              <a:rPr lang="fi-FI" b="1" dirty="0"/>
              <a:t>Etsi käyttäjiä heidän nimillään</a:t>
            </a:r>
            <a:r>
              <a:rPr lang="fi-FI" dirty="0"/>
              <a:t> opettajasi nimi ja valitse</a:t>
            </a:r>
            <a:r>
              <a:rPr lang="fi-FI" b="1" dirty="0"/>
              <a:t> Hae</a:t>
            </a:r>
            <a:r>
              <a:rPr lang="fi-FI" dirty="0"/>
              <a:t>. Valitse open nimi avautuvasta valikosta ja </a:t>
            </a:r>
            <a:r>
              <a:rPr lang="fi-FI" b="1" dirty="0"/>
              <a:t>Tallenna muutokset</a:t>
            </a:r>
            <a:r>
              <a:rPr lang="fi-FI" dirty="0"/>
              <a:t>. </a:t>
            </a:r>
            <a:endParaRPr lang="fi-FI" sz="1800" dirty="0"/>
          </a:p>
          <a:p>
            <a:pPr lvl="0"/>
            <a:r>
              <a:rPr lang="fi-FI" dirty="0"/>
              <a:t>Nyt opesi pääsee katsomaan pohdintaasi ja kommentoimaan, mikäli sallit kommentit merkinnöissäsi (</a:t>
            </a:r>
            <a:r>
              <a:rPr lang="fi-FI" b="1" dirty="0"/>
              <a:t>Salli kommentit</a:t>
            </a:r>
            <a:r>
              <a:rPr lang="fi-FI" dirty="0"/>
              <a:t> valittuna </a:t>
            </a:r>
            <a:r>
              <a:rPr lang="fi-FI" dirty="0" err="1"/>
              <a:t>postauksessasi</a:t>
            </a:r>
            <a:r>
              <a:rPr lang="fi-FI" dirty="0"/>
              <a:t>).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357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66" y="116632"/>
            <a:ext cx="9601200" cy="591344"/>
          </a:xfrm>
        </p:spPr>
        <p:txBody>
          <a:bodyPr/>
          <a:lstStyle/>
          <a:p>
            <a:r>
              <a:rPr lang="fi-FI" dirty="0" smtClean="0"/>
              <a:t>Mitä asiantuntijuuteni on?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7788" y="836712"/>
            <a:ext cx="5544616" cy="58326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800" i="1" dirty="0"/>
              <a:t>Opintokokonaisuuden suoritettuaan opiskelija </a:t>
            </a:r>
            <a:r>
              <a:rPr lang="fi-FI" sz="1800" dirty="0"/>
              <a:t/>
            </a:r>
            <a:br>
              <a:rPr lang="fi-FI" sz="1800" dirty="0"/>
            </a:br>
            <a:endParaRPr lang="fi-FI" sz="1800" dirty="0"/>
          </a:p>
          <a:p>
            <a:pPr lvl="1">
              <a:lnSpc>
                <a:spcPct val="120000"/>
              </a:lnSpc>
            </a:pPr>
            <a:r>
              <a:rPr lang="fi-FI" i="1" dirty="0"/>
              <a:t>tiedostaa omat asenteensa eri oppiaineita kohtaan ja kykenee tarkastelemaan niitä kriittisesti </a:t>
            </a:r>
            <a:endParaRPr lang="fi-FI" dirty="0"/>
          </a:p>
          <a:p>
            <a:pPr lvl="1">
              <a:lnSpc>
                <a:spcPct val="120000"/>
              </a:lnSpc>
            </a:pPr>
            <a:r>
              <a:rPr lang="fi-FI" i="1" dirty="0"/>
              <a:t>tunnistaa oppiaineiden ja -sisältöjen merkityksen lapsen kehityksen ja hyvinvoinnin näkökulmasta </a:t>
            </a:r>
            <a:endParaRPr lang="fi-FI" dirty="0"/>
          </a:p>
          <a:p>
            <a:pPr lvl="1">
              <a:lnSpc>
                <a:spcPct val="120000"/>
              </a:lnSpc>
            </a:pPr>
            <a:r>
              <a:rPr lang="fi-FI" i="1" dirty="0"/>
              <a:t>ymmärtää osallistavan kasvatuksen ja monikulttuurisuuden tuomat mahdollisuudet ja haasteet oppimiselle ja opettamiselle </a:t>
            </a:r>
            <a:endParaRPr lang="fi-FI" dirty="0"/>
          </a:p>
          <a:p>
            <a:pPr lvl="1">
              <a:lnSpc>
                <a:spcPct val="120000"/>
              </a:lnSpc>
            </a:pPr>
            <a:r>
              <a:rPr lang="fi-FI" i="1" dirty="0"/>
              <a:t>tunnistaa oppiaineiden ja -sisältöjen erityisluonteen ja osaa samalla tarkastella ja jäsentää ilmiöitä yli oppiainerajojen </a:t>
            </a:r>
            <a:endParaRPr lang="fi-FI" dirty="0"/>
          </a:p>
          <a:p>
            <a:pPr lvl="1">
              <a:lnSpc>
                <a:spcPct val="120000"/>
              </a:lnSpc>
            </a:pPr>
            <a:r>
              <a:rPr lang="fi-FI" i="1" dirty="0"/>
              <a:t>osaa eritellä oppiaineiden pedagogista kulttuuria sekä oppiainekirjoon liittyviä erilaisia, esimerkiksi ideologisia ja </a:t>
            </a:r>
            <a:r>
              <a:rPr lang="fi-FI" i="1" dirty="0" smtClean="0"/>
              <a:t>poliittisia sidoksia</a:t>
            </a:r>
            <a:endParaRPr lang="fi-FI" dirty="0"/>
          </a:p>
          <a:p>
            <a:pPr lvl="1">
              <a:lnSpc>
                <a:spcPct val="120000"/>
              </a:lnSpc>
            </a:pPr>
            <a:r>
              <a:rPr lang="fi-FI" i="1" dirty="0"/>
              <a:t>osaa suunnitella ja toteuttaa opetusta ja arvioida oppimista eri oppiaineissa ja integroivissa oppimiskokonaisuuksissa luokilla 1–6 sekä esiopetuksen eri sisältöalueilla.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94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620688"/>
            <a:ext cx="10873410" cy="6052515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019878" y="1543858"/>
            <a:ext cx="10259110" cy="4621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 err="1"/>
              <a:t>Kuvaa</a:t>
            </a:r>
            <a:r>
              <a:rPr dirty="0"/>
              <a:t> </a:t>
            </a:r>
            <a:r>
              <a:rPr dirty="0" err="1"/>
              <a:t>suhdettasi</a:t>
            </a:r>
            <a:r>
              <a:rPr dirty="0"/>
              <a:t> </a:t>
            </a:r>
            <a:r>
              <a:rPr dirty="0" err="1"/>
              <a:t>johonkin</a:t>
            </a:r>
            <a:r>
              <a:rPr dirty="0"/>
              <a:t> </a:t>
            </a:r>
            <a:r>
              <a:rPr dirty="0" err="1"/>
              <a:t>valitsemaasi</a:t>
            </a:r>
            <a:r>
              <a:rPr dirty="0"/>
              <a:t> </a:t>
            </a:r>
            <a:r>
              <a:rPr dirty="0" err="1"/>
              <a:t>oppiaineeseen</a:t>
            </a:r>
            <a:r>
              <a:rPr dirty="0"/>
              <a:t>, </a:t>
            </a:r>
            <a:r>
              <a:rPr dirty="0" err="1"/>
              <a:t>kurssiin</a:t>
            </a:r>
            <a:r>
              <a:rPr dirty="0"/>
              <a:t> tai </a:t>
            </a:r>
            <a:r>
              <a:rPr dirty="0" err="1"/>
              <a:t>mihin</a:t>
            </a:r>
            <a:r>
              <a:rPr dirty="0"/>
              <a:t> </a:t>
            </a:r>
            <a:r>
              <a:rPr dirty="0" err="1"/>
              <a:t>tahansa</a:t>
            </a:r>
            <a:r>
              <a:rPr dirty="0"/>
              <a:t> POM-</a:t>
            </a:r>
            <a:r>
              <a:rPr dirty="0" err="1"/>
              <a:t>opintoihin</a:t>
            </a:r>
            <a:r>
              <a:rPr dirty="0"/>
              <a:t> </a:t>
            </a:r>
            <a:r>
              <a:rPr dirty="0" err="1"/>
              <a:t>liittyvään</a:t>
            </a:r>
            <a:r>
              <a:rPr dirty="0"/>
              <a:t> </a:t>
            </a:r>
            <a:r>
              <a:rPr dirty="0" err="1"/>
              <a:t>asiaan</a:t>
            </a:r>
            <a:r>
              <a:rPr dirty="0"/>
              <a:t> </a:t>
            </a:r>
            <a:r>
              <a:rPr dirty="0" err="1"/>
              <a:t>nopan</a:t>
            </a:r>
            <a:r>
              <a:rPr dirty="0"/>
              <a:t> </a:t>
            </a:r>
            <a:r>
              <a:rPr lang="fi-FI" dirty="0" smtClean="0"/>
              <a:t>silmäluvun </a:t>
            </a:r>
            <a:r>
              <a:rPr dirty="0" err="1" smtClean="0"/>
              <a:t>osoittaman</a:t>
            </a:r>
            <a:r>
              <a:rPr dirty="0" smtClean="0"/>
              <a:t> </a:t>
            </a:r>
            <a:r>
              <a:rPr dirty="0" err="1"/>
              <a:t>näkökulman</a:t>
            </a:r>
            <a:r>
              <a:rPr dirty="0"/>
              <a:t> </a:t>
            </a:r>
            <a:r>
              <a:rPr dirty="0" err="1"/>
              <a:t>avulla</a:t>
            </a:r>
            <a:r>
              <a:rPr dirty="0"/>
              <a:t>: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ykkönen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kuin</a:t>
            </a:r>
            <a:r>
              <a:rPr dirty="0"/>
              <a:t> kala </a:t>
            </a:r>
            <a:r>
              <a:rPr dirty="0" err="1"/>
              <a:t>vedessä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kakkonen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Minulle</a:t>
            </a:r>
            <a:r>
              <a:rPr dirty="0"/>
              <a:t> on </a:t>
            </a:r>
            <a:r>
              <a:rPr dirty="0" err="1"/>
              <a:t>tuottanut</a:t>
            </a:r>
            <a:r>
              <a:rPr dirty="0"/>
              <a:t> </a:t>
            </a:r>
            <a:r>
              <a:rPr dirty="0" err="1"/>
              <a:t>iloa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kolmonen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päässyt</a:t>
            </a:r>
            <a:r>
              <a:rPr dirty="0"/>
              <a:t> </a:t>
            </a:r>
            <a:r>
              <a:rPr dirty="0" err="1"/>
              <a:t>kurkistamaan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nelonen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Jouduin</a:t>
            </a:r>
            <a:r>
              <a:rPr dirty="0"/>
              <a:t> </a:t>
            </a:r>
            <a:r>
              <a:rPr dirty="0" err="1"/>
              <a:t>pelastautumaan</a:t>
            </a:r>
            <a:r>
              <a:rPr dirty="0"/>
              <a:t>… / </a:t>
            </a:r>
            <a:r>
              <a:rPr dirty="0" err="1"/>
              <a:t>Kokemukseni</a:t>
            </a:r>
            <a:r>
              <a:rPr dirty="0"/>
              <a:t> x:stä </a:t>
            </a:r>
            <a:r>
              <a:rPr dirty="0" err="1"/>
              <a:t>oli</a:t>
            </a:r>
            <a:r>
              <a:rPr dirty="0"/>
              <a:t> </a:t>
            </a:r>
            <a:r>
              <a:rPr dirty="0" err="1"/>
              <a:t>kuin</a:t>
            </a:r>
            <a:r>
              <a:rPr dirty="0"/>
              <a:t> </a:t>
            </a:r>
            <a:r>
              <a:rPr dirty="0" err="1"/>
              <a:t>laskuvarjohyppy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vitonen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joutunut</a:t>
            </a:r>
            <a:r>
              <a:rPr dirty="0"/>
              <a:t> </a:t>
            </a:r>
            <a:r>
              <a:rPr dirty="0" err="1"/>
              <a:t>näyttelemään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kutonen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Suuntaa</a:t>
            </a:r>
            <a:r>
              <a:rPr dirty="0"/>
              <a:t> </a:t>
            </a:r>
            <a:r>
              <a:rPr dirty="0" err="1"/>
              <a:t>tarvitsen</a:t>
            </a:r>
            <a:r>
              <a:rPr dirty="0"/>
              <a:t>…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019878" y="489607"/>
            <a:ext cx="10225136" cy="1054251"/>
          </a:xfrm>
          <a:prstGeom prst="rect">
            <a:avLst/>
          </a:prstGeom>
        </p:spPr>
        <p:txBody>
          <a:bodyPr>
            <a:normAutofit/>
          </a:bodyPr>
          <a:lstStyle>
            <a:lvl1pPr defTabSz="749808">
              <a:defRPr sz="3280"/>
            </a:lvl1pPr>
          </a:lstStyle>
          <a:p>
            <a:pPr>
              <a:defRPr sz="4428"/>
            </a:pPr>
            <a:r>
              <a:rPr dirty="0" err="1">
                <a:latin typeface="Bernard MT Condensed" panose="02050806060905020404" pitchFamily="18" charset="0"/>
              </a:rPr>
              <a:t>Virittäytymistä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tunnelmaan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nopan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avulla</a:t>
            </a:r>
            <a:endParaRPr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4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8896" y="239271"/>
            <a:ext cx="8579742" cy="360040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fi-FI" sz="2180" b="1" dirty="0">
                <a:solidFill>
                  <a:schemeClr val="tx2"/>
                </a:solidFill>
                <a:latin typeface="Garamond" pitchFamily="18" charset="0"/>
              </a:rPr>
              <a:t>Akselitehtävä: osaamiseni, suhteeni ja asenteeni eri oppiaineita kohtaan</a:t>
            </a:r>
            <a:r>
              <a:rPr lang="fi-FI" sz="2672" b="1" dirty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fi-FI" sz="2672" b="1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fi-FI" sz="1828" b="1" dirty="0">
                <a:solidFill>
                  <a:schemeClr val="tx2"/>
                </a:solidFill>
                <a:latin typeface="Garamond" pitchFamily="18" charset="0"/>
              </a:rPr>
              <a:t>(AI, HY, KA*, KU, MU, LI &amp; TT, TS, TN, MA, YL (FY, KE, BG, GE))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6017803" y="1052736"/>
            <a:ext cx="5172" cy="5186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286100" y="3680619"/>
            <a:ext cx="5463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89281" y="729398"/>
            <a:ext cx="285366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”Kiinnostaa tosi paljon”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602569" y="3253581"/>
            <a:ext cx="1922897" cy="6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Tiedän/osaan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kaiken”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06588" y="6308726"/>
            <a:ext cx="105990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”EVVK”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2412" y="3357563"/>
            <a:ext cx="1763688" cy="9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En tiedä /en osaa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mitään”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108203" y="3068639"/>
            <a:ext cx="2795763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TIETO- &amp; TAITOAKSELI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15804" y="2085259"/>
            <a:ext cx="465959" cy="38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MOTIVAATIO- JA ASENNEAKSELI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8398669" y="6276818"/>
            <a:ext cx="1887829" cy="34118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fi-FI" sz="1266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* </a:t>
            </a:r>
            <a:r>
              <a:rPr lang="fi-FI" sz="1617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katsomusaineet</a:t>
            </a:r>
            <a:endParaRPr lang="fi-FI" sz="1617" dirty="0"/>
          </a:p>
        </p:txBody>
      </p:sp>
    </p:spTree>
    <p:extLst>
      <p:ext uri="{BB962C8B-B14F-4D97-AF65-F5344CB8AC3E}">
        <p14:creationId xmlns:p14="http://schemas.microsoft.com/office/powerpoint/2010/main" val="38455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9796" y="666031"/>
            <a:ext cx="10801200" cy="879376"/>
          </a:xfrm>
        </p:spPr>
        <p:txBody>
          <a:bodyPr>
            <a:noAutofit/>
          </a:bodyPr>
          <a:lstStyle/>
          <a:p>
            <a:r>
              <a:rPr lang="fi-FI" sz="2800" dirty="0" smtClean="0">
                <a:solidFill>
                  <a:srgbClr val="CC0099"/>
                </a:solidFill>
              </a:rPr>
              <a:t>Pohtikaa </a:t>
            </a:r>
            <a:r>
              <a:rPr lang="fi-FI" sz="2800" dirty="0">
                <a:solidFill>
                  <a:srgbClr val="CC0099"/>
                </a:solidFill>
              </a:rPr>
              <a:t>POM-opintojen myötä </a:t>
            </a:r>
            <a:r>
              <a:rPr lang="fi-FI" sz="2800" dirty="0" smtClean="0">
                <a:solidFill>
                  <a:srgbClr val="CC0099"/>
                </a:solidFill>
              </a:rPr>
              <a:t>kerryttämäänne/kehittämäänne/saamaanne </a:t>
            </a:r>
            <a:r>
              <a:rPr lang="fi-FI" sz="2800" dirty="0">
                <a:solidFill>
                  <a:srgbClr val="CC0099"/>
                </a:solidFill>
              </a:rPr>
              <a:t>tms. </a:t>
            </a:r>
            <a:r>
              <a:rPr lang="fi-FI" sz="2800" dirty="0" smtClean="0">
                <a:solidFill>
                  <a:srgbClr val="CC0099"/>
                </a:solidFill>
              </a:rPr>
              <a:t>luokanopettajan asiantuntijuutta </a:t>
            </a:r>
            <a:r>
              <a:rPr lang="fi-FI" sz="2800" dirty="0">
                <a:solidFill>
                  <a:srgbClr val="CC0099"/>
                </a:solidFill>
              </a:rPr>
              <a:t>oheisen kuvion ja oheisten määritelmien avulla</a:t>
            </a:r>
            <a:r>
              <a:rPr lang="fi-FI" sz="2800" dirty="0" smtClean="0">
                <a:solidFill>
                  <a:srgbClr val="CC0099"/>
                </a:solidFill>
              </a:rPr>
              <a:t>.</a:t>
            </a: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20" y="1572816"/>
            <a:ext cx="7314307" cy="411429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05780" y="1905687"/>
            <a:ext cx="3672408" cy="390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lnSpc>
                <a:spcPct val="72000"/>
              </a:lnSpc>
              <a:spcBef>
                <a:spcPts val="400"/>
              </a:spcBef>
              <a:defRPr sz="1940"/>
            </a:pPr>
            <a:r>
              <a:rPr lang="fi-FI" dirty="0"/>
              <a:t>”Miten minusta tuli minä?”: 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FontTx/>
              <a:buChar char="-"/>
              <a:defRPr sz="1940"/>
            </a:pPr>
            <a:r>
              <a:rPr lang="fi-FI" dirty="0"/>
              <a:t>Miten asiantuntijuuteni on kehittynyt POM-opintojen aikana?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SzTx/>
              <a:buNone/>
              <a:defRPr sz="1940"/>
            </a:pPr>
            <a:r>
              <a:rPr lang="fi-FI" dirty="0"/>
              <a:t>	- Mistä osa-alueista luokanopettajuuden asiantuntijuus /osaaminen rakentuu?</a:t>
            </a:r>
          </a:p>
          <a:p>
            <a:pPr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i="1" dirty="0"/>
              <a:t>Asiantuntijuus =</a:t>
            </a:r>
          </a:p>
          <a:p>
            <a:pPr marL="354787" indent="-354787"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dirty="0"/>
              <a:t>asiantuntijuus ei ole vain yksilön ominaisuus, vaan yksilön, yhteisön sekä kulttuurin välisen vuorovaikutuksen tuote </a:t>
            </a:r>
          </a:p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121069" y="5987242"/>
            <a:ext cx="490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opettajaksi kehittymisen ydinosaamisalueisiin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9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163</TotalTime>
  <Words>788</Words>
  <Application>Microsoft Office PowerPoint</Application>
  <PresentationFormat>Custom</PresentationFormat>
  <Paragraphs>113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Watercolor_16x9</vt:lpstr>
      <vt:lpstr>POMM1100 Monialaisten opintojen loppuseminaari</vt:lpstr>
      <vt:lpstr>POMM1100 Monialaisten opintojen koontiseminaari 3 op</vt:lpstr>
      <vt:lpstr>Seminaarit 10 h </vt:lpstr>
      <vt:lpstr>PROpen laatiminen/päivittäminen 1 op</vt:lpstr>
      <vt:lpstr>PROpe</vt:lpstr>
      <vt:lpstr>Mitä asiantuntijuuteni on?</vt:lpstr>
      <vt:lpstr>Virittäytymistä tunnelmaan nopan avulla</vt:lpstr>
      <vt:lpstr>Akselitehtävä: osaamiseni, suhteeni ja asenteeni eri oppiaineita kohtaan (AI, HY, KA*, KU, MU, LI &amp; TT, TS, TN, MA, YL (FY, KE, BG, GE))</vt:lpstr>
      <vt:lpstr>Pohtikaa POM-opintojen myötä kerryttämäänne/kehittämäänne/saamaanne tms. luokanopettajan asiantuntijuutta oheisen kuvion ja oheisten määritelmien avulla.</vt:lpstr>
      <vt:lpstr>”Aukkopaikkatehtävä” asiantuntijuutenne kehittämiseen</vt:lpstr>
      <vt:lpstr>Aukkopaikkoja ryhmässämme</vt:lpstr>
      <vt:lpstr>Aukkopaikkatehtävien teemat ja esittäjät</vt:lpstr>
      <vt:lpstr>Miten käytännössä?</vt:lpstr>
      <vt:lpstr>POMM-opintokokonaisuuden loppuarviointi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Kepler-Uotinen Kaili</cp:lastModifiedBy>
  <cp:revision>17</cp:revision>
  <cp:lastPrinted>2018-11-19T11:30:51Z</cp:lastPrinted>
  <dcterms:created xsi:type="dcterms:W3CDTF">2017-11-09T16:06:43Z</dcterms:created>
  <dcterms:modified xsi:type="dcterms:W3CDTF">2018-11-19T14:35:06Z</dcterms:modified>
</cp:coreProperties>
</file>