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1"/>
    <p:sldMasterId id="2147483809" r:id="rId2"/>
  </p:sldMasterIdLst>
  <p:notesMasterIdLst>
    <p:notesMasterId r:id="rId15"/>
  </p:notesMasterIdLst>
  <p:sldIdLst>
    <p:sldId id="256" r:id="rId3"/>
    <p:sldId id="261" r:id="rId4"/>
    <p:sldId id="262" r:id="rId5"/>
    <p:sldId id="260" r:id="rId6"/>
    <p:sldId id="264" r:id="rId7"/>
    <p:sldId id="266" r:id="rId8"/>
    <p:sldId id="268" r:id="rId9"/>
    <p:sldId id="270" r:id="rId10"/>
    <p:sldId id="272" r:id="rId11"/>
    <p:sldId id="273" r:id="rId12"/>
    <p:sldId id="274" r:id="rId13"/>
    <p:sldId id="275" r:id="rId1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47" autoAdjust="0"/>
    <p:restoredTop sz="94660"/>
  </p:normalViewPr>
  <p:slideViewPr>
    <p:cSldViewPr snapToGrid="0">
      <p:cViewPr varScale="1">
        <p:scale>
          <a:sx n="70" d="100"/>
          <a:sy n="70" d="100"/>
        </p:scale>
        <p:origin x="73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D9541F-D505-4075-B473-66E48ABCD648}" type="datetimeFigureOut">
              <a:rPr lang="fi-FI"/>
              <a:t>30.5.2018</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3D4009-5072-4B7F-BF07-F91102C69C85}" type="slidenum">
              <a:rPr lang="fi-FI"/>
              <a:t>‹#›</a:t>
            </a:fld>
            <a:endParaRPr lang="fi-FI"/>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613D4009-5072-4B7F-BF07-F91102C69C85}" type="slidenum">
              <a:rPr lang="fi-FI"/>
              <a:t>4</a:t>
            </a:fld>
            <a:endParaRPr lang="fi-FI"/>
          </a:p>
        </p:txBody>
      </p:sp>
    </p:spTree>
    <p:extLst>
      <p:ext uri="{BB962C8B-B14F-4D97-AF65-F5344CB8AC3E}">
        <p14:creationId xmlns:p14="http://schemas.microsoft.com/office/powerpoint/2010/main" val="2375726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613D4009-5072-4B7F-BF07-F91102C69C85}" type="slidenum">
              <a:rPr lang="fi-FI" smtClean="0"/>
              <a:t>5</a:t>
            </a:fld>
            <a:endParaRPr lang="fi-FI"/>
          </a:p>
        </p:txBody>
      </p:sp>
    </p:spTree>
    <p:extLst>
      <p:ext uri="{BB962C8B-B14F-4D97-AF65-F5344CB8AC3E}">
        <p14:creationId xmlns:p14="http://schemas.microsoft.com/office/powerpoint/2010/main" val="8408470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fi-FI"/>
              <a:t>Muokkaa perustyyl. napsautt.</a:t>
            </a:r>
            <a:endParaRPr lang="en-US"/>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i-FI"/>
              <a:t>Muokkaa alaotsikon perustyyliä napsautt.</a:t>
            </a:r>
            <a:endParaRPr lang="en-US"/>
          </a:p>
        </p:txBody>
      </p:sp>
      <p:sp>
        <p:nvSpPr>
          <p:cNvPr id="4" name="Date Placeholder 3"/>
          <p:cNvSpPr>
            <a:spLocks noGrp="1"/>
          </p:cNvSpPr>
          <p:nvPr>
            <p:ph type="dt" sz="half" idx="10"/>
          </p:nvPr>
        </p:nvSpPr>
        <p:spPr/>
        <p:txBody>
          <a:bodyPr/>
          <a:lstStyle/>
          <a:p>
            <a:fld id="{A02ABAE3-D89C-4001-9AEC-5083F82B749C}" type="datetimeFigureOut">
              <a:rPr lang="fi-FI" smtClean="0"/>
              <a:t>30.5.2018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754438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p:txBody>
          <a:bodyPr/>
          <a:lstStyle/>
          <a:p>
            <a:fld id="{A02ABAE3-D89C-4001-9AEC-5083F82B749C}" type="datetimeFigureOut">
              <a:rPr lang="fi-FI" smtClean="0"/>
              <a:t>30.5.2018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535050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fi-FI"/>
              <a:t>Muokkaa perustyyl. napsautt.</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p:txBody>
          <a:bodyPr/>
          <a:lstStyle/>
          <a:p>
            <a:fld id="{A02ABAE3-D89C-4001-9AEC-5083F82B749C}" type="datetimeFigureOut">
              <a:rPr lang="fi-FI" smtClean="0"/>
              <a:t>30.5.2018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3676207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i-FI" smtClean="0"/>
              <a:t>Muokkaa perustyyl. napsautt.</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A02ABAE3-D89C-4001-9AEC-5083F82B749C}" type="datetimeFigureOut">
              <a:rPr lang="fi-FI" smtClean="0"/>
              <a:t>30.5.2018</a:t>
            </a:fld>
            <a:endParaRPr lang="fi-FI"/>
          </a:p>
        </p:txBody>
      </p:sp>
      <p:sp>
        <p:nvSpPr>
          <p:cNvPr id="5" name="Footer Placeholder 4"/>
          <p:cNvSpPr>
            <a:spLocks noGrp="1"/>
          </p:cNvSpPr>
          <p:nvPr>
            <p:ph type="ftr" sz="quarter" idx="11"/>
          </p:nvPr>
        </p:nvSpPr>
        <p:spPr/>
        <p:txBody>
          <a:bodyPr/>
          <a:lstStyle/>
          <a:p>
            <a:endParaRPr lang="fi-FI"/>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5755044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i-FI" smtClean="0"/>
              <a:t>Muokkaa perustyyl. napsautt.</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A02ABAE3-D89C-4001-9AEC-5083F82B749C}" type="datetimeFigureOut">
              <a:rPr lang="fi-FI" smtClean="0"/>
              <a:t>30.5.2018</a:t>
            </a:fld>
            <a:endParaRPr lang="fi-FI"/>
          </a:p>
        </p:txBody>
      </p:sp>
      <p:sp>
        <p:nvSpPr>
          <p:cNvPr id="5" name="Footer Placeholder 4"/>
          <p:cNvSpPr>
            <a:spLocks noGrp="1"/>
          </p:cNvSpPr>
          <p:nvPr>
            <p:ph type="ftr" sz="quarter" idx="11"/>
          </p:nvPr>
        </p:nvSpPr>
        <p:spPr/>
        <p:txBody>
          <a:bodyPr/>
          <a:lstStyle/>
          <a:p>
            <a:endParaRPr lang="fi-FI"/>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6739504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i-FI" smtClean="0"/>
              <a:t>Muokkaa perustyyl. napsautt.</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A02ABAE3-D89C-4001-9AEC-5083F82B749C}" type="datetimeFigureOut">
              <a:rPr lang="fi-FI" smtClean="0"/>
              <a:t>30.5.2018</a:t>
            </a:fld>
            <a:endParaRPr lang="fi-FI"/>
          </a:p>
        </p:txBody>
      </p:sp>
      <p:sp>
        <p:nvSpPr>
          <p:cNvPr id="5" name="Footer Placeholder 4"/>
          <p:cNvSpPr>
            <a:spLocks noGrp="1"/>
          </p:cNvSpPr>
          <p:nvPr>
            <p:ph type="ftr" sz="quarter" idx="11"/>
          </p:nvPr>
        </p:nvSpPr>
        <p:spPr/>
        <p:txBody>
          <a:bodyPr/>
          <a:lstStyle/>
          <a:p>
            <a:endParaRPr lang="fi-FI"/>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0570245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A02ABAE3-D89C-4001-9AEC-5083F82B749C}" type="datetimeFigureOut">
              <a:rPr lang="fi-FI" smtClean="0"/>
              <a:t>30.5.2018</a:t>
            </a:fld>
            <a:endParaRPr lang="fi-FI"/>
          </a:p>
        </p:txBody>
      </p:sp>
      <p:sp>
        <p:nvSpPr>
          <p:cNvPr id="6" name="Footer Placeholder 5"/>
          <p:cNvSpPr>
            <a:spLocks noGrp="1"/>
          </p:cNvSpPr>
          <p:nvPr>
            <p:ph type="ftr" sz="quarter" idx="11"/>
          </p:nvPr>
        </p:nvSpPr>
        <p:spPr/>
        <p:txBody>
          <a:bodyPr/>
          <a:lstStyle/>
          <a:p>
            <a:endParaRPr lang="fi-FI"/>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8856233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i-FI" smtClean="0"/>
              <a:t>Muokkaa perustyyl. napsautt.</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A02ABAE3-D89C-4001-9AEC-5083F82B749C}" type="datetimeFigureOut">
              <a:rPr lang="fi-FI" smtClean="0"/>
              <a:t>30.5.2018</a:t>
            </a:fld>
            <a:endParaRPr lang="fi-FI"/>
          </a:p>
        </p:txBody>
      </p:sp>
      <p:sp>
        <p:nvSpPr>
          <p:cNvPr id="8" name="Footer Placeholder 7"/>
          <p:cNvSpPr>
            <a:spLocks noGrp="1"/>
          </p:cNvSpPr>
          <p:nvPr>
            <p:ph type="ftr" sz="quarter" idx="11"/>
          </p:nvPr>
        </p:nvSpPr>
        <p:spPr/>
        <p:txBody>
          <a:bodyPr/>
          <a:lstStyle/>
          <a:p>
            <a:endParaRPr lang="fi-FI"/>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6096789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A02ABAE3-D89C-4001-9AEC-5083F82B749C}" type="datetimeFigureOut">
              <a:rPr lang="fi-FI" smtClean="0"/>
              <a:t>30.5.2018</a:t>
            </a:fld>
            <a:endParaRPr lang="fi-FI"/>
          </a:p>
        </p:txBody>
      </p:sp>
      <p:sp>
        <p:nvSpPr>
          <p:cNvPr id="4" name="Footer Placeholder 3"/>
          <p:cNvSpPr>
            <a:spLocks noGrp="1"/>
          </p:cNvSpPr>
          <p:nvPr>
            <p:ph type="ftr" sz="quarter" idx="11"/>
          </p:nvPr>
        </p:nvSpPr>
        <p:spPr/>
        <p:txBody>
          <a:bodyPr/>
          <a:lstStyle/>
          <a:p>
            <a:endParaRPr lang="fi-FI"/>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797761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2ABAE3-D89C-4001-9AEC-5083F82B749C}" type="datetimeFigureOut">
              <a:rPr lang="fi-FI" smtClean="0"/>
              <a:t>30.5.2018</a:t>
            </a:fld>
            <a:endParaRPr lang="fi-FI"/>
          </a:p>
        </p:txBody>
      </p:sp>
      <p:sp>
        <p:nvSpPr>
          <p:cNvPr id="3" name="Footer Placeholder 2"/>
          <p:cNvSpPr>
            <a:spLocks noGrp="1"/>
          </p:cNvSpPr>
          <p:nvPr>
            <p:ph type="ftr" sz="quarter" idx="11"/>
          </p:nvPr>
        </p:nvSpPr>
        <p:spPr/>
        <p:txBody>
          <a:bodyPr/>
          <a:lstStyle/>
          <a:p>
            <a:endParaRPr lang="fi-FI"/>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7250204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i-FI" smtClean="0"/>
              <a:t>Muokkaa perustyyl. napsautt.</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A02ABAE3-D89C-4001-9AEC-5083F82B749C}" type="datetimeFigureOut">
              <a:rPr lang="fi-FI" smtClean="0"/>
              <a:t>30.5.2018</a:t>
            </a:fld>
            <a:endParaRPr lang="fi-FI"/>
          </a:p>
        </p:txBody>
      </p:sp>
      <p:sp>
        <p:nvSpPr>
          <p:cNvPr id="6" name="Footer Placeholder 5"/>
          <p:cNvSpPr>
            <a:spLocks noGrp="1"/>
          </p:cNvSpPr>
          <p:nvPr>
            <p:ph type="ftr" sz="quarter" idx="11"/>
          </p:nvPr>
        </p:nvSpPr>
        <p:spPr/>
        <p:txBody>
          <a:bodyPr/>
          <a:lstStyle/>
          <a:p>
            <a:endParaRPr lang="fi-FI"/>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132012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p:txBody>
          <a:bodyPr/>
          <a:lstStyle/>
          <a:p>
            <a:fld id="{A02ABAE3-D89C-4001-9AEC-5083F82B749C}" type="datetimeFigureOut">
              <a:rPr lang="fi-FI" smtClean="0"/>
              <a:t>30.5.2018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1830301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A02ABAE3-D89C-4001-9AEC-5083F82B749C}" type="datetimeFigureOut">
              <a:rPr lang="fi-FI" smtClean="0"/>
              <a:t>30.5.2018</a:t>
            </a:fld>
            <a:endParaRPr lang="fi-FI"/>
          </a:p>
        </p:txBody>
      </p:sp>
      <p:sp>
        <p:nvSpPr>
          <p:cNvPr id="6" name="Footer Placeholder 5"/>
          <p:cNvSpPr>
            <a:spLocks noGrp="1"/>
          </p:cNvSpPr>
          <p:nvPr>
            <p:ph type="ftr" sz="quarter" idx="11"/>
          </p:nvPr>
        </p:nvSpPr>
        <p:spPr/>
        <p:txBody>
          <a:bodyPr/>
          <a:lstStyle/>
          <a:p>
            <a:endParaRPr lang="fi-FI"/>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381403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i-FI" smtClean="0"/>
              <a:t>Muokkaa perustyyl. napsautt.</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A02ABAE3-D89C-4001-9AEC-5083F82B749C}" type="datetimeFigureOut">
              <a:rPr lang="fi-FI" smtClean="0"/>
              <a:t>30.5.2018</a:t>
            </a:fld>
            <a:endParaRPr lang="fi-FI"/>
          </a:p>
        </p:txBody>
      </p:sp>
      <p:sp>
        <p:nvSpPr>
          <p:cNvPr id="5" name="Footer Placeholder 4"/>
          <p:cNvSpPr>
            <a:spLocks noGrp="1"/>
          </p:cNvSpPr>
          <p:nvPr>
            <p:ph type="ftr" sz="quarter" idx="11"/>
          </p:nvPr>
        </p:nvSpPr>
        <p:spPr/>
        <p:txBody>
          <a:bodyPr/>
          <a:lstStyle/>
          <a:p>
            <a:endParaRPr lang="fi-FI"/>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740394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i-FI" smtClean="0"/>
              <a:t>Muokkaa perustyyl. napsautt.</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 napsauttamalla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A02ABAE3-D89C-4001-9AEC-5083F82B749C}" type="datetimeFigureOut">
              <a:rPr lang="fi-FI" smtClean="0"/>
              <a:t>30.5.2018</a:t>
            </a:fld>
            <a:endParaRPr lang="fi-FI"/>
          </a:p>
        </p:txBody>
      </p:sp>
      <p:sp>
        <p:nvSpPr>
          <p:cNvPr id="5" name="Footer Placeholder 4"/>
          <p:cNvSpPr>
            <a:spLocks noGrp="1"/>
          </p:cNvSpPr>
          <p:nvPr>
            <p:ph type="ftr" sz="quarter" idx="11"/>
          </p:nvPr>
        </p:nvSpPr>
        <p:spPr/>
        <p:txBody>
          <a:bodyPr/>
          <a:lstStyle/>
          <a:p>
            <a:endParaRPr lang="fi-FI"/>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F4AEF5D-7FAC-4949-84D2-DA5A9BB3D225}" type="slidenum">
              <a:rPr lang="fi-FI" smtClean="0"/>
              <a:t>‹#›</a:t>
            </a:fld>
            <a:endParaRPr lang="fi-FI"/>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555147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i-FI" smtClean="0"/>
              <a:t>Muokkaa perustyyl. napsautt.</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i-FI" smtClean="0"/>
              <a:t>Muokkaa tekstin perustyylejä napsauttamalla</a:t>
            </a:r>
          </a:p>
        </p:txBody>
      </p:sp>
      <p:sp>
        <p:nvSpPr>
          <p:cNvPr id="5" name="Date Placeholder 4"/>
          <p:cNvSpPr>
            <a:spLocks noGrp="1"/>
          </p:cNvSpPr>
          <p:nvPr>
            <p:ph type="dt" sz="half" idx="10"/>
          </p:nvPr>
        </p:nvSpPr>
        <p:spPr/>
        <p:txBody>
          <a:bodyPr/>
          <a:lstStyle/>
          <a:p>
            <a:fld id="{A02ABAE3-D89C-4001-9AEC-5083F82B749C}" type="datetimeFigureOut">
              <a:rPr lang="fi-FI" smtClean="0"/>
              <a:t>30.5.2018</a:t>
            </a:fld>
            <a:endParaRPr lang="fi-FI"/>
          </a:p>
        </p:txBody>
      </p:sp>
      <p:sp>
        <p:nvSpPr>
          <p:cNvPr id="6" name="Footer Placeholder 5"/>
          <p:cNvSpPr>
            <a:spLocks noGrp="1"/>
          </p:cNvSpPr>
          <p:nvPr>
            <p:ph type="ftr" sz="quarter" idx="11"/>
          </p:nvPr>
        </p:nvSpPr>
        <p:spPr/>
        <p:txBody>
          <a:bodyPr/>
          <a:lstStyle/>
          <a:p>
            <a:endParaRPr lang="fi-FI"/>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7887922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i-FI" smtClean="0"/>
              <a:t>Muokkaa perustyyl. napsautt.</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 napsauttamalla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i-FI" smtClean="0"/>
              <a:t>Muokkaa tekstin perustyylejä napsauttamalla</a:t>
            </a:r>
          </a:p>
        </p:txBody>
      </p:sp>
      <p:sp>
        <p:nvSpPr>
          <p:cNvPr id="5" name="Date Placeholder 4"/>
          <p:cNvSpPr>
            <a:spLocks noGrp="1"/>
          </p:cNvSpPr>
          <p:nvPr>
            <p:ph type="dt" sz="half" idx="10"/>
          </p:nvPr>
        </p:nvSpPr>
        <p:spPr/>
        <p:txBody>
          <a:bodyPr/>
          <a:lstStyle/>
          <a:p>
            <a:fld id="{A02ABAE3-D89C-4001-9AEC-5083F82B749C}" type="datetimeFigureOut">
              <a:rPr lang="fi-FI" smtClean="0"/>
              <a:t>30.5.2018</a:t>
            </a:fld>
            <a:endParaRPr lang="fi-FI"/>
          </a:p>
        </p:txBody>
      </p:sp>
      <p:sp>
        <p:nvSpPr>
          <p:cNvPr id="6" name="Footer Placeholder 5"/>
          <p:cNvSpPr>
            <a:spLocks noGrp="1"/>
          </p:cNvSpPr>
          <p:nvPr>
            <p:ph type="ftr" sz="quarter" idx="11"/>
          </p:nvPr>
        </p:nvSpPr>
        <p:spPr/>
        <p:txBody>
          <a:bodyPr/>
          <a:lstStyle/>
          <a:p>
            <a:endParaRPr lang="fi-FI"/>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F4AEF5D-7FAC-4949-84D2-DA5A9BB3D225}" type="slidenum">
              <a:rPr lang="fi-FI" smtClean="0"/>
              <a:t>‹#›</a:t>
            </a:fld>
            <a:endParaRPr lang="fi-FI"/>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027247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i-FI" smtClean="0"/>
              <a:t>Muokkaa perustyyl. napsautt.</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 napsauttamalla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i-FI" smtClean="0"/>
              <a:t>Muokkaa tekstin perustyylejä napsauttamalla</a:t>
            </a:r>
          </a:p>
        </p:txBody>
      </p:sp>
      <p:sp>
        <p:nvSpPr>
          <p:cNvPr id="5" name="Date Placeholder 4"/>
          <p:cNvSpPr>
            <a:spLocks noGrp="1"/>
          </p:cNvSpPr>
          <p:nvPr>
            <p:ph type="dt" sz="half" idx="10"/>
          </p:nvPr>
        </p:nvSpPr>
        <p:spPr/>
        <p:txBody>
          <a:bodyPr/>
          <a:lstStyle/>
          <a:p>
            <a:fld id="{A02ABAE3-D89C-4001-9AEC-5083F82B749C}" type="datetimeFigureOut">
              <a:rPr lang="fi-FI" smtClean="0"/>
              <a:t>30.5.2018</a:t>
            </a:fld>
            <a:endParaRPr lang="fi-FI"/>
          </a:p>
        </p:txBody>
      </p:sp>
      <p:sp>
        <p:nvSpPr>
          <p:cNvPr id="6" name="Footer Placeholder 5"/>
          <p:cNvSpPr>
            <a:spLocks noGrp="1"/>
          </p:cNvSpPr>
          <p:nvPr>
            <p:ph type="ftr" sz="quarter" idx="11"/>
          </p:nvPr>
        </p:nvSpPr>
        <p:spPr/>
        <p:txBody>
          <a:bodyPr/>
          <a:lstStyle/>
          <a:p>
            <a:endParaRPr lang="fi-FI"/>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972295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ncho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A02ABAE3-D89C-4001-9AEC-5083F82B749C}" type="datetimeFigureOut">
              <a:rPr lang="fi-FI" smtClean="0"/>
              <a:t>30.5.2018</a:t>
            </a:fld>
            <a:endParaRPr lang="fi-FI"/>
          </a:p>
        </p:txBody>
      </p:sp>
      <p:sp>
        <p:nvSpPr>
          <p:cNvPr id="5" name="Footer Placeholder 4"/>
          <p:cNvSpPr>
            <a:spLocks noGrp="1"/>
          </p:cNvSpPr>
          <p:nvPr>
            <p:ph type="ftr" sz="quarter" idx="11"/>
          </p:nvPr>
        </p:nvSpPr>
        <p:spPr/>
        <p:txBody>
          <a:bodyPr/>
          <a:lstStyle/>
          <a:p>
            <a:endParaRPr lang="fi-FI"/>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47290410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i-FI" smtClean="0"/>
              <a:t>Muokkaa perustyyl. napsautt.</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A02ABAE3-D89C-4001-9AEC-5083F82B749C}" type="datetimeFigureOut">
              <a:rPr lang="fi-FI" smtClean="0"/>
              <a:t>30.5.2018</a:t>
            </a:fld>
            <a:endParaRPr lang="fi-FI"/>
          </a:p>
        </p:txBody>
      </p:sp>
      <p:sp>
        <p:nvSpPr>
          <p:cNvPr id="5" name="Footer Placeholder 4"/>
          <p:cNvSpPr>
            <a:spLocks noGrp="1"/>
          </p:cNvSpPr>
          <p:nvPr>
            <p:ph type="ftr" sz="quarter" idx="11"/>
          </p:nvPr>
        </p:nvSpPr>
        <p:spPr/>
        <p:txBody>
          <a:bodyPr/>
          <a:lstStyle/>
          <a:p>
            <a:endParaRPr lang="fi-FI"/>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964997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fi-FI"/>
              <a:t>Muokkaa perustyyl. napsautt.</a:t>
            </a:r>
            <a:endParaRPr lang="en-US"/>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A02ABAE3-D89C-4001-9AEC-5083F82B749C}" type="datetimeFigureOut">
              <a:rPr lang="fi-FI" smtClean="0"/>
              <a:t>30.5.2018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095746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a:p>
        </p:txBody>
      </p:sp>
      <p:sp>
        <p:nvSpPr>
          <p:cNvPr id="3" name="Content Placeholder 2"/>
          <p:cNvSpPr>
            <a:spLocks noGrp="1"/>
          </p:cNvSpPr>
          <p:nvPr>
            <p:ph sz="half" idx="1"/>
          </p:nvPr>
        </p:nvSpPr>
        <p:spPr>
          <a:xfrm>
            <a:off x="845127" y="1828800"/>
            <a:ext cx="5181600" cy="4351337"/>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Content Placeholder 3"/>
          <p:cNvSpPr>
            <a:spLocks noGrp="1"/>
          </p:cNvSpPr>
          <p:nvPr>
            <p:ph sz="half" idx="2"/>
          </p:nvPr>
        </p:nvSpPr>
        <p:spPr>
          <a:xfrm>
            <a:off x="6172200" y="1828800"/>
            <a:ext cx="5181600" cy="4351337"/>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Date Placeholder 4"/>
          <p:cNvSpPr>
            <a:spLocks noGrp="1"/>
          </p:cNvSpPr>
          <p:nvPr>
            <p:ph type="dt" sz="half" idx="10"/>
          </p:nvPr>
        </p:nvSpPr>
        <p:spPr/>
        <p:txBody>
          <a:bodyPr/>
          <a:lstStyle/>
          <a:p>
            <a:fld id="{A02ABAE3-D89C-4001-9AEC-5083F82B749C}" type="datetimeFigureOut">
              <a:rPr lang="fi-FI" smtClean="0"/>
              <a:t>30.5.2018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260994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Vertailu">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845127" y="2507550"/>
            <a:ext cx="5156200" cy="3680525"/>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172200" y="2507550"/>
            <a:ext cx="5181601" cy="3680525"/>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7" name="Date Placeholder 6"/>
          <p:cNvSpPr>
            <a:spLocks noGrp="1"/>
          </p:cNvSpPr>
          <p:nvPr>
            <p:ph type="dt" sz="half" idx="10"/>
          </p:nvPr>
        </p:nvSpPr>
        <p:spPr/>
        <p:txBody>
          <a:bodyPr/>
          <a:lstStyle/>
          <a:p>
            <a:fld id="{A02ABAE3-D89C-4001-9AEC-5083F82B749C}" type="datetimeFigureOut">
              <a:rPr lang="fi-FI" smtClean="0"/>
              <a:t>30.5.2018</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8F4AEF5D-7FAC-4949-84D2-DA5A9BB3D225}" type="slidenum">
              <a:rPr lang="fi-FI" smtClean="0"/>
              <a:t>‹#›</a:t>
            </a:fld>
            <a:endParaRPr lang="fi-FI"/>
          </a:p>
        </p:txBody>
      </p:sp>
      <p:sp>
        <p:nvSpPr>
          <p:cNvPr id="10" name="Title 9"/>
          <p:cNvSpPr>
            <a:spLocks noGrp="1"/>
          </p:cNvSpPr>
          <p:nvPr>
            <p:ph type="title"/>
          </p:nvPr>
        </p:nvSpPr>
        <p:spPr/>
        <p:txBody>
          <a:bodyPr/>
          <a:lstStyle/>
          <a:p>
            <a:r>
              <a:rPr lang="fi-FI"/>
              <a:t>Muokkaa perustyyl. napsautt.</a:t>
            </a:r>
            <a:endParaRPr lang="en-US"/>
          </a:p>
        </p:txBody>
      </p:sp>
    </p:spTree>
    <p:extLst>
      <p:ext uri="{BB962C8B-B14F-4D97-AF65-F5344CB8AC3E}">
        <p14:creationId xmlns:p14="http://schemas.microsoft.com/office/powerpoint/2010/main" val="163948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Vain otsikk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02ABAE3-D89C-4001-9AEC-5083F82B749C}" type="datetimeFigureOut">
              <a:rPr lang="fi-FI" smtClean="0"/>
              <a:t>30.5.2018</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8F4AEF5D-7FAC-4949-84D2-DA5A9BB3D225}" type="slidenum">
              <a:rPr lang="fi-FI" smtClean="0"/>
              <a:t>‹#›</a:t>
            </a:fld>
            <a:endParaRPr lang="fi-FI"/>
          </a:p>
        </p:txBody>
      </p:sp>
      <p:sp>
        <p:nvSpPr>
          <p:cNvPr id="6" name="Title 5"/>
          <p:cNvSpPr>
            <a:spLocks noGrp="1"/>
          </p:cNvSpPr>
          <p:nvPr>
            <p:ph type="title"/>
          </p:nvPr>
        </p:nvSpPr>
        <p:spPr/>
        <p:txBody>
          <a:bodyPr/>
          <a:lstStyle/>
          <a:p>
            <a:r>
              <a:rPr lang="fi-FI"/>
              <a:t>Muokkaa perustyyl. napsautt.</a:t>
            </a:r>
            <a:endParaRPr lang="en-US"/>
          </a:p>
        </p:txBody>
      </p:sp>
    </p:spTree>
    <p:extLst>
      <p:ext uri="{BB962C8B-B14F-4D97-AF65-F5344CB8AC3E}">
        <p14:creationId xmlns:p14="http://schemas.microsoft.com/office/powerpoint/2010/main" val="166929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2ABAE3-D89C-4001-9AEC-5083F82B749C}" type="datetimeFigureOut">
              <a:rPr lang="fi-FI" smtClean="0"/>
              <a:t>30.5.2018</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273295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fi-FI"/>
              <a:t>Muokkaa perustyyl. napsautt.</a:t>
            </a:r>
            <a:endParaRPr lang="en-US"/>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A02ABAE3-D89C-4001-9AEC-5083F82B749C}" type="datetimeFigureOut">
              <a:rPr lang="fi-FI" smtClean="0"/>
              <a:t>30.5.2018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140424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fi-FI"/>
              <a:t>Muokkaa perustyyl. napsautt.</a:t>
            </a:r>
            <a:endParaRPr lang="en-US"/>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A02ABAE3-D89C-4001-9AEC-5083F82B749C}" type="datetimeFigureOut">
              <a:rPr lang="fi-FI" smtClean="0"/>
              <a:t>30.5.2018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627866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fi-FI"/>
              <a:t>Muokkaa perustyyl. napsautt.</a:t>
            </a:r>
            <a:endParaRPr lang="en-US"/>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A02ABAE3-D89C-4001-9AEC-5083F82B749C}" type="datetimeFigureOut">
              <a:rPr lang="fi-FI" smtClean="0"/>
              <a:t>30.5.2018</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fi-FI"/>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8F4AEF5D-7FAC-4949-84D2-DA5A9BB3D225}" type="slidenum">
              <a:rPr lang="fi-FI" smtClean="0"/>
              <a:t>‹#›</a:t>
            </a:fld>
            <a:endParaRPr lang="fi-FI"/>
          </a:p>
        </p:txBody>
      </p:sp>
    </p:spTree>
    <p:extLst>
      <p:ext uri="{BB962C8B-B14F-4D97-AF65-F5344CB8AC3E}">
        <p14:creationId xmlns:p14="http://schemas.microsoft.com/office/powerpoint/2010/main" val="3775090483"/>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i-FI" smtClean="0"/>
              <a:t>Muokkaa perustyyl. napsautt.</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02ABAE3-D89C-4001-9AEC-5083F82B749C}" type="datetimeFigureOut">
              <a:rPr lang="fi-FI" smtClean="0"/>
              <a:t>30.5.2018</a:t>
            </a:fld>
            <a:endParaRPr lang="fi-FI"/>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i-FI"/>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F4AEF5D-7FAC-4949-84D2-DA5A9BB3D225}" type="slidenum">
              <a:rPr lang="fi-FI" smtClean="0"/>
              <a:t>‹#›</a:t>
            </a:fld>
            <a:endParaRPr lang="fi-FI"/>
          </a:p>
        </p:txBody>
      </p:sp>
    </p:spTree>
    <p:extLst>
      <p:ext uri="{BB962C8B-B14F-4D97-AF65-F5344CB8AC3E}">
        <p14:creationId xmlns:p14="http://schemas.microsoft.com/office/powerpoint/2010/main" val="4226431104"/>
      </p:ext>
    </p:extLst>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 id="2147483821" r:id="rId12"/>
    <p:sldLayoutId id="2147483822" r:id="rId13"/>
    <p:sldLayoutId id="2147483823" r:id="rId14"/>
    <p:sldLayoutId id="2147483824" r:id="rId15"/>
    <p:sldLayoutId id="2147483825"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pirkanmaankikatus.blogspot.fi/" TargetMode="Externa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hyperlink" Target="https://peda.net/lempaala/kjk/kl2l" TargetMode="External"/><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a:t>Kieltenopetuksen varhentamishanke</a:t>
            </a:r>
          </a:p>
        </p:txBody>
      </p:sp>
      <p:sp>
        <p:nvSpPr>
          <p:cNvPr id="3" name="Alaotsikko 2"/>
          <p:cNvSpPr>
            <a:spLocks noGrp="1"/>
          </p:cNvSpPr>
          <p:nvPr>
            <p:ph type="subTitle" idx="1"/>
          </p:nvPr>
        </p:nvSpPr>
        <p:spPr>
          <a:xfrm>
            <a:off x="2589213" y="4777379"/>
            <a:ext cx="6459253" cy="1126283"/>
          </a:xfrm>
        </p:spPr>
        <p:txBody>
          <a:bodyPr>
            <a:normAutofit/>
          </a:bodyPr>
          <a:lstStyle/>
          <a:p>
            <a:r>
              <a:rPr lang="fi-FI" sz="4400" dirty="0">
                <a:latin typeface="Comic Sans MS" panose="030F0702030302020204" pitchFamily="66" charset="0"/>
              </a:rPr>
              <a:t>”Kikatus” Lempäälässä</a:t>
            </a:r>
          </a:p>
        </p:txBody>
      </p:sp>
      <p:pic>
        <p:nvPicPr>
          <p:cNvPr id="4" name="Kuva 4"/>
          <p:cNvPicPr>
            <a:picLocks noChangeAspect="1"/>
          </p:cNvPicPr>
          <p:nvPr/>
        </p:nvPicPr>
        <p:blipFill>
          <a:blip r:embed="rId2"/>
          <a:stretch>
            <a:fillRect/>
          </a:stretch>
        </p:blipFill>
        <p:spPr>
          <a:xfrm>
            <a:off x="9172433" y="239030"/>
            <a:ext cx="2743200" cy="1800415"/>
          </a:xfrm>
          <a:prstGeom prst="rect">
            <a:avLst/>
          </a:prstGeom>
        </p:spPr>
      </p:pic>
    </p:spTree>
    <p:extLst>
      <p:ext uri="{BB962C8B-B14F-4D97-AF65-F5344CB8AC3E}">
        <p14:creationId xmlns:p14="http://schemas.microsoft.com/office/powerpoint/2010/main" val="7823856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descr="SurveyMonkey Analysointi - Kikatus kysely esioppilaille/ huoltajille - Google Chrome"/>
          <p:cNvPicPr>
            <a:picLocks noChangeAspect="1"/>
          </p:cNvPicPr>
          <p:nvPr/>
        </p:nvPicPr>
        <p:blipFill rotWithShape="1">
          <a:blip r:embed="rId2">
            <a:extLst>
              <a:ext uri="{28A0092B-C50C-407E-A947-70E740481C1C}">
                <a14:useLocalDpi xmlns:a14="http://schemas.microsoft.com/office/drawing/2010/main" val="0"/>
              </a:ext>
            </a:extLst>
          </a:blip>
          <a:srcRect l="35068" t="16027" r="18784" b="71833"/>
          <a:stretch/>
        </p:blipFill>
        <p:spPr>
          <a:xfrm>
            <a:off x="1985319" y="280085"/>
            <a:ext cx="8501449" cy="1219827"/>
          </a:xfrm>
          <a:prstGeom prst="rect">
            <a:avLst/>
          </a:prstGeom>
        </p:spPr>
      </p:pic>
      <p:sp>
        <p:nvSpPr>
          <p:cNvPr id="3" name="Pilvi 2"/>
          <p:cNvSpPr/>
          <p:nvPr/>
        </p:nvSpPr>
        <p:spPr>
          <a:xfrm>
            <a:off x="733168" y="1886464"/>
            <a:ext cx="2504302" cy="1153298"/>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i-FI" sz="1400" dirty="0" smtClean="0"/>
          </a:p>
          <a:p>
            <a:endParaRPr lang="fi-FI" sz="1400" dirty="0"/>
          </a:p>
          <a:p>
            <a:pPr algn="ctr"/>
            <a:endParaRPr lang="fi-FI" sz="1400" dirty="0" smtClean="0"/>
          </a:p>
          <a:p>
            <a:pPr algn="ctr"/>
            <a:r>
              <a:rPr lang="fi-FI" sz="1400" dirty="0" smtClean="0"/>
              <a:t>”Kielten </a:t>
            </a:r>
            <a:r>
              <a:rPr lang="fi-FI" sz="1400" dirty="0"/>
              <a:t>oppiminen, puhuminen eri kielillä</a:t>
            </a:r>
            <a:r>
              <a:rPr lang="fi-FI" sz="1400" dirty="0" smtClean="0"/>
              <a:t>.”</a:t>
            </a:r>
            <a:endParaRPr lang="fi-FI" sz="1400" dirty="0"/>
          </a:p>
          <a:p>
            <a:r>
              <a:rPr lang="fi-FI" dirty="0"/>
              <a:t/>
            </a:r>
            <a:br>
              <a:rPr lang="fi-FI" dirty="0"/>
            </a:br>
            <a:endParaRPr lang="fi-FI" dirty="0"/>
          </a:p>
        </p:txBody>
      </p:sp>
      <p:sp>
        <p:nvSpPr>
          <p:cNvPr id="4" name="Pilvi 3"/>
          <p:cNvSpPr/>
          <p:nvPr/>
        </p:nvSpPr>
        <p:spPr>
          <a:xfrm>
            <a:off x="638433" y="3628766"/>
            <a:ext cx="2504302" cy="1153298"/>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i-FI" sz="1400" dirty="0" smtClean="0"/>
          </a:p>
          <a:p>
            <a:endParaRPr lang="fi-FI" sz="1400" dirty="0"/>
          </a:p>
          <a:p>
            <a:pPr algn="ctr"/>
            <a:endParaRPr lang="fi-FI" sz="1400" dirty="0" smtClean="0"/>
          </a:p>
          <a:p>
            <a:pPr algn="ctr"/>
            <a:endParaRPr lang="fi-FI" sz="1400" dirty="0" smtClean="0"/>
          </a:p>
          <a:p>
            <a:pPr algn="ctr"/>
            <a:r>
              <a:rPr lang="fi-FI" sz="1200" dirty="0" smtClean="0"/>
              <a:t>”Leikit </a:t>
            </a:r>
            <a:r>
              <a:rPr lang="fi-FI" sz="1200" dirty="0"/>
              <a:t>ja musiikki, sammakko ja se banaanilaulu ja "</a:t>
            </a:r>
            <a:r>
              <a:rPr lang="fi-FI" sz="1200" dirty="0" err="1" smtClean="0"/>
              <a:t>hatsipatsi</a:t>
            </a:r>
            <a:r>
              <a:rPr lang="fi-FI" sz="1200" dirty="0" smtClean="0"/>
              <a:t>” ”.</a:t>
            </a:r>
            <a:endParaRPr lang="fi-FI" sz="1200" dirty="0"/>
          </a:p>
          <a:p>
            <a:r>
              <a:rPr lang="fi-FI" dirty="0"/>
              <a:t/>
            </a:r>
            <a:br>
              <a:rPr lang="fi-FI" dirty="0"/>
            </a:br>
            <a:r>
              <a:rPr lang="fi-FI" dirty="0"/>
              <a:t/>
            </a:r>
            <a:br>
              <a:rPr lang="fi-FI" dirty="0"/>
            </a:br>
            <a:endParaRPr lang="fi-FI" dirty="0"/>
          </a:p>
        </p:txBody>
      </p:sp>
      <p:sp>
        <p:nvSpPr>
          <p:cNvPr id="5" name="Pilvi 4"/>
          <p:cNvSpPr/>
          <p:nvPr/>
        </p:nvSpPr>
        <p:spPr>
          <a:xfrm>
            <a:off x="3505201" y="2649089"/>
            <a:ext cx="2504302" cy="1153298"/>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i-FI" sz="1400" dirty="0" smtClean="0"/>
          </a:p>
          <a:p>
            <a:endParaRPr lang="fi-FI" sz="1400" dirty="0"/>
          </a:p>
          <a:p>
            <a:pPr algn="ctr"/>
            <a:endParaRPr lang="fi-FI" sz="1400" dirty="0" smtClean="0"/>
          </a:p>
          <a:p>
            <a:endParaRPr lang="fi-FI" sz="1400" dirty="0" smtClean="0"/>
          </a:p>
          <a:p>
            <a:pPr algn="ctr"/>
            <a:r>
              <a:rPr lang="fi-FI" sz="1400" dirty="0" smtClean="0"/>
              <a:t>”Uuden </a:t>
            </a:r>
            <a:r>
              <a:rPr lang="fi-FI" sz="1400" dirty="0"/>
              <a:t>oppiminen ja uusien sanojen </a:t>
            </a:r>
            <a:r>
              <a:rPr lang="fi-FI" sz="1400" dirty="0" smtClean="0"/>
              <a:t>oppiminen.”</a:t>
            </a:r>
            <a:endParaRPr lang="fi-FI" sz="1400" dirty="0"/>
          </a:p>
          <a:p>
            <a:r>
              <a:rPr lang="fi-FI" dirty="0"/>
              <a:t/>
            </a:r>
            <a:br>
              <a:rPr lang="fi-FI" dirty="0"/>
            </a:br>
            <a:r>
              <a:rPr lang="fi-FI" dirty="0"/>
              <a:t/>
            </a:r>
            <a:br>
              <a:rPr lang="fi-FI" dirty="0"/>
            </a:br>
            <a:endParaRPr lang="fi-FI" dirty="0"/>
          </a:p>
        </p:txBody>
      </p:sp>
      <p:sp>
        <p:nvSpPr>
          <p:cNvPr id="6" name="Pilvi 5"/>
          <p:cNvSpPr/>
          <p:nvPr/>
        </p:nvSpPr>
        <p:spPr>
          <a:xfrm>
            <a:off x="3583461" y="4374915"/>
            <a:ext cx="2504302" cy="1153298"/>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i-FI" sz="1400" dirty="0" smtClean="0"/>
          </a:p>
          <a:p>
            <a:endParaRPr lang="fi-FI" sz="1400" dirty="0"/>
          </a:p>
          <a:p>
            <a:pPr algn="ctr"/>
            <a:endParaRPr lang="fi-FI" sz="1400" dirty="0" smtClean="0"/>
          </a:p>
          <a:p>
            <a:endParaRPr lang="fi-FI" sz="1400" dirty="0" smtClean="0"/>
          </a:p>
          <a:p>
            <a:pPr algn="ctr"/>
            <a:r>
              <a:rPr lang="fi-FI" sz="1200" dirty="0" smtClean="0"/>
              <a:t>”</a:t>
            </a:r>
          </a:p>
          <a:p>
            <a:pPr algn="ctr"/>
            <a:endParaRPr lang="fi-FI" sz="1200" dirty="0"/>
          </a:p>
          <a:p>
            <a:pPr algn="ctr"/>
            <a:r>
              <a:rPr lang="fi-FI" sz="1200" dirty="0" smtClean="0"/>
              <a:t>”No </a:t>
            </a:r>
            <a:r>
              <a:rPr lang="fi-FI" sz="1200" dirty="0"/>
              <a:t>se, että on leikitty paljon ja puhuttu englantia, ruotsia ja saksaa</a:t>
            </a:r>
            <a:r>
              <a:rPr lang="fi-FI" sz="1200" dirty="0" smtClean="0"/>
              <a:t>.”</a:t>
            </a:r>
            <a:endParaRPr lang="fi-FI" sz="1200" dirty="0"/>
          </a:p>
          <a:p>
            <a:r>
              <a:rPr lang="fi-FI" dirty="0"/>
              <a:t/>
            </a:r>
            <a:br>
              <a:rPr lang="fi-FI" dirty="0"/>
            </a:br>
            <a:r>
              <a:rPr lang="fi-FI" dirty="0"/>
              <a:t/>
            </a:r>
            <a:br>
              <a:rPr lang="fi-FI" dirty="0"/>
            </a:br>
            <a:r>
              <a:rPr lang="fi-FI" dirty="0"/>
              <a:t/>
            </a:r>
            <a:br>
              <a:rPr lang="fi-FI" dirty="0"/>
            </a:br>
            <a:endParaRPr lang="fi-FI" dirty="0"/>
          </a:p>
        </p:txBody>
      </p:sp>
      <p:sp>
        <p:nvSpPr>
          <p:cNvPr id="7" name="Pilvi 6"/>
          <p:cNvSpPr/>
          <p:nvPr/>
        </p:nvSpPr>
        <p:spPr>
          <a:xfrm>
            <a:off x="6009502" y="1495791"/>
            <a:ext cx="3126259" cy="128036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i-FI" sz="1400" dirty="0" smtClean="0"/>
          </a:p>
          <a:p>
            <a:endParaRPr lang="fi-FI" sz="1400" dirty="0"/>
          </a:p>
          <a:p>
            <a:pPr algn="ctr"/>
            <a:endParaRPr lang="fi-FI" sz="1400" dirty="0" smtClean="0"/>
          </a:p>
          <a:p>
            <a:endParaRPr lang="fi-FI" sz="1400" dirty="0" smtClean="0"/>
          </a:p>
          <a:p>
            <a:pPr algn="ctr"/>
            <a:r>
              <a:rPr lang="fi-FI" sz="1100" dirty="0" smtClean="0"/>
              <a:t>”</a:t>
            </a:r>
          </a:p>
          <a:p>
            <a:pPr algn="ctr"/>
            <a:endParaRPr lang="fi-FI" sz="1100" dirty="0"/>
          </a:p>
          <a:p>
            <a:pPr algn="ctr"/>
            <a:r>
              <a:rPr lang="fi-FI" sz="1100" dirty="0" smtClean="0"/>
              <a:t>”Se </a:t>
            </a:r>
            <a:r>
              <a:rPr lang="fi-FI" sz="1100" dirty="0"/>
              <a:t>kun oppii eri kieliä. On kiva kun osaa sanoa jotain eri kielellä. Opittua voi käyttää ulkomailla eri maissa</a:t>
            </a:r>
            <a:r>
              <a:rPr lang="fi-FI" sz="1100" dirty="0" smtClean="0"/>
              <a:t>.”</a:t>
            </a:r>
            <a:endParaRPr lang="fi-FI" sz="1100" dirty="0"/>
          </a:p>
          <a:p>
            <a:r>
              <a:rPr lang="fi-FI" dirty="0"/>
              <a:t/>
            </a:r>
            <a:br>
              <a:rPr lang="fi-FI" dirty="0"/>
            </a:br>
            <a:r>
              <a:rPr lang="fi-FI" dirty="0"/>
              <a:t/>
            </a:r>
            <a:br>
              <a:rPr lang="fi-FI" dirty="0"/>
            </a:br>
            <a:r>
              <a:rPr lang="fi-FI" dirty="0"/>
              <a:t/>
            </a:r>
            <a:br>
              <a:rPr lang="fi-FI" dirty="0"/>
            </a:br>
            <a:endParaRPr lang="fi-FI" dirty="0"/>
          </a:p>
        </p:txBody>
      </p:sp>
      <p:sp>
        <p:nvSpPr>
          <p:cNvPr id="8" name="Pilvi 7"/>
          <p:cNvSpPr/>
          <p:nvPr/>
        </p:nvSpPr>
        <p:spPr>
          <a:xfrm>
            <a:off x="6371969" y="3415208"/>
            <a:ext cx="2504302" cy="1153298"/>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i-FI" sz="1400" dirty="0" smtClean="0"/>
          </a:p>
          <a:p>
            <a:endParaRPr lang="fi-FI" sz="1400" dirty="0"/>
          </a:p>
          <a:p>
            <a:pPr algn="ctr"/>
            <a:endParaRPr lang="fi-FI" sz="1400" dirty="0" smtClean="0"/>
          </a:p>
          <a:p>
            <a:endParaRPr lang="fi-FI" sz="1400" dirty="0" smtClean="0"/>
          </a:p>
          <a:p>
            <a:pPr algn="ctr"/>
            <a:endParaRPr lang="fi-FI" sz="1400" dirty="0" smtClean="0"/>
          </a:p>
          <a:p>
            <a:pPr algn="ctr"/>
            <a:endParaRPr lang="fi-FI" sz="1400" dirty="0"/>
          </a:p>
          <a:p>
            <a:pPr algn="ctr"/>
            <a:r>
              <a:rPr lang="fi-FI" sz="1400" dirty="0" smtClean="0"/>
              <a:t>”Opettajat </a:t>
            </a:r>
            <a:r>
              <a:rPr lang="fi-FI" sz="1400" dirty="0"/>
              <a:t>kertovat kaiken sillä tavalla että </a:t>
            </a:r>
            <a:r>
              <a:rPr lang="fi-FI" sz="1400" dirty="0" smtClean="0"/>
              <a:t>ymmärrän.”</a:t>
            </a:r>
            <a:endParaRPr lang="fi-FI" sz="1400" dirty="0"/>
          </a:p>
          <a:p>
            <a:r>
              <a:rPr lang="fi-FI" dirty="0"/>
              <a:t/>
            </a:r>
            <a:br>
              <a:rPr lang="fi-FI" dirty="0"/>
            </a:br>
            <a:r>
              <a:rPr lang="fi-FI" dirty="0"/>
              <a:t/>
            </a:r>
            <a:br>
              <a:rPr lang="fi-FI" dirty="0"/>
            </a:br>
            <a:r>
              <a:rPr lang="fi-FI" dirty="0"/>
              <a:t/>
            </a:r>
            <a:br>
              <a:rPr lang="fi-FI" dirty="0"/>
            </a:br>
            <a:r>
              <a:rPr lang="fi-FI" dirty="0"/>
              <a:t/>
            </a:r>
            <a:br>
              <a:rPr lang="fi-FI" dirty="0"/>
            </a:br>
            <a:endParaRPr lang="fi-FI" dirty="0"/>
          </a:p>
        </p:txBody>
      </p:sp>
      <p:sp>
        <p:nvSpPr>
          <p:cNvPr id="9" name="Pilvi 8"/>
          <p:cNvSpPr/>
          <p:nvPr/>
        </p:nvSpPr>
        <p:spPr>
          <a:xfrm>
            <a:off x="8320218" y="4782064"/>
            <a:ext cx="2504302" cy="1153298"/>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i-FI" sz="1400" dirty="0" smtClean="0"/>
          </a:p>
          <a:p>
            <a:endParaRPr lang="fi-FI" sz="1400" dirty="0"/>
          </a:p>
          <a:p>
            <a:pPr algn="ctr"/>
            <a:endParaRPr lang="fi-FI" sz="1400" dirty="0" smtClean="0"/>
          </a:p>
          <a:p>
            <a:endParaRPr lang="fi-FI" sz="1400" dirty="0" smtClean="0"/>
          </a:p>
          <a:p>
            <a:pPr algn="ctr"/>
            <a:endParaRPr lang="fi-FI" sz="1400" dirty="0" smtClean="0"/>
          </a:p>
          <a:p>
            <a:pPr algn="ctr"/>
            <a:endParaRPr lang="fi-FI" sz="1400" dirty="0"/>
          </a:p>
          <a:p>
            <a:pPr algn="ctr"/>
            <a:endParaRPr lang="fi-FI" sz="1600" dirty="0" smtClean="0"/>
          </a:p>
          <a:p>
            <a:pPr algn="ctr"/>
            <a:endParaRPr lang="fi-FI" sz="1600" dirty="0"/>
          </a:p>
          <a:p>
            <a:pPr algn="ctr"/>
            <a:r>
              <a:rPr lang="fi-FI" sz="1600" dirty="0" smtClean="0"/>
              <a:t>”Koko </a:t>
            </a:r>
            <a:r>
              <a:rPr lang="fi-FI" sz="1600" dirty="0"/>
              <a:t>kikatus on hauskaa</a:t>
            </a:r>
            <a:r>
              <a:rPr lang="fi-FI" sz="1600" dirty="0" smtClean="0"/>
              <a:t>.”</a:t>
            </a:r>
            <a:endParaRPr lang="fi-FI" sz="1600" dirty="0"/>
          </a:p>
          <a:p>
            <a:r>
              <a:rPr lang="fi-FI" dirty="0"/>
              <a:t/>
            </a:r>
            <a:br>
              <a:rPr lang="fi-FI" dirty="0"/>
            </a:br>
            <a:r>
              <a:rPr lang="fi-FI" dirty="0"/>
              <a:t/>
            </a:r>
            <a:br>
              <a:rPr lang="fi-FI" dirty="0"/>
            </a:br>
            <a:r>
              <a:rPr lang="fi-FI" dirty="0"/>
              <a:t/>
            </a:r>
            <a:br>
              <a:rPr lang="fi-FI" dirty="0"/>
            </a:br>
            <a:r>
              <a:rPr lang="fi-FI" dirty="0"/>
              <a:t/>
            </a:r>
            <a:br>
              <a:rPr lang="fi-FI" dirty="0"/>
            </a:br>
            <a:r>
              <a:rPr lang="fi-FI" dirty="0"/>
              <a:t/>
            </a:r>
            <a:br>
              <a:rPr lang="fi-FI" dirty="0"/>
            </a:br>
            <a:endParaRPr lang="fi-FI" dirty="0"/>
          </a:p>
        </p:txBody>
      </p:sp>
    </p:spTree>
    <p:extLst>
      <p:ext uri="{BB962C8B-B14F-4D97-AF65-F5344CB8AC3E}">
        <p14:creationId xmlns:p14="http://schemas.microsoft.com/office/powerpoint/2010/main" val="2255564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descr="SurveyMonkey Analysointi - Kikatus kysely esioppilaille/ huoltajille - Google Chrome"/>
          <p:cNvPicPr>
            <a:picLocks noChangeAspect="1"/>
          </p:cNvPicPr>
          <p:nvPr/>
        </p:nvPicPr>
        <p:blipFill rotWithShape="1">
          <a:blip r:embed="rId2">
            <a:extLst>
              <a:ext uri="{28A0092B-C50C-407E-A947-70E740481C1C}">
                <a14:useLocalDpi xmlns:a14="http://schemas.microsoft.com/office/drawing/2010/main" val="0"/>
              </a:ext>
            </a:extLst>
          </a:blip>
          <a:srcRect l="35000" t="23213" r="18851" b="60560"/>
          <a:stretch/>
        </p:blipFill>
        <p:spPr>
          <a:xfrm>
            <a:off x="1569305" y="435218"/>
            <a:ext cx="8905102" cy="1708007"/>
          </a:xfrm>
          <a:prstGeom prst="rect">
            <a:avLst/>
          </a:prstGeom>
        </p:spPr>
      </p:pic>
      <p:sp>
        <p:nvSpPr>
          <p:cNvPr id="3" name="Suorakulmio 2"/>
          <p:cNvSpPr/>
          <p:nvPr/>
        </p:nvSpPr>
        <p:spPr>
          <a:xfrm>
            <a:off x="972065" y="2250321"/>
            <a:ext cx="3303373" cy="826512"/>
          </a:xfrm>
          <a:prstGeom prst="rect">
            <a:avLst/>
          </a:prstGeom>
          <a:solidFill>
            <a:schemeClr val="accent1">
              <a:lumMod val="20000"/>
              <a:lumOff val="80000"/>
            </a:schemeClr>
          </a:solidFill>
          <a:ln w="28575"/>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i-FI" dirty="0" smtClean="0"/>
          </a:p>
          <a:p>
            <a:pPr algn="ctr"/>
            <a:endParaRPr lang="fi-FI" dirty="0" smtClean="0"/>
          </a:p>
          <a:p>
            <a:pPr algn="ctr"/>
            <a:r>
              <a:rPr lang="fi-FI" dirty="0" smtClean="0">
                <a:solidFill>
                  <a:schemeClr val="accent1">
                    <a:lumMod val="50000"/>
                  </a:schemeClr>
                </a:solidFill>
              </a:rPr>
              <a:t>Lapsi on luetellut numeroita ja muistellut muitakin sanoja.</a:t>
            </a:r>
          </a:p>
          <a:p>
            <a:r>
              <a:rPr lang="fi-FI" dirty="0"/>
              <a:t/>
            </a:r>
            <a:br>
              <a:rPr lang="fi-FI" dirty="0"/>
            </a:br>
            <a:endParaRPr lang="fi-FI" dirty="0"/>
          </a:p>
        </p:txBody>
      </p:sp>
      <p:sp>
        <p:nvSpPr>
          <p:cNvPr id="4" name="Suorakulmio 3"/>
          <p:cNvSpPr/>
          <p:nvPr/>
        </p:nvSpPr>
        <p:spPr>
          <a:xfrm>
            <a:off x="972064" y="3212758"/>
            <a:ext cx="3303373" cy="1009135"/>
          </a:xfrm>
          <a:prstGeom prst="rect">
            <a:avLst/>
          </a:prstGeom>
          <a:solidFill>
            <a:schemeClr val="accent1">
              <a:lumMod val="20000"/>
              <a:lumOff val="80000"/>
            </a:schemeClr>
          </a:solidFill>
          <a:ln w="28575"/>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i-FI" dirty="0" smtClean="0"/>
          </a:p>
          <a:p>
            <a:pPr algn="ctr"/>
            <a:endParaRPr lang="fi-FI" dirty="0" smtClean="0"/>
          </a:p>
          <a:p>
            <a:endParaRPr lang="fi-FI" sz="1600" dirty="0" smtClean="0"/>
          </a:p>
          <a:p>
            <a:pPr algn="ctr"/>
            <a:r>
              <a:rPr lang="fi-FI" sz="1600" dirty="0" smtClean="0">
                <a:solidFill>
                  <a:schemeClr val="accent1">
                    <a:lumMod val="50000"/>
                  </a:schemeClr>
                </a:solidFill>
              </a:rPr>
              <a:t>Kotona </a:t>
            </a:r>
            <a:r>
              <a:rPr lang="fi-FI" sz="1600" dirty="0">
                <a:solidFill>
                  <a:schemeClr val="accent1">
                    <a:lumMod val="50000"/>
                  </a:schemeClr>
                </a:solidFill>
              </a:rPr>
              <a:t>on kerrottu innostuneesti uusista opituista asioista ja näytetty mitä on opittu.</a:t>
            </a:r>
          </a:p>
          <a:p>
            <a:r>
              <a:rPr lang="fi-FI" dirty="0"/>
              <a:t/>
            </a:r>
            <a:br>
              <a:rPr lang="fi-FI" dirty="0"/>
            </a:br>
            <a:r>
              <a:rPr lang="fi-FI" dirty="0"/>
              <a:t/>
            </a:r>
            <a:br>
              <a:rPr lang="fi-FI" dirty="0"/>
            </a:br>
            <a:endParaRPr lang="fi-FI" dirty="0"/>
          </a:p>
        </p:txBody>
      </p:sp>
      <p:sp>
        <p:nvSpPr>
          <p:cNvPr id="5" name="Suorakulmio 4"/>
          <p:cNvSpPr/>
          <p:nvPr/>
        </p:nvSpPr>
        <p:spPr>
          <a:xfrm>
            <a:off x="972064" y="4357818"/>
            <a:ext cx="3303373" cy="864973"/>
          </a:xfrm>
          <a:prstGeom prst="rect">
            <a:avLst/>
          </a:prstGeom>
          <a:solidFill>
            <a:schemeClr val="accent1">
              <a:lumMod val="20000"/>
              <a:lumOff val="80000"/>
            </a:schemeClr>
          </a:solidFill>
          <a:ln w="28575"/>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i-FI" dirty="0" smtClean="0"/>
          </a:p>
          <a:p>
            <a:pPr algn="ctr"/>
            <a:endParaRPr lang="fi-FI" dirty="0" smtClean="0"/>
          </a:p>
          <a:p>
            <a:endParaRPr lang="fi-FI" sz="1600" dirty="0" smtClean="0"/>
          </a:p>
          <a:p>
            <a:pPr algn="ctr"/>
            <a:endParaRPr lang="fi-FI" dirty="0" smtClean="0">
              <a:solidFill>
                <a:schemeClr val="accent1">
                  <a:lumMod val="50000"/>
                </a:schemeClr>
              </a:solidFill>
            </a:endParaRPr>
          </a:p>
          <a:p>
            <a:pPr algn="ctr"/>
            <a:r>
              <a:rPr lang="fi-FI" dirty="0" smtClean="0">
                <a:solidFill>
                  <a:schemeClr val="accent1">
                    <a:lumMod val="50000"/>
                  </a:schemeClr>
                </a:solidFill>
              </a:rPr>
              <a:t>On</a:t>
            </a:r>
            <a:r>
              <a:rPr lang="fi-FI" dirty="0">
                <a:solidFill>
                  <a:schemeClr val="accent1">
                    <a:lumMod val="50000"/>
                  </a:schemeClr>
                </a:solidFill>
              </a:rPr>
              <a:t>, mm. lapsi on lauleskellut englanniksi.</a:t>
            </a:r>
          </a:p>
          <a:p>
            <a:r>
              <a:rPr lang="fi-FI" dirty="0"/>
              <a:t/>
            </a:r>
            <a:br>
              <a:rPr lang="fi-FI" dirty="0"/>
            </a:br>
            <a:r>
              <a:rPr lang="fi-FI" dirty="0"/>
              <a:t/>
            </a:r>
            <a:br>
              <a:rPr lang="fi-FI" dirty="0"/>
            </a:br>
            <a:r>
              <a:rPr lang="fi-FI" dirty="0"/>
              <a:t/>
            </a:r>
            <a:br>
              <a:rPr lang="fi-FI" dirty="0"/>
            </a:br>
            <a:endParaRPr lang="fi-FI" dirty="0"/>
          </a:p>
        </p:txBody>
      </p:sp>
      <p:sp>
        <p:nvSpPr>
          <p:cNvPr id="6" name="Suorakulmio 5"/>
          <p:cNvSpPr/>
          <p:nvPr/>
        </p:nvSpPr>
        <p:spPr>
          <a:xfrm>
            <a:off x="972063" y="5329886"/>
            <a:ext cx="3303373" cy="864973"/>
          </a:xfrm>
          <a:prstGeom prst="rect">
            <a:avLst/>
          </a:prstGeom>
          <a:solidFill>
            <a:schemeClr val="accent1">
              <a:lumMod val="20000"/>
              <a:lumOff val="80000"/>
            </a:schemeClr>
          </a:solidFill>
          <a:ln w="28575"/>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i-FI" dirty="0" smtClean="0"/>
          </a:p>
          <a:p>
            <a:pPr algn="ctr"/>
            <a:endParaRPr lang="fi-FI" dirty="0" smtClean="0"/>
          </a:p>
          <a:p>
            <a:endParaRPr lang="fi-FI" sz="1400" dirty="0" smtClean="0"/>
          </a:p>
          <a:p>
            <a:endParaRPr lang="fi-FI" sz="1400" dirty="0"/>
          </a:p>
          <a:p>
            <a:endParaRPr lang="fi-FI" sz="1400" dirty="0" smtClean="0"/>
          </a:p>
          <a:p>
            <a:endParaRPr lang="fi-FI" sz="1400" dirty="0"/>
          </a:p>
          <a:p>
            <a:endParaRPr lang="fi-FI" sz="1400" dirty="0" smtClean="0"/>
          </a:p>
          <a:p>
            <a:endParaRPr lang="fi-FI" sz="1400" dirty="0"/>
          </a:p>
          <a:p>
            <a:pPr algn="ctr"/>
            <a:r>
              <a:rPr lang="fi-FI" sz="1400" dirty="0" smtClean="0">
                <a:solidFill>
                  <a:schemeClr val="accent1">
                    <a:lumMod val="50000"/>
                  </a:schemeClr>
                </a:solidFill>
              </a:rPr>
              <a:t>On </a:t>
            </a:r>
            <a:r>
              <a:rPr lang="fi-FI" sz="1400" dirty="0">
                <a:solidFill>
                  <a:schemeClr val="accent1">
                    <a:lumMod val="50000"/>
                  </a:schemeClr>
                </a:solidFill>
              </a:rPr>
              <a:t>näkynyt. Lauluja on laulettu kotonakin ja kerrottu juttuja koulusta. Myös sanoja ja tervehdyksiä on muisteltu kotona.</a:t>
            </a:r>
          </a:p>
          <a:p>
            <a:r>
              <a:rPr lang="fi-FI" sz="1600" dirty="0"/>
              <a:t/>
            </a:r>
            <a:br>
              <a:rPr lang="fi-FI" sz="1600" dirty="0"/>
            </a:br>
            <a:endParaRPr lang="fi-FI" sz="1600" dirty="0" smtClean="0"/>
          </a:p>
          <a:p>
            <a:pPr algn="ctr"/>
            <a:endParaRPr lang="fi-FI" dirty="0" smtClean="0">
              <a:solidFill>
                <a:schemeClr val="accent1">
                  <a:lumMod val="50000"/>
                </a:schemeClr>
              </a:solidFill>
            </a:endParaRPr>
          </a:p>
          <a:p>
            <a:r>
              <a:rPr lang="fi-FI" dirty="0"/>
              <a:t/>
            </a:r>
            <a:br>
              <a:rPr lang="fi-FI" dirty="0"/>
            </a:br>
            <a:r>
              <a:rPr lang="fi-FI" dirty="0"/>
              <a:t/>
            </a:r>
            <a:br>
              <a:rPr lang="fi-FI" dirty="0"/>
            </a:br>
            <a:r>
              <a:rPr lang="fi-FI" dirty="0"/>
              <a:t/>
            </a:r>
            <a:br>
              <a:rPr lang="fi-FI" dirty="0"/>
            </a:br>
            <a:endParaRPr lang="fi-FI" dirty="0"/>
          </a:p>
        </p:txBody>
      </p:sp>
      <p:sp>
        <p:nvSpPr>
          <p:cNvPr id="7" name="Suorakulmio 6"/>
          <p:cNvSpPr/>
          <p:nvPr/>
        </p:nvSpPr>
        <p:spPr>
          <a:xfrm>
            <a:off x="4386648" y="2347785"/>
            <a:ext cx="3303373" cy="864973"/>
          </a:xfrm>
          <a:prstGeom prst="rect">
            <a:avLst/>
          </a:prstGeom>
          <a:solidFill>
            <a:schemeClr val="accent1">
              <a:lumMod val="20000"/>
              <a:lumOff val="80000"/>
            </a:schemeClr>
          </a:solidFill>
          <a:ln w="28575"/>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i-FI" dirty="0" smtClean="0"/>
          </a:p>
          <a:p>
            <a:pPr algn="ctr"/>
            <a:endParaRPr lang="fi-FI" dirty="0" smtClean="0"/>
          </a:p>
          <a:p>
            <a:endParaRPr lang="fi-FI" sz="1600" dirty="0" smtClean="0"/>
          </a:p>
          <a:p>
            <a:pPr algn="ctr"/>
            <a:endParaRPr lang="fi-FI" dirty="0" smtClean="0">
              <a:solidFill>
                <a:schemeClr val="accent1">
                  <a:lumMod val="50000"/>
                </a:schemeClr>
              </a:solidFill>
            </a:endParaRPr>
          </a:p>
          <a:p>
            <a:endParaRPr lang="fi-FI" dirty="0" smtClean="0"/>
          </a:p>
          <a:p>
            <a:pPr algn="ctr"/>
            <a:r>
              <a:rPr lang="fi-FI" dirty="0" smtClean="0">
                <a:solidFill>
                  <a:schemeClr val="accent1">
                    <a:lumMod val="50000"/>
                  </a:schemeClr>
                </a:solidFill>
              </a:rPr>
              <a:t>On</a:t>
            </a:r>
            <a:r>
              <a:rPr lang="fi-FI" dirty="0">
                <a:solidFill>
                  <a:schemeClr val="accent1">
                    <a:lumMod val="50000"/>
                  </a:schemeClr>
                </a:solidFill>
              </a:rPr>
              <a:t>. Laulettu ja tervehditty. Kerrottu kivoista Kikatus-tunneista.</a:t>
            </a:r>
          </a:p>
          <a:p>
            <a:r>
              <a:rPr lang="fi-FI" dirty="0"/>
              <a:t/>
            </a:r>
            <a:br>
              <a:rPr lang="fi-FI" dirty="0"/>
            </a:br>
            <a:r>
              <a:rPr lang="fi-FI" dirty="0"/>
              <a:t/>
            </a:r>
            <a:br>
              <a:rPr lang="fi-FI" dirty="0"/>
            </a:br>
            <a:r>
              <a:rPr lang="fi-FI" dirty="0"/>
              <a:t/>
            </a:r>
            <a:br>
              <a:rPr lang="fi-FI" dirty="0"/>
            </a:br>
            <a:r>
              <a:rPr lang="fi-FI" dirty="0"/>
              <a:t/>
            </a:r>
            <a:br>
              <a:rPr lang="fi-FI" dirty="0"/>
            </a:br>
            <a:endParaRPr lang="fi-FI" dirty="0"/>
          </a:p>
        </p:txBody>
      </p:sp>
      <p:sp>
        <p:nvSpPr>
          <p:cNvPr id="8" name="Suorakulmio 7"/>
          <p:cNvSpPr/>
          <p:nvPr/>
        </p:nvSpPr>
        <p:spPr>
          <a:xfrm>
            <a:off x="4386647" y="3356919"/>
            <a:ext cx="3303373" cy="864973"/>
          </a:xfrm>
          <a:prstGeom prst="rect">
            <a:avLst/>
          </a:prstGeom>
          <a:solidFill>
            <a:schemeClr val="accent1">
              <a:lumMod val="20000"/>
              <a:lumOff val="80000"/>
            </a:schemeClr>
          </a:solidFill>
          <a:ln w="28575"/>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i-FI" dirty="0" smtClean="0"/>
          </a:p>
          <a:p>
            <a:pPr algn="ctr"/>
            <a:endParaRPr lang="fi-FI" dirty="0" smtClean="0"/>
          </a:p>
          <a:p>
            <a:endParaRPr lang="fi-FI" sz="1600" dirty="0" smtClean="0"/>
          </a:p>
          <a:p>
            <a:pPr algn="ctr"/>
            <a:endParaRPr lang="fi-FI" dirty="0" smtClean="0">
              <a:solidFill>
                <a:schemeClr val="accent1">
                  <a:lumMod val="50000"/>
                </a:schemeClr>
              </a:solidFill>
            </a:endParaRPr>
          </a:p>
          <a:p>
            <a:endParaRPr lang="fi-FI" sz="1600" dirty="0" smtClean="0">
              <a:solidFill>
                <a:schemeClr val="accent1">
                  <a:lumMod val="50000"/>
                </a:schemeClr>
              </a:solidFill>
            </a:endParaRPr>
          </a:p>
          <a:p>
            <a:endParaRPr lang="fi-FI" sz="1600" dirty="0">
              <a:solidFill>
                <a:schemeClr val="accent1">
                  <a:lumMod val="50000"/>
                </a:schemeClr>
              </a:solidFill>
            </a:endParaRPr>
          </a:p>
          <a:p>
            <a:endParaRPr lang="fi-FI" sz="1600" dirty="0" smtClean="0">
              <a:solidFill>
                <a:schemeClr val="accent1">
                  <a:lumMod val="50000"/>
                </a:schemeClr>
              </a:solidFill>
            </a:endParaRPr>
          </a:p>
          <a:p>
            <a:pPr algn="ctr"/>
            <a:r>
              <a:rPr lang="fi-FI" sz="1600" dirty="0" smtClean="0">
                <a:solidFill>
                  <a:schemeClr val="accent1">
                    <a:lumMod val="50000"/>
                  </a:schemeClr>
                </a:solidFill>
              </a:rPr>
              <a:t>Juu</a:t>
            </a:r>
            <a:r>
              <a:rPr lang="fi-FI" sz="1600" dirty="0">
                <a:solidFill>
                  <a:schemeClr val="accent1">
                    <a:lumMod val="50000"/>
                  </a:schemeClr>
                </a:solidFill>
              </a:rPr>
              <a:t>, numeroita ollaan laskettu kaikilla kolmella kielellä sekä värejä </a:t>
            </a:r>
            <a:r>
              <a:rPr lang="fi-FI" sz="1600" dirty="0" smtClean="0">
                <a:solidFill>
                  <a:schemeClr val="accent1">
                    <a:lumMod val="50000"/>
                  </a:schemeClr>
                </a:solidFill>
              </a:rPr>
              <a:t>mietitty.</a:t>
            </a:r>
            <a:endParaRPr lang="fi-FI" sz="1600" dirty="0">
              <a:solidFill>
                <a:schemeClr val="accent1">
                  <a:lumMod val="50000"/>
                </a:schemeClr>
              </a:solidFill>
            </a:endParaRPr>
          </a:p>
          <a:p>
            <a:r>
              <a:rPr lang="fi-FI" dirty="0"/>
              <a:t/>
            </a:r>
            <a:br>
              <a:rPr lang="fi-FI" dirty="0"/>
            </a:br>
            <a:endParaRPr lang="fi-FI" dirty="0" smtClean="0"/>
          </a:p>
          <a:p>
            <a:r>
              <a:rPr lang="fi-FI" dirty="0"/>
              <a:t/>
            </a:r>
            <a:br>
              <a:rPr lang="fi-FI" dirty="0"/>
            </a:br>
            <a:r>
              <a:rPr lang="fi-FI" dirty="0"/>
              <a:t/>
            </a:r>
            <a:br>
              <a:rPr lang="fi-FI" dirty="0"/>
            </a:br>
            <a:r>
              <a:rPr lang="fi-FI" dirty="0"/>
              <a:t/>
            </a:r>
            <a:br>
              <a:rPr lang="fi-FI" dirty="0"/>
            </a:br>
            <a:r>
              <a:rPr lang="fi-FI" dirty="0"/>
              <a:t/>
            </a:r>
            <a:br>
              <a:rPr lang="fi-FI" dirty="0"/>
            </a:br>
            <a:endParaRPr lang="fi-FI" dirty="0"/>
          </a:p>
        </p:txBody>
      </p:sp>
      <p:sp>
        <p:nvSpPr>
          <p:cNvPr id="9" name="Suorakulmio 8"/>
          <p:cNvSpPr/>
          <p:nvPr/>
        </p:nvSpPr>
        <p:spPr>
          <a:xfrm>
            <a:off x="4386646" y="4357817"/>
            <a:ext cx="3303373" cy="864973"/>
          </a:xfrm>
          <a:prstGeom prst="rect">
            <a:avLst/>
          </a:prstGeom>
          <a:solidFill>
            <a:schemeClr val="accent1">
              <a:lumMod val="20000"/>
              <a:lumOff val="80000"/>
            </a:schemeClr>
          </a:solidFill>
          <a:ln w="28575"/>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i-FI" dirty="0" smtClean="0"/>
          </a:p>
          <a:p>
            <a:pPr algn="ctr"/>
            <a:endParaRPr lang="fi-FI" dirty="0" smtClean="0"/>
          </a:p>
          <a:p>
            <a:endParaRPr lang="fi-FI" sz="1600" dirty="0" smtClean="0"/>
          </a:p>
          <a:p>
            <a:pPr algn="ctr"/>
            <a:endParaRPr lang="fi-FI" dirty="0" smtClean="0">
              <a:solidFill>
                <a:schemeClr val="accent1">
                  <a:lumMod val="50000"/>
                </a:schemeClr>
              </a:solidFill>
            </a:endParaRPr>
          </a:p>
          <a:p>
            <a:endParaRPr lang="fi-FI" sz="1600" dirty="0" smtClean="0">
              <a:solidFill>
                <a:schemeClr val="accent1">
                  <a:lumMod val="50000"/>
                </a:schemeClr>
              </a:solidFill>
            </a:endParaRPr>
          </a:p>
          <a:p>
            <a:endParaRPr lang="fi-FI" sz="1600" dirty="0">
              <a:solidFill>
                <a:schemeClr val="accent1">
                  <a:lumMod val="50000"/>
                </a:schemeClr>
              </a:solidFill>
            </a:endParaRPr>
          </a:p>
          <a:p>
            <a:endParaRPr lang="fi-FI" sz="1600" dirty="0" smtClean="0">
              <a:solidFill>
                <a:schemeClr val="accent1">
                  <a:lumMod val="50000"/>
                </a:schemeClr>
              </a:solidFill>
            </a:endParaRPr>
          </a:p>
          <a:p>
            <a:pPr algn="ctr"/>
            <a:endParaRPr lang="fi-FI" sz="1600" dirty="0" smtClean="0"/>
          </a:p>
          <a:p>
            <a:pPr algn="ctr"/>
            <a:endParaRPr lang="fi-FI" sz="1600" dirty="0"/>
          </a:p>
          <a:p>
            <a:pPr algn="ctr"/>
            <a:r>
              <a:rPr lang="fi-FI" sz="1600" dirty="0" smtClean="0">
                <a:solidFill>
                  <a:schemeClr val="accent1">
                    <a:lumMod val="50000"/>
                  </a:schemeClr>
                </a:solidFill>
              </a:rPr>
              <a:t>Lapsi </a:t>
            </a:r>
            <a:r>
              <a:rPr lang="fi-FI" sz="1600" dirty="0">
                <a:solidFill>
                  <a:schemeClr val="accent1">
                    <a:lumMod val="50000"/>
                  </a:schemeClr>
                </a:solidFill>
              </a:rPr>
              <a:t>puhuu vierasta kieltä kikatuspäivänä kotona ja kertoo kulttuurista.</a:t>
            </a:r>
          </a:p>
          <a:p>
            <a:r>
              <a:rPr lang="fi-FI" dirty="0"/>
              <a:t/>
            </a:r>
            <a:br>
              <a:rPr lang="fi-FI" dirty="0"/>
            </a:br>
            <a:r>
              <a:rPr lang="fi-FI" dirty="0"/>
              <a:t/>
            </a:r>
            <a:br>
              <a:rPr lang="fi-FI" dirty="0"/>
            </a:br>
            <a:endParaRPr lang="fi-FI" dirty="0" smtClean="0"/>
          </a:p>
          <a:p>
            <a:r>
              <a:rPr lang="fi-FI" dirty="0"/>
              <a:t/>
            </a:r>
            <a:br>
              <a:rPr lang="fi-FI" dirty="0"/>
            </a:br>
            <a:r>
              <a:rPr lang="fi-FI" dirty="0"/>
              <a:t/>
            </a:r>
            <a:br>
              <a:rPr lang="fi-FI" dirty="0"/>
            </a:br>
            <a:r>
              <a:rPr lang="fi-FI" dirty="0"/>
              <a:t/>
            </a:r>
            <a:br>
              <a:rPr lang="fi-FI" dirty="0"/>
            </a:br>
            <a:r>
              <a:rPr lang="fi-FI" dirty="0"/>
              <a:t/>
            </a:r>
            <a:br>
              <a:rPr lang="fi-FI" dirty="0"/>
            </a:br>
            <a:endParaRPr lang="fi-FI" dirty="0"/>
          </a:p>
        </p:txBody>
      </p:sp>
      <p:sp>
        <p:nvSpPr>
          <p:cNvPr id="10" name="Suorakulmio 9"/>
          <p:cNvSpPr/>
          <p:nvPr/>
        </p:nvSpPr>
        <p:spPr>
          <a:xfrm>
            <a:off x="7801231" y="4357822"/>
            <a:ext cx="3303373" cy="2173607"/>
          </a:xfrm>
          <a:prstGeom prst="rect">
            <a:avLst/>
          </a:prstGeom>
          <a:solidFill>
            <a:schemeClr val="accent1">
              <a:lumMod val="20000"/>
              <a:lumOff val="80000"/>
            </a:schemeClr>
          </a:solidFill>
          <a:ln w="28575"/>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i-FI" dirty="0" smtClean="0"/>
          </a:p>
          <a:p>
            <a:pPr algn="ctr"/>
            <a:endParaRPr lang="fi-FI" dirty="0" smtClean="0"/>
          </a:p>
          <a:p>
            <a:endParaRPr lang="fi-FI" sz="1600" dirty="0" smtClean="0"/>
          </a:p>
          <a:p>
            <a:pPr algn="ctr"/>
            <a:endParaRPr lang="fi-FI" dirty="0" smtClean="0">
              <a:solidFill>
                <a:schemeClr val="accent1">
                  <a:lumMod val="50000"/>
                </a:schemeClr>
              </a:solidFill>
            </a:endParaRPr>
          </a:p>
          <a:p>
            <a:endParaRPr lang="fi-FI" sz="1600" dirty="0" smtClean="0">
              <a:solidFill>
                <a:schemeClr val="accent1">
                  <a:lumMod val="50000"/>
                </a:schemeClr>
              </a:solidFill>
            </a:endParaRPr>
          </a:p>
          <a:p>
            <a:endParaRPr lang="fi-FI" sz="1600" dirty="0">
              <a:solidFill>
                <a:schemeClr val="accent1">
                  <a:lumMod val="50000"/>
                </a:schemeClr>
              </a:solidFill>
            </a:endParaRPr>
          </a:p>
          <a:p>
            <a:endParaRPr lang="fi-FI" sz="1600" dirty="0" smtClean="0">
              <a:solidFill>
                <a:schemeClr val="accent1">
                  <a:lumMod val="50000"/>
                </a:schemeClr>
              </a:solidFill>
            </a:endParaRPr>
          </a:p>
          <a:p>
            <a:pPr algn="ctr"/>
            <a:endParaRPr lang="fi-FI" sz="1600" dirty="0" smtClean="0"/>
          </a:p>
          <a:p>
            <a:pPr algn="ctr"/>
            <a:endParaRPr lang="fi-FI" sz="1600" dirty="0"/>
          </a:p>
          <a:p>
            <a:endParaRPr lang="fi-FI" sz="1100" dirty="0" smtClean="0"/>
          </a:p>
          <a:p>
            <a:pPr algn="ctr"/>
            <a:r>
              <a:rPr lang="fi-FI" sz="1600" dirty="0" smtClean="0">
                <a:solidFill>
                  <a:schemeClr val="accent1">
                    <a:lumMod val="50000"/>
                  </a:schemeClr>
                </a:solidFill>
              </a:rPr>
              <a:t>Lapsi </a:t>
            </a:r>
            <a:r>
              <a:rPr lang="fi-FI" sz="1600" dirty="0">
                <a:solidFill>
                  <a:schemeClr val="accent1">
                    <a:lumMod val="50000"/>
                  </a:schemeClr>
                </a:solidFill>
              </a:rPr>
              <a:t>on puhunut kielten opettelusta oma-aloitteisestikin kikatus-tuntien jälkeen ja olemme kertailleet ja opetelleet eskarissa opittuja ja minun opettamiani sanoja ja vertailleet joitain eri kielten saman tyyppisiä sanoja keskenään.</a:t>
            </a:r>
          </a:p>
          <a:p>
            <a:r>
              <a:rPr lang="fi-FI" dirty="0"/>
              <a:t/>
            </a:r>
            <a:br>
              <a:rPr lang="fi-FI" dirty="0"/>
            </a:br>
            <a:r>
              <a:rPr lang="fi-FI" dirty="0"/>
              <a:t/>
            </a:r>
            <a:br>
              <a:rPr lang="fi-FI" dirty="0"/>
            </a:br>
            <a:r>
              <a:rPr lang="fi-FI" dirty="0"/>
              <a:t/>
            </a:r>
            <a:br>
              <a:rPr lang="fi-FI" dirty="0"/>
            </a:br>
            <a:endParaRPr lang="fi-FI" dirty="0" smtClean="0"/>
          </a:p>
          <a:p>
            <a:r>
              <a:rPr lang="fi-FI" dirty="0"/>
              <a:t/>
            </a:r>
            <a:br>
              <a:rPr lang="fi-FI" dirty="0"/>
            </a:br>
            <a:r>
              <a:rPr lang="fi-FI" dirty="0"/>
              <a:t/>
            </a:r>
            <a:br>
              <a:rPr lang="fi-FI" dirty="0"/>
            </a:br>
            <a:r>
              <a:rPr lang="fi-FI" dirty="0"/>
              <a:t/>
            </a:r>
            <a:br>
              <a:rPr lang="fi-FI" dirty="0"/>
            </a:br>
            <a:r>
              <a:rPr lang="fi-FI" dirty="0"/>
              <a:t/>
            </a:r>
            <a:br>
              <a:rPr lang="fi-FI" dirty="0"/>
            </a:br>
            <a:endParaRPr lang="fi-FI" dirty="0"/>
          </a:p>
        </p:txBody>
      </p:sp>
      <p:sp>
        <p:nvSpPr>
          <p:cNvPr id="11" name="Suorakulmio 10"/>
          <p:cNvSpPr/>
          <p:nvPr/>
        </p:nvSpPr>
        <p:spPr>
          <a:xfrm>
            <a:off x="7801231" y="2143225"/>
            <a:ext cx="3303373" cy="2078667"/>
          </a:xfrm>
          <a:prstGeom prst="rect">
            <a:avLst/>
          </a:prstGeom>
          <a:solidFill>
            <a:schemeClr val="accent1">
              <a:lumMod val="20000"/>
              <a:lumOff val="80000"/>
            </a:schemeClr>
          </a:solidFill>
          <a:ln w="28575"/>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i-FI" dirty="0" smtClean="0"/>
          </a:p>
          <a:p>
            <a:pPr algn="ctr"/>
            <a:endParaRPr lang="fi-FI" dirty="0" smtClean="0"/>
          </a:p>
          <a:p>
            <a:endParaRPr lang="fi-FI" sz="1600" dirty="0" smtClean="0"/>
          </a:p>
          <a:p>
            <a:pPr algn="ctr"/>
            <a:endParaRPr lang="fi-FI" dirty="0" smtClean="0">
              <a:solidFill>
                <a:schemeClr val="accent1">
                  <a:lumMod val="50000"/>
                </a:schemeClr>
              </a:solidFill>
            </a:endParaRPr>
          </a:p>
          <a:p>
            <a:pPr algn="ctr"/>
            <a:endParaRPr lang="fi-FI" sz="1600" dirty="0" smtClean="0"/>
          </a:p>
          <a:p>
            <a:pPr algn="ctr"/>
            <a:endParaRPr lang="fi-FI" sz="1600" dirty="0"/>
          </a:p>
          <a:p>
            <a:pPr algn="ctr"/>
            <a:endParaRPr lang="fi-FI" sz="1600" dirty="0" smtClean="0"/>
          </a:p>
          <a:p>
            <a:pPr algn="ctr"/>
            <a:r>
              <a:rPr lang="fi-FI" sz="1600" dirty="0" smtClean="0">
                <a:solidFill>
                  <a:schemeClr val="accent1">
                    <a:lumMod val="50000"/>
                  </a:schemeClr>
                </a:solidFill>
              </a:rPr>
              <a:t>Lapsi </a:t>
            </a:r>
            <a:r>
              <a:rPr lang="fi-FI" sz="1600" dirty="0">
                <a:solidFill>
                  <a:schemeClr val="accent1">
                    <a:lumMod val="50000"/>
                  </a:schemeClr>
                </a:solidFill>
              </a:rPr>
              <a:t>on kertonut innokkaana mitä sanoja on oppinut ja käyttänyt niitä arjessa. Ollaan keskustelut useasti miten muissa maissa ihmiset eivät juuri suomea ymmärrä ja miten sitten lomamatkalla on hyödyllistä osata muita kieliä.</a:t>
            </a:r>
          </a:p>
          <a:p>
            <a:r>
              <a:rPr lang="fi-FI" dirty="0"/>
              <a:t/>
            </a:r>
            <a:br>
              <a:rPr lang="fi-FI" dirty="0"/>
            </a:br>
            <a:endParaRPr lang="fi-FI" dirty="0" smtClean="0"/>
          </a:p>
          <a:p>
            <a:r>
              <a:rPr lang="fi-FI" dirty="0"/>
              <a:t/>
            </a:r>
            <a:br>
              <a:rPr lang="fi-FI" dirty="0"/>
            </a:br>
            <a:r>
              <a:rPr lang="fi-FI" dirty="0"/>
              <a:t/>
            </a:r>
            <a:br>
              <a:rPr lang="fi-FI" dirty="0"/>
            </a:br>
            <a:r>
              <a:rPr lang="fi-FI" dirty="0"/>
              <a:t/>
            </a:r>
            <a:br>
              <a:rPr lang="fi-FI" dirty="0"/>
            </a:br>
            <a:r>
              <a:rPr lang="fi-FI" dirty="0"/>
              <a:t/>
            </a:r>
            <a:br>
              <a:rPr lang="fi-FI" dirty="0"/>
            </a:br>
            <a:endParaRPr lang="fi-FI" dirty="0"/>
          </a:p>
        </p:txBody>
      </p:sp>
      <p:sp>
        <p:nvSpPr>
          <p:cNvPr id="12" name="Suorakulmio 11"/>
          <p:cNvSpPr/>
          <p:nvPr/>
        </p:nvSpPr>
        <p:spPr>
          <a:xfrm>
            <a:off x="4386646" y="5329885"/>
            <a:ext cx="3303373" cy="1106599"/>
          </a:xfrm>
          <a:prstGeom prst="rect">
            <a:avLst/>
          </a:prstGeom>
          <a:solidFill>
            <a:schemeClr val="accent1">
              <a:lumMod val="20000"/>
              <a:lumOff val="80000"/>
            </a:schemeClr>
          </a:solidFill>
          <a:ln w="28575"/>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i-FI" dirty="0" smtClean="0"/>
          </a:p>
          <a:p>
            <a:pPr algn="ctr"/>
            <a:endParaRPr lang="fi-FI" dirty="0" smtClean="0"/>
          </a:p>
          <a:p>
            <a:endParaRPr lang="fi-FI" sz="1600" dirty="0" smtClean="0"/>
          </a:p>
          <a:p>
            <a:pPr algn="ctr"/>
            <a:endParaRPr lang="fi-FI" dirty="0" smtClean="0">
              <a:solidFill>
                <a:schemeClr val="accent1">
                  <a:lumMod val="50000"/>
                </a:schemeClr>
              </a:solidFill>
            </a:endParaRPr>
          </a:p>
          <a:p>
            <a:endParaRPr lang="fi-FI" sz="1600" dirty="0" smtClean="0">
              <a:solidFill>
                <a:schemeClr val="accent1">
                  <a:lumMod val="50000"/>
                </a:schemeClr>
              </a:solidFill>
            </a:endParaRPr>
          </a:p>
          <a:p>
            <a:endParaRPr lang="fi-FI" sz="1600" dirty="0">
              <a:solidFill>
                <a:schemeClr val="accent1">
                  <a:lumMod val="50000"/>
                </a:schemeClr>
              </a:solidFill>
            </a:endParaRPr>
          </a:p>
          <a:p>
            <a:endParaRPr lang="fi-FI" sz="1600" dirty="0" smtClean="0">
              <a:solidFill>
                <a:schemeClr val="accent1">
                  <a:lumMod val="50000"/>
                </a:schemeClr>
              </a:solidFill>
            </a:endParaRPr>
          </a:p>
          <a:p>
            <a:pPr algn="ctr"/>
            <a:endParaRPr lang="fi-FI" sz="1600" dirty="0" smtClean="0"/>
          </a:p>
          <a:p>
            <a:pPr algn="ctr"/>
            <a:endParaRPr lang="fi-FI" sz="1600" dirty="0"/>
          </a:p>
          <a:p>
            <a:endParaRPr lang="fi-FI" sz="1400" dirty="0" smtClean="0"/>
          </a:p>
          <a:p>
            <a:pPr algn="ctr"/>
            <a:r>
              <a:rPr lang="fi-FI" sz="1300" dirty="0" smtClean="0">
                <a:solidFill>
                  <a:schemeClr val="accent1">
                    <a:lumMod val="50000"/>
                  </a:schemeClr>
                </a:solidFill>
              </a:rPr>
              <a:t>Kyllä </a:t>
            </a:r>
            <a:r>
              <a:rPr lang="fi-FI" sz="1300" dirty="0">
                <a:solidFill>
                  <a:schemeClr val="accent1">
                    <a:lumMod val="50000"/>
                  </a:schemeClr>
                </a:solidFill>
              </a:rPr>
              <a:t>on näkynyt. Lapsi on "puhunut" ja muistellut oppimiaan juttuja. Lapset myös esim. "</a:t>
            </a:r>
            <a:r>
              <a:rPr lang="fi-FI" sz="1300" dirty="0" err="1">
                <a:solidFill>
                  <a:schemeClr val="accent1">
                    <a:lumMod val="50000"/>
                  </a:schemeClr>
                </a:solidFill>
              </a:rPr>
              <a:t>heipatelleet</a:t>
            </a:r>
            <a:r>
              <a:rPr lang="fi-FI" sz="1300" dirty="0">
                <a:solidFill>
                  <a:schemeClr val="accent1">
                    <a:lumMod val="50000"/>
                  </a:schemeClr>
                </a:solidFill>
              </a:rPr>
              <a:t>" keskenään vieraalla kielellä ym. Eli on ollut kyllä hyvä juttu.</a:t>
            </a:r>
          </a:p>
          <a:p>
            <a:r>
              <a:rPr lang="fi-FI" sz="1600" dirty="0"/>
              <a:t/>
            </a:r>
            <a:br>
              <a:rPr lang="fi-FI" sz="1600" dirty="0"/>
            </a:br>
            <a:r>
              <a:rPr lang="fi-FI" dirty="0"/>
              <a:t/>
            </a:r>
            <a:br>
              <a:rPr lang="fi-FI" dirty="0"/>
            </a:br>
            <a:r>
              <a:rPr lang="fi-FI" dirty="0"/>
              <a:t/>
            </a:r>
            <a:br>
              <a:rPr lang="fi-FI" dirty="0"/>
            </a:br>
            <a:endParaRPr lang="fi-FI" dirty="0" smtClean="0"/>
          </a:p>
          <a:p>
            <a:r>
              <a:rPr lang="fi-FI" dirty="0"/>
              <a:t/>
            </a:r>
            <a:br>
              <a:rPr lang="fi-FI" dirty="0"/>
            </a:br>
            <a:r>
              <a:rPr lang="fi-FI" dirty="0"/>
              <a:t/>
            </a:r>
            <a:br>
              <a:rPr lang="fi-FI" dirty="0"/>
            </a:br>
            <a:r>
              <a:rPr lang="fi-FI" dirty="0"/>
              <a:t/>
            </a:r>
            <a:br>
              <a:rPr lang="fi-FI" dirty="0"/>
            </a:br>
            <a:r>
              <a:rPr lang="fi-FI" dirty="0"/>
              <a:t/>
            </a:r>
            <a:br>
              <a:rPr lang="fi-FI" dirty="0"/>
            </a:br>
            <a:endParaRPr lang="fi-FI" dirty="0"/>
          </a:p>
        </p:txBody>
      </p:sp>
    </p:spTree>
    <p:extLst>
      <p:ext uri="{BB962C8B-B14F-4D97-AF65-F5344CB8AC3E}">
        <p14:creationId xmlns:p14="http://schemas.microsoft.com/office/powerpoint/2010/main" val="6885212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descr="SurveyMonkey Analysointi - Kikatus kysely esioppilaille/ huoltajille - Google Chrome"/>
          <p:cNvPicPr>
            <a:picLocks noChangeAspect="1"/>
          </p:cNvPicPr>
          <p:nvPr/>
        </p:nvPicPr>
        <p:blipFill rotWithShape="1">
          <a:blip r:embed="rId2">
            <a:extLst>
              <a:ext uri="{28A0092B-C50C-407E-A947-70E740481C1C}">
                <a14:useLocalDpi xmlns:a14="http://schemas.microsoft.com/office/drawing/2010/main" val="0"/>
              </a:ext>
            </a:extLst>
          </a:blip>
          <a:srcRect l="35203" t="23089" r="18783" b="57587"/>
          <a:stretch/>
        </p:blipFill>
        <p:spPr>
          <a:xfrm>
            <a:off x="281987" y="257431"/>
            <a:ext cx="8343029" cy="1688758"/>
          </a:xfrm>
          <a:prstGeom prst="rect">
            <a:avLst/>
          </a:prstGeom>
        </p:spPr>
      </p:pic>
      <p:sp>
        <p:nvSpPr>
          <p:cNvPr id="5" name="Ellipsi 4"/>
          <p:cNvSpPr/>
          <p:nvPr/>
        </p:nvSpPr>
        <p:spPr>
          <a:xfrm>
            <a:off x="403761" y="2057399"/>
            <a:ext cx="3348575" cy="2003855"/>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i-FI" sz="1600" dirty="0" smtClean="0">
              <a:solidFill>
                <a:schemeClr val="accent1">
                  <a:lumMod val="50000"/>
                </a:schemeClr>
              </a:solidFill>
            </a:endParaRPr>
          </a:p>
          <a:p>
            <a:pPr algn="ctr"/>
            <a:endParaRPr lang="fi-FI" sz="1600" dirty="0">
              <a:solidFill>
                <a:schemeClr val="accent1">
                  <a:lumMod val="50000"/>
                </a:schemeClr>
              </a:solidFill>
            </a:endParaRPr>
          </a:p>
          <a:p>
            <a:pPr algn="ctr"/>
            <a:r>
              <a:rPr lang="fi-FI" sz="1600" dirty="0" smtClean="0">
                <a:solidFill>
                  <a:schemeClr val="accent1">
                    <a:lumMod val="50000"/>
                  </a:schemeClr>
                </a:solidFill>
              </a:rPr>
              <a:t>Kielivalintoina </a:t>
            </a:r>
            <a:r>
              <a:rPr lang="fi-FI" sz="1600" dirty="0">
                <a:solidFill>
                  <a:schemeClr val="accent1">
                    <a:lumMod val="50000"/>
                  </a:schemeClr>
                </a:solidFill>
              </a:rPr>
              <a:t>voisi olla englanti</a:t>
            </a:r>
            <a:r>
              <a:rPr lang="fi-FI" sz="1600" dirty="0" smtClean="0">
                <a:solidFill>
                  <a:schemeClr val="accent1">
                    <a:lumMod val="50000"/>
                  </a:schemeClr>
                </a:solidFill>
              </a:rPr>
              <a:t>, saksa </a:t>
            </a:r>
            <a:r>
              <a:rPr lang="fi-FI" sz="1600" dirty="0">
                <a:solidFill>
                  <a:schemeClr val="accent1">
                    <a:lumMod val="50000"/>
                  </a:schemeClr>
                </a:solidFill>
              </a:rPr>
              <a:t>tai ranska. Mitä aikaisemmin lapsi saa vieraankielen opetusta</a:t>
            </a:r>
            <a:r>
              <a:rPr lang="fi-FI" sz="1600" dirty="0" smtClean="0">
                <a:solidFill>
                  <a:schemeClr val="accent1">
                    <a:lumMod val="50000"/>
                  </a:schemeClr>
                </a:solidFill>
              </a:rPr>
              <a:t>, sitä parempi.</a:t>
            </a:r>
            <a:endParaRPr lang="fi-FI" sz="1600" dirty="0">
              <a:solidFill>
                <a:schemeClr val="accent1">
                  <a:lumMod val="50000"/>
                </a:schemeClr>
              </a:solidFill>
            </a:endParaRPr>
          </a:p>
          <a:p>
            <a:r>
              <a:rPr lang="fi-FI" dirty="0"/>
              <a:t/>
            </a:r>
            <a:br>
              <a:rPr lang="fi-FI" dirty="0"/>
            </a:br>
            <a:endParaRPr lang="fi-FI" dirty="0"/>
          </a:p>
        </p:txBody>
      </p:sp>
      <p:sp>
        <p:nvSpPr>
          <p:cNvPr id="6" name="Ellipsi 5"/>
          <p:cNvSpPr/>
          <p:nvPr/>
        </p:nvSpPr>
        <p:spPr>
          <a:xfrm>
            <a:off x="3752336" y="2691715"/>
            <a:ext cx="4514333" cy="4166285"/>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i-FI" sz="1600" dirty="0" smtClean="0">
              <a:solidFill>
                <a:schemeClr val="accent1">
                  <a:lumMod val="50000"/>
                </a:schemeClr>
              </a:solidFill>
            </a:endParaRPr>
          </a:p>
          <a:p>
            <a:pPr algn="ctr"/>
            <a:endParaRPr lang="fi-FI" sz="1600" dirty="0">
              <a:solidFill>
                <a:schemeClr val="accent1">
                  <a:lumMod val="50000"/>
                </a:schemeClr>
              </a:solidFill>
            </a:endParaRPr>
          </a:p>
          <a:p>
            <a:pPr algn="ctr"/>
            <a:endParaRPr lang="fi-FI" sz="1100" dirty="0" smtClean="0"/>
          </a:p>
          <a:p>
            <a:pPr algn="ctr"/>
            <a:endParaRPr lang="fi-FI" sz="1100" dirty="0"/>
          </a:p>
          <a:p>
            <a:pPr algn="ctr"/>
            <a:r>
              <a:rPr lang="fi-FI" sz="1400" dirty="0" smtClean="0">
                <a:solidFill>
                  <a:schemeClr val="accent1">
                    <a:lumMod val="50000"/>
                  </a:schemeClr>
                </a:solidFill>
              </a:rPr>
              <a:t>Olisi </a:t>
            </a:r>
            <a:r>
              <a:rPr lang="fi-FI" sz="1400" dirty="0">
                <a:solidFill>
                  <a:schemeClr val="accent1">
                    <a:lumMod val="50000"/>
                  </a:schemeClr>
                </a:solidFill>
              </a:rPr>
              <a:t>tärkeää, että kieliin tutustuminen jatkuisi ensimmäisellä luokalla ja toisella luokalla. Olisi ihanaa, jos vieraan kielen opiskelu voitaisiin aloittaa jo ensimmäisellä luokalla, jolloin paineet kieliopin opiskeluun eivät vielä olisi niin suuret. Esi-2. luokalla lapset ovat vielä ennakkoluulottomia ja rohkeita. Uskaltavat helpommin lähteä käyttämään kieltä. Koska englannin opiskelu tällä hetkellä alkaa vasta kolmannella luokalla, olisi todella tärkeää, että vieraisiin kieliin tutustumista jatkettaisiin siihen asti!</a:t>
            </a:r>
          </a:p>
          <a:p>
            <a:r>
              <a:rPr lang="fi-FI" dirty="0"/>
              <a:t/>
            </a:r>
            <a:br>
              <a:rPr lang="fi-FI" dirty="0"/>
            </a:br>
            <a:r>
              <a:rPr lang="fi-FI" dirty="0"/>
              <a:t/>
            </a:r>
            <a:br>
              <a:rPr lang="fi-FI" dirty="0"/>
            </a:br>
            <a:endParaRPr lang="fi-FI" dirty="0"/>
          </a:p>
        </p:txBody>
      </p:sp>
      <p:sp>
        <p:nvSpPr>
          <p:cNvPr id="7" name="Ellipsi 6"/>
          <p:cNvSpPr/>
          <p:nvPr/>
        </p:nvSpPr>
        <p:spPr>
          <a:xfrm>
            <a:off x="281987" y="4283674"/>
            <a:ext cx="3138107" cy="2215979"/>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i-FI" sz="1600" dirty="0" smtClean="0">
              <a:solidFill>
                <a:schemeClr val="accent1">
                  <a:lumMod val="50000"/>
                </a:schemeClr>
              </a:solidFill>
            </a:endParaRPr>
          </a:p>
          <a:p>
            <a:pPr algn="ctr"/>
            <a:endParaRPr lang="fi-FI" sz="1600" dirty="0">
              <a:solidFill>
                <a:schemeClr val="accent1">
                  <a:lumMod val="50000"/>
                </a:schemeClr>
              </a:solidFill>
            </a:endParaRPr>
          </a:p>
          <a:p>
            <a:pPr algn="ctr"/>
            <a:endParaRPr lang="fi-FI" sz="1600" dirty="0" smtClean="0">
              <a:solidFill>
                <a:schemeClr val="accent1">
                  <a:lumMod val="50000"/>
                </a:schemeClr>
              </a:solidFill>
            </a:endParaRPr>
          </a:p>
          <a:p>
            <a:pPr algn="ctr"/>
            <a:endParaRPr lang="fi-FI" sz="1600" dirty="0">
              <a:solidFill>
                <a:schemeClr val="accent1">
                  <a:lumMod val="50000"/>
                </a:schemeClr>
              </a:solidFill>
            </a:endParaRPr>
          </a:p>
          <a:p>
            <a:pPr algn="ctr"/>
            <a:r>
              <a:rPr lang="fi-FI" sz="1600" dirty="0" smtClean="0">
                <a:solidFill>
                  <a:schemeClr val="accent1">
                    <a:lumMod val="50000"/>
                  </a:schemeClr>
                </a:solidFill>
              </a:rPr>
              <a:t>Englannin </a:t>
            </a:r>
            <a:r>
              <a:rPr lang="fi-FI" sz="1600" dirty="0">
                <a:solidFill>
                  <a:schemeClr val="accent1">
                    <a:lumMod val="50000"/>
                  </a:schemeClr>
                </a:solidFill>
              </a:rPr>
              <a:t>opetus on tärkeintä, mutta myös ruotsia on hyvä osata. </a:t>
            </a:r>
            <a:r>
              <a:rPr lang="fi-FI" sz="1600" dirty="0" smtClean="0">
                <a:solidFill>
                  <a:schemeClr val="accent1">
                    <a:lumMod val="50000"/>
                  </a:schemeClr>
                </a:solidFill>
              </a:rPr>
              <a:t>Kaikki </a:t>
            </a:r>
            <a:r>
              <a:rPr lang="fi-FI" sz="1600" dirty="0">
                <a:solidFill>
                  <a:schemeClr val="accent1">
                    <a:lumMod val="50000"/>
                  </a:schemeClr>
                </a:solidFill>
              </a:rPr>
              <a:t>kielitaito on hyväksi! Tutustumisen voisi aloittaa jo päiväkodissa.</a:t>
            </a:r>
          </a:p>
          <a:p>
            <a:r>
              <a:rPr lang="fi-FI" sz="1600" dirty="0"/>
              <a:t/>
            </a:r>
            <a:br>
              <a:rPr lang="fi-FI" sz="1600" dirty="0"/>
            </a:br>
            <a:r>
              <a:rPr lang="fi-FI" dirty="0"/>
              <a:t/>
            </a:r>
            <a:br>
              <a:rPr lang="fi-FI" dirty="0"/>
            </a:br>
            <a:endParaRPr lang="fi-FI" dirty="0"/>
          </a:p>
        </p:txBody>
      </p:sp>
      <p:sp>
        <p:nvSpPr>
          <p:cNvPr id="8" name="Ellipsi 7"/>
          <p:cNvSpPr/>
          <p:nvPr/>
        </p:nvSpPr>
        <p:spPr>
          <a:xfrm>
            <a:off x="3752336" y="1002957"/>
            <a:ext cx="3608173" cy="1672281"/>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i-FI" sz="1600" dirty="0" smtClean="0">
              <a:solidFill>
                <a:schemeClr val="accent1">
                  <a:lumMod val="50000"/>
                </a:schemeClr>
              </a:solidFill>
            </a:endParaRPr>
          </a:p>
          <a:p>
            <a:pPr algn="ctr"/>
            <a:endParaRPr lang="fi-FI" sz="1600" dirty="0">
              <a:solidFill>
                <a:schemeClr val="accent1">
                  <a:lumMod val="50000"/>
                </a:schemeClr>
              </a:solidFill>
            </a:endParaRPr>
          </a:p>
          <a:p>
            <a:pPr algn="ctr"/>
            <a:endParaRPr lang="fi-FI" dirty="0" smtClean="0">
              <a:solidFill>
                <a:schemeClr val="accent1">
                  <a:lumMod val="50000"/>
                </a:schemeClr>
              </a:solidFill>
            </a:endParaRPr>
          </a:p>
          <a:p>
            <a:pPr algn="ctr"/>
            <a:endParaRPr lang="fi-FI" sz="1600" dirty="0" smtClean="0">
              <a:solidFill>
                <a:schemeClr val="accent1">
                  <a:lumMod val="50000"/>
                </a:schemeClr>
              </a:solidFill>
            </a:endParaRPr>
          </a:p>
          <a:p>
            <a:pPr algn="ctr"/>
            <a:r>
              <a:rPr lang="fi-FI" sz="1600" dirty="0" smtClean="0">
                <a:solidFill>
                  <a:schemeClr val="accent1">
                    <a:lumMod val="50000"/>
                  </a:schemeClr>
                </a:solidFill>
              </a:rPr>
              <a:t>Hyvä </a:t>
            </a:r>
            <a:r>
              <a:rPr lang="fi-FI" sz="1600" dirty="0">
                <a:solidFill>
                  <a:schemeClr val="accent1">
                    <a:lumMod val="50000"/>
                  </a:schemeClr>
                </a:solidFill>
              </a:rPr>
              <a:t>aloittaa aikaisin, kuten nyt on tehty. Vielä enemmän kielten integrointia oppiaineisiin ja projekteihin!</a:t>
            </a:r>
          </a:p>
          <a:p>
            <a:r>
              <a:rPr lang="fi-FI" dirty="0"/>
              <a:t/>
            </a:r>
            <a:br>
              <a:rPr lang="fi-FI" dirty="0"/>
            </a:br>
            <a:r>
              <a:rPr lang="fi-FI" dirty="0"/>
              <a:t/>
            </a:r>
            <a:br>
              <a:rPr lang="fi-FI" dirty="0"/>
            </a:br>
            <a:endParaRPr lang="fi-FI" dirty="0"/>
          </a:p>
        </p:txBody>
      </p:sp>
      <p:sp>
        <p:nvSpPr>
          <p:cNvPr id="9" name="Ellipsi 8"/>
          <p:cNvSpPr/>
          <p:nvPr/>
        </p:nvSpPr>
        <p:spPr>
          <a:xfrm>
            <a:off x="8266670" y="2599036"/>
            <a:ext cx="3447535" cy="1519883"/>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i-FI" sz="1600" dirty="0" smtClean="0">
              <a:solidFill>
                <a:schemeClr val="accent1">
                  <a:lumMod val="50000"/>
                </a:schemeClr>
              </a:solidFill>
            </a:endParaRPr>
          </a:p>
          <a:p>
            <a:pPr algn="ctr"/>
            <a:endParaRPr lang="fi-FI" sz="1600" dirty="0">
              <a:solidFill>
                <a:schemeClr val="accent1">
                  <a:lumMod val="50000"/>
                </a:schemeClr>
              </a:solidFill>
            </a:endParaRPr>
          </a:p>
          <a:p>
            <a:pPr algn="ctr"/>
            <a:endParaRPr lang="fi-FI" sz="1600" dirty="0" smtClean="0">
              <a:solidFill>
                <a:schemeClr val="accent1">
                  <a:lumMod val="50000"/>
                </a:schemeClr>
              </a:solidFill>
            </a:endParaRPr>
          </a:p>
          <a:p>
            <a:pPr algn="ctr"/>
            <a:endParaRPr lang="fi-FI" sz="1600" dirty="0">
              <a:solidFill>
                <a:schemeClr val="accent1">
                  <a:lumMod val="50000"/>
                </a:schemeClr>
              </a:solidFill>
            </a:endParaRPr>
          </a:p>
          <a:p>
            <a:pPr algn="ctr"/>
            <a:r>
              <a:rPr lang="fi-FI" sz="1400" dirty="0">
                <a:solidFill>
                  <a:schemeClr val="accent1">
                    <a:lumMod val="50000"/>
                  </a:schemeClr>
                </a:solidFill>
              </a:rPr>
              <a:t>Kielet voisivat kulkea osana koulutietä alusta asti. Jo päiväkodista on tarttunut mukaan kiinnostus kieliin ja eri kulttuureihin luonnollisesti.</a:t>
            </a:r>
          </a:p>
          <a:p>
            <a:r>
              <a:rPr lang="fi-FI" sz="1600" dirty="0"/>
              <a:t/>
            </a:r>
            <a:br>
              <a:rPr lang="fi-FI" sz="1600" dirty="0"/>
            </a:br>
            <a:r>
              <a:rPr lang="fi-FI" sz="1600" dirty="0"/>
              <a:t/>
            </a:r>
            <a:br>
              <a:rPr lang="fi-FI" sz="1600" dirty="0"/>
            </a:br>
            <a:r>
              <a:rPr lang="fi-FI" dirty="0"/>
              <a:t/>
            </a:r>
            <a:br>
              <a:rPr lang="fi-FI" dirty="0"/>
            </a:br>
            <a:endParaRPr lang="fi-FI" dirty="0"/>
          </a:p>
        </p:txBody>
      </p:sp>
      <p:sp>
        <p:nvSpPr>
          <p:cNvPr id="10" name="Ellipsi 9"/>
          <p:cNvSpPr/>
          <p:nvPr/>
        </p:nvSpPr>
        <p:spPr>
          <a:xfrm>
            <a:off x="8625016" y="4283674"/>
            <a:ext cx="3566984" cy="2215979"/>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i-FI" sz="1600" dirty="0" smtClean="0">
              <a:solidFill>
                <a:schemeClr val="accent1">
                  <a:lumMod val="50000"/>
                </a:schemeClr>
              </a:solidFill>
            </a:endParaRPr>
          </a:p>
          <a:p>
            <a:pPr algn="ctr"/>
            <a:endParaRPr lang="fi-FI" sz="1600" dirty="0">
              <a:solidFill>
                <a:schemeClr val="accent1">
                  <a:lumMod val="50000"/>
                </a:schemeClr>
              </a:solidFill>
            </a:endParaRPr>
          </a:p>
          <a:p>
            <a:pPr algn="ctr"/>
            <a:endParaRPr lang="fi-FI" sz="1600" dirty="0" smtClean="0">
              <a:solidFill>
                <a:schemeClr val="accent1">
                  <a:lumMod val="50000"/>
                </a:schemeClr>
              </a:solidFill>
            </a:endParaRPr>
          </a:p>
          <a:p>
            <a:pPr algn="ctr"/>
            <a:endParaRPr lang="fi-FI" sz="1600" dirty="0">
              <a:solidFill>
                <a:schemeClr val="accent1">
                  <a:lumMod val="50000"/>
                </a:schemeClr>
              </a:solidFill>
            </a:endParaRPr>
          </a:p>
          <a:p>
            <a:pPr algn="ctr"/>
            <a:endParaRPr lang="fi-FI" sz="1400" dirty="0" smtClean="0">
              <a:solidFill>
                <a:schemeClr val="accent1">
                  <a:lumMod val="50000"/>
                </a:schemeClr>
              </a:solidFill>
            </a:endParaRPr>
          </a:p>
          <a:p>
            <a:pPr algn="ctr"/>
            <a:endParaRPr lang="fi-FI" sz="1400" dirty="0" smtClean="0">
              <a:solidFill>
                <a:schemeClr val="accent1">
                  <a:lumMod val="50000"/>
                </a:schemeClr>
              </a:solidFill>
            </a:endParaRPr>
          </a:p>
          <a:p>
            <a:pPr algn="ctr"/>
            <a:r>
              <a:rPr lang="fi-FI" sz="1400" dirty="0" smtClean="0">
                <a:solidFill>
                  <a:schemeClr val="accent1">
                    <a:lumMod val="50000"/>
                  </a:schemeClr>
                </a:solidFill>
              </a:rPr>
              <a:t>Jos </a:t>
            </a:r>
            <a:r>
              <a:rPr lang="fi-FI" sz="1400" dirty="0">
                <a:solidFill>
                  <a:schemeClr val="accent1">
                    <a:lumMod val="50000"/>
                  </a:schemeClr>
                </a:solidFill>
              </a:rPr>
              <a:t>kielten opetus olisi ilman kirjaa tapahtuvaa, leikinomaista ja toiminnan ja tekemisen kautta käytävää, niin mielestäni jo 1.-2. luokalla olisi hyvä aloitusajankohta kielten opetukselle. Aloittaisin englannilla.</a:t>
            </a:r>
          </a:p>
          <a:p>
            <a:r>
              <a:rPr lang="fi-FI" sz="1400" dirty="0"/>
              <a:t/>
            </a:r>
            <a:br>
              <a:rPr lang="fi-FI" sz="1400" dirty="0"/>
            </a:br>
            <a:r>
              <a:rPr lang="fi-FI" sz="1600" dirty="0"/>
              <a:t/>
            </a:r>
            <a:br>
              <a:rPr lang="fi-FI" sz="1600" dirty="0"/>
            </a:br>
            <a:r>
              <a:rPr lang="fi-FI" sz="1600" dirty="0"/>
              <a:t/>
            </a:r>
            <a:br>
              <a:rPr lang="fi-FI" sz="1600" dirty="0"/>
            </a:br>
            <a:r>
              <a:rPr lang="fi-FI" dirty="0"/>
              <a:t/>
            </a:r>
            <a:br>
              <a:rPr lang="fi-FI" dirty="0"/>
            </a:br>
            <a:endParaRPr lang="fi-FI" dirty="0"/>
          </a:p>
        </p:txBody>
      </p:sp>
      <p:sp>
        <p:nvSpPr>
          <p:cNvPr id="11" name="Ellipsi 10"/>
          <p:cNvSpPr/>
          <p:nvPr/>
        </p:nvSpPr>
        <p:spPr>
          <a:xfrm>
            <a:off x="8064843" y="1002957"/>
            <a:ext cx="3038586" cy="1338647"/>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i-FI" sz="1600" dirty="0" smtClean="0">
              <a:solidFill>
                <a:schemeClr val="accent1">
                  <a:lumMod val="50000"/>
                </a:schemeClr>
              </a:solidFill>
            </a:endParaRPr>
          </a:p>
          <a:p>
            <a:pPr algn="ctr"/>
            <a:endParaRPr lang="fi-FI" sz="1600" dirty="0">
              <a:solidFill>
                <a:schemeClr val="accent1">
                  <a:lumMod val="50000"/>
                </a:schemeClr>
              </a:solidFill>
            </a:endParaRPr>
          </a:p>
          <a:p>
            <a:pPr algn="ctr"/>
            <a:endParaRPr lang="fi-FI" dirty="0" smtClean="0">
              <a:solidFill>
                <a:schemeClr val="accent1">
                  <a:lumMod val="50000"/>
                </a:schemeClr>
              </a:solidFill>
            </a:endParaRPr>
          </a:p>
          <a:p>
            <a:pPr algn="ctr"/>
            <a:endParaRPr lang="fi-FI" sz="1600" dirty="0" smtClean="0">
              <a:solidFill>
                <a:schemeClr val="accent1">
                  <a:lumMod val="50000"/>
                </a:schemeClr>
              </a:solidFill>
            </a:endParaRPr>
          </a:p>
          <a:p>
            <a:r>
              <a:rPr lang="fi-FI" sz="1600" dirty="0">
                <a:solidFill>
                  <a:schemeClr val="accent1">
                    <a:lumMod val="50000"/>
                  </a:schemeClr>
                </a:solidFill>
              </a:rPr>
              <a:t>Saisi alkaa jo vaikka 1.lk englanti ja sitten </a:t>
            </a:r>
            <a:r>
              <a:rPr lang="fi-FI" sz="1600" dirty="0" smtClean="0">
                <a:solidFill>
                  <a:schemeClr val="accent1">
                    <a:lumMod val="50000"/>
                  </a:schemeClr>
                </a:solidFill>
              </a:rPr>
              <a:t>esim. </a:t>
            </a:r>
            <a:r>
              <a:rPr lang="fi-FI" sz="1600" dirty="0">
                <a:solidFill>
                  <a:schemeClr val="accent1">
                    <a:lumMod val="50000"/>
                  </a:schemeClr>
                </a:solidFill>
              </a:rPr>
              <a:t>3.lk </a:t>
            </a:r>
            <a:r>
              <a:rPr lang="fi-FI" sz="1600" dirty="0" smtClean="0">
                <a:solidFill>
                  <a:schemeClr val="accent1">
                    <a:lumMod val="50000"/>
                  </a:schemeClr>
                </a:solidFill>
              </a:rPr>
              <a:t>valinnainen.</a:t>
            </a:r>
            <a:endParaRPr lang="fi-FI" sz="1600" dirty="0">
              <a:solidFill>
                <a:schemeClr val="accent1">
                  <a:lumMod val="50000"/>
                </a:schemeClr>
              </a:solidFill>
            </a:endParaRPr>
          </a:p>
          <a:p>
            <a:r>
              <a:rPr lang="fi-FI" sz="1600" dirty="0"/>
              <a:t/>
            </a:r>
            <a:br>
              <a:rPr lang="fi-FI" sz="1600" dirty="0"/>
            </a:br>
            <a:r>
              <a:rPr lang="fi-FI" dirty="0"/>
              <a:t/>
            </a:r>
            <a:br>
              <a:rPr lang="fi-FI" dirty="0"/>
            </a:br>
            <a:r>
              <a:rPr lang="fi-FI" dirty="0"/>
              <a:t/>
            </a:r>
            <a:br>
              <a:rPr lang="fi-FI" dirty="0"/>
            </a:br>
            <a:endParaRPr lang="fi-FI" dirty="0"/>
          </a:p>
        </p:txBody>
      </p:sp>
    </p:spTree>
    <p:extLst>
      <p:ext uri="{BB962C8B-B14F-4D97-AF65-F5344CB8AC3E}">
        <p14:creationId xmlns:p14="http://schemas.microsoft.com/office/powerpoint/2010/main" val="19342556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Mitä Kikatus on? </a:t>
            </a:r>
            <a:r>
              <a:rPr lang="fi-FI" dirty="0">
                <a:solidFill>
                  <a:schemeClr val="tx1"/>
                </a:solidFill>
              </a:rPr>
              <a:t/>
            </a:r>
            <a:br>
              <a:rPr lang="fi-FI" dirty="0">
                <a:solidFill>
                  <a:schemeClr val="tx1"/>
                </a:solidFill>
              </a:rPr>
            </a:br>
            <a:r>
              <a:rPr lang="fi-FI" dirty="0"/>
              <a:t>Rakenteelliset tavoitteet</a:t>
            </a:r>
          </a:p>
        </p:txBody>
      </p:sp>
      <p:sp>
        <p:nvSpPr>
          <p:cNvPr id="3" name="Sisällön paikkamerkki 2"/>
          <p:cNvSpPr>
            <a:spLocks noGrp="1"/>
          </p:cNvSpPr>
          <p:nvPr>
            <p:ph idx="1"/>
          </p:nvPr>
        </p:nvSpPr>
        <p:spPr>
          <a:xfrm>
            <a:off x="2589212" y="2424524"/>
            <a:ext cx="8915400" cy="3486697"/>
          </a:xfrm>
        </p:spPr>
        <p:txBody>
          <a:bodyPr vert="horz" lIns="91440" tIns="45720" rIns="91440" bIns="45720" rtlCol="0" anchor="t">
            <a:normAutofit lnSpcReduction="10000"/>
          </a:bodyPr>
          <a:lstStyle/>
          <a:p>
            <a:r>
              <a:rPr lang="fi-FI" sz="2400" dirty="0"/>
              <a:t>Kieli- ja kulttuurikasvatuksen antaminen esiopetuksesta alkaen – lukuvuonna 2017-2018 kohderyhmänä esiopetus</a:t>
            </a:r>
          </a:p>
          <a:p>
            <a:r>
              <a:rPr lang="fi-FI" sz="2400" dirty="0"/>
              <a:t>Kielirikasteisen toiminnan laajentaminen koskemaan kaikkia perusopetuksen oppilaita ja opettajia</a:t>
            </a:r>
          </a:p>
          <a:p>
            <a:r>
              <a:rPr lang="fi-FI" sz="2400" dirty="0"/>
              <a:t>Seutukunnallinen yhteistyö – Pirkanmaan Kikatus </a:t>
            </a:r>
            <a:r>
              <a:rPr lang="fi-FI" sz="2400" dirty="0">
                <a:hlinkClick r:id="rId2"/>
              </a:rPr>
              <a:t>http://pirkanmaankikatus.blogspot.fi/</a:t>
            </a:r>
            <a:endParaRPr lang="fi-FI" sz="2400" dirty="0"/>
          </a:p>
          <a:p>
            <a:r>
              <a:rPr lang="fi-FI" sz="2400" dirty="0"/>
              <a:t>Pitkäjänteinen vieraisiin kieliin ja kulttuureihin tutustuminen</a:t>
            </a:r>
          </a:p>
        </p:txBody>
      </p:sp>
      <p:pic>
        <p:nvPicPr>
          <p:cNvPr id="4" name="Kuva 4"/>
          <p:cNvPicPr>
            <a:picLocks noChangeAspect="1"/>
          </p:cNvPicPr>
          <p:nvPr/>
        </p:nvPicPr>
        <p:blipFill>
          <a:blip r:embed="rId3"/>
          <a:stretch>
            <a:fillRect/>
          </a:stretch>
        </p:blipFill>
        <p:spPr>
          <a:xfrm>
            <a:off x="9048750" y="295275"/>
            <a:ext cx="2743200" cy="1800415"/>
          </a:xfrm>
          <a:prstGeom prst="rect">
            <a:avLst/>
          </a:prstGeom>
        </p:spPr>
      </p:pic>
    </p:spTree>
    <p:extLst>
      <p:ext uri="{BB962C8B-B14F-4D97-AF65-F5344CB8AC3E}">
        <p14:creationId xmlns:p14="http://schemas.microsoft.com/office/powerpoint/2010/main" val="31132735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Pedagogiset tavoitteet</a:t>
            </a:r>
          </a:p>
        </p:txBody>
      </p:sp>
      <p:sp>
        <p:nvSpPr>
          <p:cNvPr id="3" name="Sisällön paikkamerkki 2"/>
          <p:cNvSpPr>
            <a:spLocks noGrp="1"/>
          </p:cNvSpPr>
          <p:nvPr>
            <p:ph idx="1"/>
          </p:nvPr>
        </p:nvSpPr>
        <p:spPr>
          <a:xfrm>
            <a:off x="2589212" y="2424524"/>
            <a:ext cx="8915400" cy="3486697"/>
          </a:xfrm>
        </p:spPr>
        <p:txBody>
          <a:bodyPr vert="horz" lIns="91440" tIns="45720" rIns="91440" bIns="45720" rtlCol="0" anchor="t">
            <a:normAutofit/>
          </a:bodyPr>
          <a:lstStyle/>
          <a:p>
            <a:r>
              <a:rPr lang="fi-FI" sz="2400" dirty="0"/>
              <a:t>Myönteinen suhtautuminen eri kieliä, niiden puhujia ja kulttuureita kohtaan</a:t>
            </a:r>
          </a:p>
          <a:p>
            <a:r>
              <a:rPr lang="fi-FI" sz="2400" dirty="0"/>
              <a:t>Kiinnostuksen herättäminen kouluyhteisön ja ympäröivän maailman kielelliseen ja kulttuuriseen moninaisuuteen (OPS 2016)</a:t>
            </a:r>
          </a:p>
          <a:p>
            <a:r>
              <a:rPr lang="fi-FI" sz="2400" dirty="0"/>
              <a:t>Maailmankansalaiseksi kasvamisen tukeminen</a:t>
            </a:r>
          </a:p>
          <a:p>
            <a:r>
              <a:rPr lang="fi-FI" sz="2400" dirty="0"/>
              <a:t>Oppilaiden rohkaiseminen toimimaan vieraskielisissä ympäristöissä</a:t>
            </a:r>
          </a:p>
          <a:p>
            <a:endParaRPr lang="fi-FI" dirty="0"/>
          </a:p>
        </p:txBody>
      </p:sp>
      <p:pic>
        <p:nvPicPr>
          <p:cNvPr id="4" name="Kuva 4"/>
          <p:cNvPicPr>
            <a:picLocks noChangeAspect="1"/>
          </p:cNvPicPr>
          <p:nvPr/>
        </p:nvPicPr>
        <p:blipFill>
          <a:blip r:embed="rId2"/>
          <a:stretch>
            <a:fillRect/>
          </a:stretch>
        </p:blipFill>
        <p:spPr>
          <a:xfrm>
            <a:off x="9076045" y="333185"/>
            <a:ext cx="2743200" cy="1800415"/>
          </a:xfrm>
          <a:prstGeom prst="rect">
            <a:avLst/>
          </a:prstGeom>
        </p:spPr>
      </p:pic>
    </p:spTree>
    <p:extLst>
      <p:ext uri="{BB962C8B-B14F-4D97-AF65-F5344CB8AC3E}">
        <p14:creationId xmlns:p14="http://schemas.microsoft.com/office/powerpoint/2010/main" val="26029869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592926" y="624110"/>
            <a:ext cx="6127994" cy="1280890"/>
          </a:xfrm>
        </p:spPr>
        <p:txBody>
          <a:bodyPr/>
          <a:lstStyle/>
          <a:p>
            <a:r>
              <a:rPr lang="fi-FI" dirty="0"/>
              <a:t>Kikatus lukuvuonna</a:t>
            </a:r>
            <a:br>
              <a:rPr lang="fi-FI" dirty="0"/>
            </a:br>
            <a:r>
              <a:rPr lang="fi-FI" dirty="0"/>
              <a:t>2017-2018</a:t>
            </a:r>
          </a:p>
        </p:txBody>
      </p:sp>
      <p:sp>
        <p:nvSpPr>
          <p:cNvPr id="3" name="Sisällön paikkamerkki 2"/>
          <p:cNvSpPr>
            <a:spLocks noGrp="1"/>
          </p:cNvSpPr>
          <p:nvPr>
            <p:ph idx="1"/>
          </p:nvPr>
        </p:nvSpPr>
        <p:spPr>
          <a:xfrm>
            <a:off x="2592926" y="2173747"/>
            <a:ext cx="8915400" cy="4363530"/>
          </a:xfrm>
        </p:spPr>
        <p:txBody>
          <a:bodyPr vert="horz" lIns="91440" tIns="45720" rIns="91440" bIns="45720" rtlCol="0" anchor="t">
            <a:normAutofit fontScale="92500" lnSpcReduction="20000"/>
          </a:bodyPr>
          <a:lstStyle/>
          <a:p>
            <a:r>
              <a:rPr lang="fi-FI" sz="2000" dirty="0"/>
              <a:t>Esiopettajien koulutusiltapäivä 20.9.2017</a:t>
            </a:r>
          </a:p>
          <a:p>
            <a:r>
              <a:rPr lang="fi-FI" sz="2000" dirty="0"/>
              <a:t>Huoltajille Kikatus-kahvila 10.10.2017 </a:t>
            </a:r>
          </a:p>
          <a:p>
            <a:r>
              <a:rPr lang="fi-FI" sz="2000" dirty="0"/>
              <a:t>Jokaiselle esiopetusryhmälle ”joululahjaksi” Kikatus-kassi, jossa opetusta tukevaa materiaalia   </a:t>
            </a:r>
            <a:r>
              <a:rPr lang="fi-FI" sz="1700" dirty="0">
                <a:hlinkClick r:id="rId3"/>
              </a:rPr>
              <a:t>https://peda.net/lempaala/kjk/kl2l</a:t>
            </a:r>
            <a:endParaRPr lang="fi-FI" sz="1700" dirty="0"/>
          </a:p>
          <a:p>
            <a:r>
              <a:rPr lang="fi-FI" sz="2000" dirty="0"/>
              <a:t>Kikatus-passit ryhmille tammikuussa 2018</a:t>
            </a:r>
          </a:p>
          <a:p>
            <a:r>
              <a:rPr lang="fi-FI" sz="2000" dirty="0"/>
              <a:t>Jokainen esiopetusryhmä pääsi tutustumaan kolmeen eri kieleen ja kulttuuriin Kikatus-tutoropettajien demotuokiolla (EN-SA-RU) yhteensä kuusi kertaa.</a:t>
            </a:r>
            <a:endParaRPr sz="2000" dirty="0">
              <a:solidFill>
                <a:schemeClr val="tx1"/>
              </a:solidFill>
            </a:endParaRPr>
          </a:p>
          <a:p>
            <a:r>
              <a:rPr lang="fi-FI" sz="2000" dirty="0"/>
              <a:t>Oman esiopettajan kanssa kieli- ja kulttuurikasvatusta on toteutettu Kikatus-kassin, Myllytonttu maailmalla-tarinoiden sekä </a:t>
            </a:r>
            <a:r>
              <a:rPr lang="fi-FI" sz="2000" dirty="0" err="1"/>
              <a:t>Peda.Netin</a:t>
            </a:r>
            <a:r>
              <a:rPr lang="fi-FI" sz="2000" dirty="0"/>
              <a:t> materiaalipankin avulla</a:t>
            </a:r>
            <a:r>
              <a:rPr lang="fi-FI" sz="2000" dirty="0" smtClean="0"/>
              <a:t>.</a:t>
            </a:r>
          </a:p>
          <a:p>
            <a:r>
              <a:rPr lang="fi-FI" sz="2000" dirty="0" err="1" smtClean="0"/>
              <a:t>Kehittämis</a:t>
            </a:r>
            <a:r>
              <a:rPr lang="fi-FI" sz="2000" dirty="0" smtClean="0"/>
              <a:t>- ja palauteiltapäivä esiopettajien kanssa 22.3.2018</a:t>
            </a:r>
            <a:endParaRPr lang="fi-FI" sz="2000" dirty="0"/>
          </a:p>
          <a:p>
            <a:r>
              <a:rPr lang="fi-FI" sz="2000" dirty="0"/>
              <a:t>Kielipajapäivät 5.-6.4. 2018 Ideaparkin </a:t>
            </a:r>
            <a:r>
              <a:rPr lang="fi-FI" sz="2000" dirty="0" err="1"/>
              <a:t>Piipoossa</a:t>
            </a:r>
            <a:endParaRPr lang="fi-FI" sz="2000" dirty="0"/>
          </a:p>
        </p:txBody>
      </p:sp>
      <p:pic>
        <p:nvPicPr>
          <p:cNvPr id="4" name="Kuva 4"/>
          <p:cNvPicPr>
            <a:picLocks noChangeAspect="1"/>
          </p:cNvPicPr>
          <p:nvPr/>
        </p:nvPicPr>
        <p:blipFill>
          <a:blip r:embed="rId4"/>
          <a:stretch>
            <a:fillRect/>
          </a:stretch>
        </p:blipFill>
        <p:spPr>
          <a:xfrm>
            <a:off x="9088983" y="218885"/>
            <a:ext cx="2743200" cy="1800415"/>
          </a:xfrm>
          <a:prstGeom prst="rect">
            <a:avLst/>
          </a:prstGeom>
        </p:spPr>
      </p:pic>
    </p:spTree>
    <p:extLst>
      <p:ext uri="{BB962C8B-B14F-4D97-AF65-F5344CB8AC3E}">
        <p14:creationId xmlns:p14="http://schemas.microsoft.com/office/powerpoint/2010/main" val="16414128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592925" y="624111"/>
            <a:ext cx="8911687" cy="620490"/>
          </a:xfrm>
        </p:spPr>
        <p:txBody>
          <a:bodyPr>
            <a:normAutofit fontScale="90000"/>
          </a:bodyPr>
          <a:lstStyle/>
          <a:p>
            <a:r>
              <a:rPr lang="fi-FI" sz="2700" dirty="0"/>
              <a:t>Sähköinen seurantakysely esiopettajille 22.3.2018</a:t>
            </a:r>
            <a:br>
              <a:rPr lang="fi-FI" sz="2700" dirty="0"/>
            </a:br>
            <a:endParaRPr lang="fi-FI" dirty="0"/>
          </a:p>
        </p:txBody>
      </p:sp>
      <p:sp>
        <p:nvSpPr>
          <p:cNvPr id="3" name="Sisällön paikkamerkki 2"/>
          <p:cNvSpPr>
            <a:spLocks noGrp="1"/>
          </p:cNvSpPr>
          <p:nvPr>
            <p:ph idx="1"/>
          </p:nvPr>
        </p:nvSpPr>
        <p:spPr>
          <a:xfrm>
            <a:off x="2589212" y="1244601"/>
            <a:ext cx="8915400" cy="5422899"/>
          </a:xfrm>
        </p:spPr>
        <p:txBody>
          <a:bodyPr vert="horz" lIns="91440" tIns="45720" rIns="91440" bIns="45720" rtlCol="0" anchor="t">
            <a:normAutofit/>
          </a:bodyPr>
          <a:lstStyle/>
          <a:p>
            <a:pPr marL="0" indent="0">
              <a:buNone/>
            </a:pPr>
            <a:r>
              <a:rPr lang="fi-FI" sz="2400" dirty="0" smtClean="0"/>
              <a:t>Kikatus-tuokioiden hyödyllisyys?</a:t>
            </a:r>
          </a:p>
          <a:p>
            <a:pPr marL="0" indent="0">
              <a:buNone/>
            </a:pPr>
            <a:endParaRPr lang="fi-FI" sz="2000" dirty="0"/>
          </a:p>
          <a:p>
            <a:pPr marL="0" indent="0">
              <a:buNone/>
            </a:pPr>
            <a:r>
              <a:rPr lang="fi-FI" sz="2000" dirty="0" smtClean="0"/>
              <a:t>Yli 50% esiopettajista on kokenut Kikatus-demotuokiot erittäin hyödyllisinä.</a:t>
            </a:r>
          </a:p>
          <a:p>
            <a:pPr marL="0" indent="0">
              <a:buNone/>
            </a:pPr>
            <a:endParaRPr lang="fi-FI" sz="2000" dirty="0" smtClean="0"/>
          </a:p>
          <a:p>
            <a:pPr marL="285750" indent="-285750">
              <a:buFont typeface="Wingdings" panose="05000000000000000000" pitchFamily="2" charset="2"/>
              <a:buChar char="v"/>
            </a:pPr>
            <a:r>
              <a:rPr lang="fi-FI" sz="2000" dirty="0" smtClean="0"/>
              <a:t>”Kun näkee toisen vetämiä tunteja, saa hyviä vinkkejä oman toiminnan monipuolistamiseen. Lisää kiitos!”</a:t>
            </a:r>
          </a:p>
          <a:p>
            <a:pPr marL="285750" indent="-285750">
              <a:buFont typeface="Wingdings" panose="05000000000000000000" pitchFamily="2" charset="2"/>
              <a:buChar char="v"/>
            </a:pPr>
            <a:r>
              <a:rPr lang="fi-FI" sz="2000" dirty="0" smtClean="0"/>
              <a:t>”</a:t>
            </a:r>
            <a:r>
              <a:rPr lang="fi-FI" sz="2000" dirty="0"/>
              <a:t>Antoi virikkeitä kielikasvatukseen ja toi innostusta”</a:t>
            </a:r>
          </a:p>
          <a:p>
            <a:pPr marL="285750" indent="-285750">
              <a:buFont typeface="Wingdings" panose="05000000000000000000" pitchFamily="2" charset="2"/>
              <a:buChar char="v"/>
            </a:pPr>
            <a:r>
              <a:rPr lang="fi-FI" sz="2000" dirty="0" smtClean="0"/>
              <a:t>”</a:t>
            </a:r>
            <a:r>
              <a:rPr lang="fi-FI" sz="2000" dirty="0"/>
              <a:t>Ihana saada uusia ideoita työhön!”</a:t>
            </a:r>
          </a:p>
          <a:p>
            <a:pPr marL="285750" indent="-285750">
              <a:buFont typeface="Wingdings" panose="05000000000000000000" pitchFamily="2" charset="2"/>
              <a:buChar char="v"/>
            </a:pPr>
            <a:r>
              <a:rPr lang="fi-FI" sz="2000" dirty="0" smtClean="0"/>
              <a:t>”</a:t>
            </a:r>
            <a:r>
              <a:rPr lang="fi-FI" sz="2000" dirty="0"/>
              <a:t>Ihania ideoita, jotka tuli heti käyttöön”</a:t>
            </a:r>
          </a:p>
          <a:p>
            <a:pPr marL="285750" indent="-285750">
              <a:buFont typeface="Wingdings" panose="05000000000000000000" pitchFamily="2" charset="2"/>
              <a:buChar char="v"/>
            </a:pPr>
            <a:endParaRPr lang="fi-FI" sz="2000" dirty="0">
              <a:solidFill>
                <a:srgbClr val="00B0F0"/>
              </a:solidFill>
            </a:endParaRPr>
          </a:p>
          <a:p>
            <a:pPr marL="0" indent="0">
              <a:buNone/>
            </a:pPr>
            <a:endParaRPr lang="fi-FI" sz="2000" dirty="0"/>
          </a:p>
          <a:p>
            <a:pPr marL="0" indent="0">
              <a:buNone/>
            </a:pPr>
            <a:endParaRPr lang="fi-FI" sz="2000" dirty="0"/>
          </a:p>
          <a:p>
            <a:pPr>
              <a:buFont typeface="Arial" panose="020B0604020202020204" pitchFamily="34" charset="0"/>
              <a:buChar char="•"/>
            </a:pPr>
            <a:endParaRPr lang="fi-FI" sz="2000" dirty="0"/>
          </a:p>
          <a:p>
            <a:pPr marL="0" indent="0">
              <a:buNone/>
            </a:pPr>
            <a:endParaRPr lang="fi-FI" sz="2000" dirty="0"/>
          </a:p>
          <a:p>
            <a:pPr marL="0" indent="0">
              <a:buNone/>
            </a:pPr>
            <a:endParaRPr lang="fi-FI" sz="2000" dirty="0"/>
          </a:p>
        </p:txBody>
      </p:sp>
      <p:pic>
        <p:nvPicPr>
          <p:cNvPr id="4" name="Kuva 4"/>
          <p:cNvPicPr>
            <a:picLocks noChangeAspect="1"/>
          </p:cNvPicPr>
          <p:nvPr/>
        </p:nvPicPr>
        <p:blipFill>
          <a:blip r:embed="rId3"/>
          <a:stretch>
            <a:fillRect/>
          </a:stretch>
        </p:blipFill>
        <p:spPr>
          <a:xfrm>
            <a:off x="9888475" y="239030"/>
            <a:ext cx="2027158" cy="1330463"/>
          </a:xfrm>
          <a:prstGeom prst="rect">
            <a:avLst/>
          </a:prstGeom>
        </p:spPr>
      </p:pic>
    </p:spTree>
    <p:extLst>
      <p:ext uri="{BB962C8B-B14F-4D97-AF65-F5344CB8AC3E}">
        <p14:creationId xmlns:p14="http://schemas.microsoft.com/office/powerpoint/2010/main" val="9570898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592924" y="624110"/>
            <a:ext cx="8911687" cy="824680"/>
          </a:xfrm>
        </p:spPr>
        <p:txBody>
          <a:bodyPr/>
          <a:lstStyle/>
          <a:p>
            <a:r>
              <a:rPr lang="fi-FI" dirty="0" smtClean="0"/>
              <a:t>Mikä jäi positiivisena mieleen?</a:t>
            </a:r>
            <a:endParaRPr lang="fi-FI" dirty="0"/>
          </a:p>
        </p:txBody>
      </p:sp>
      <p:sp>
        <p:nvSpPr>
          <p:cNvPr id="3" name="Sisällön paikkamerkki 2"/>
          <p:cNvSpPr>
            <a:spLocks noGrp="1"/>
          </p:cNvSpPr>
          <p:nvPr>
            <p:ph sz="half" idx="1"/>
          </p:nvPr>
        </p:nvSpPr>
        <p:spPr>
          <a:xfrm>
            <a:off x="1816926" y="1603169"/>
            <a:ext cx="4773880" cy="4892635"/>
          </a:xfrm>
        </p:spPr>
        <p:txBody>
          <a:bodyPr>
            <a:normAutofit fontScale="32500" lnSpcReduction="20000"/>
          </a:bodyPr>
          <a:lstStyle/>
          <a:p>
            <a:r>
              <a:rPr lang="fi-FI" sz="4000" dirty="0"/>
              <a:t>” Hyvät opettajat, kiva materiaali”</a:t>
            </a:r>
          </a:p>
          <a:p>
            <a:endParaRPr lang="fi-FI" sz="4000" dirty="0"/>
          </a:p>
          <a:p>
            <a:r>
              <a:rPr lang="fi-FI" sz="4000" dirty="0"/>
              <a:t>”reippaat ohjaajat”</a:t>
            </a:r>
          </a:p>
          <a:p>
            <a:endParaRPr lang="fi-FI" sz="4000" dirty="0"/>
          </a:p>
          <a:p>
            <a:r>
              <a:rPr lang="fi-FI" sz="4000" dirty="0"/>
              <a:t>”kohtalaisellakin kielitaidolla voi itse tunteja vetää.”</a:t>
            </a:r>
          </a:p>
          <a:p>
            <a:endParaRPr lang="fi-FI" sz="4000" dirty="0"/>
          </a:p>
          <a:p>
            <a:r>
              <a:rPr lang="fi-FI" sz="4000" dirty="0"/>
              <a:t>”Lasten innostus”</a:t>
            </a:r>
          </a:p>
          <a:p>
            <a:endParaRPr lang="fi-FI" sz="4000" dirty="0"/>
          </a:p>
          <a:p>
            <a:r>
              <a:rPr lang="fi-FI" sz="4000" dirty="0"/>
              <a:t>”Vetäjien iloisuus ja aito lasten kohtaaminen”</a:t>
            </a:r>
          </a:p>
          <a:p>
            <a:endParaRPr lang="fi-FI" sz="4000" dirty="0"/>
          </a:p>
          <a:p>
            <a:r>
              <a:rPr lang="fi-FI" sz="4000" dirty="0"/>
              <a:t>”hyvät tuntirakenteet, oppimisen ilo”</a:t>
            </a:r>
          </a:p>
          <a:p>
            <a:endParaRPr lang="fi-FI" sz="4000" dirty="0"/>
          </a:p>
          <a:p>
            <a:r>
              <a:rPr lang="fi-FI" sz="4000" dirty="0"/>
              <a:t>” Jokaisen opettajan innostus ja ammattitaito kyseisen kielen opettamiseen. Innostus tarttui heti myös eskarilaisiin!”</a:t>
            </a:r>
          </a:p>
          <a:p>
            <a:endParaRPr lang="fi-FI" sz="4000" dirty="0"/>
          </a:p>
          <a:p>
            <a:r>
              <a:rPr lang="fi-FI" sz="4000" dirty="0"/>
              <a:t>”innostava ilmapiiri”</a:t>
            </a:r>
          </a:p>
        </p:txBody>
      </p:sp>
      <p:sp>
        <p:nvSpPr>
          <p:cNvPr id="4" name="Sisällön paikkamerkki 3"/>
          <p:cNvSpPr>
            <a:spLocks noGrp="1"/>
          </p:cNvSpPr>
          <p:nvPr>
            <p:ph sz="half" idx="2"/>
          </p:nvPr>
        </p:nvSpPr>
        <p:spPr>
          <a:xfrm>
            <a:off x="6365174" y="1603169"/>
            <a:ext cx="5139437" cy="5254831"/>
          </a:xfrm>
        </p:spPr>
        <p:txBody>
          <a:bodyPr>
            <a:normAutofit fontScale="32500" lnSpcReduction="20000"/>
          </a:bodyPr>
          <a:lstStyle/>
          <a:p>
            <a:r>
              <a:rPr lang="fi-FI" sz="3800" dirty="0"/>
              <a:t>”Lapsille jäi mieleen kaikki värit ja numerot leikkien muodossa erityisesti”</a:t>
            </a:r>
          </a:p>
          <a:p>
            <a:endParaRPr lang="fi-FI" sz="3800" dirty="0" smtClean="0"/>
          </a:p>
          <a:p>
            <a:r>
              <a:rPr lang="fi-FI" sz="3800" dirty="0" smtClean="0"/>
              <a:t>” </a:t>
            </a:r>
            <a:r>
              <a:rPr lang="fi-FI" sz="3800" dirty="0"/>
              <a:t>Leikit, koska niistä lapset innostuivat eniten!”</a:t>
            </a:r>
          </a:p>
          <a:p>
            <a:endParaRPr lang="fi-FI" sz="3800" dirty="0"/>
          </a:p>
          <a:p>
            <a:r>
              <a:rPr lang="fi-FI" sz="3800" dirty="0"/>
              <a:t>”moninaiset leikki-ideat”</a:t>
            </a:r>
          </a:p>
          <a:p>
            <a:endParaRPr lang="fi-FI" sz="3800" dirty="0"/>
          </a:p>
          <a:p>
            <a:r>
              <a:rPr lang="fi-FI" sz="3800" dirty="0"/>
              <a:t>” </a:t>
            </a:r>
            <a:r>
              <a:rPr lang="fi-FI" sz="3800" dirty="0" err="1"/>
              <a:t>Toiminnallisuus</a:t>
            </a:r>
            <a:r>
              <a:rPr lang="fi-FI" sz="3800" dirty="0"/>
              <a:t> ja leikit. Opettajien innostava ote.”</a:t>
            </a:r>
          </a:p>
          <a:p>
            <a:endParaRPr lang="fi-FI" sz="3800" dirty="0"/>
          </a:p>
          <a:p>
            <a:r>
              <a:rPr lang="fi-FI" sz="3800" dirty="0"/>
              <a:t>”Sanastot”</a:t>
            </a:r>
          </a:p>
          <a:p>
            <a:endParaRPr lang="fi-FI" sz="3800" dirty="0"/>
          </a:p>
          <a:p>
            <a:r>
              <a:rPr lang="fi-FI" sz="3800" dirty="0"/>
              <a:t>” Leikinomaisuus, oppiminen oli toiminnallista ja hauskaa.”</a:t>
            </a:r>
          </a:p>
          <a:p>
            <a:endParaRPr lang="fi-FI" sz="3800" dirty="0"/>
          </a:p>
          <a:p>
            <a:r>
              <a:rPr lang="fi-FI" sz="3800" dirty="0"/>
              <a:t>” </a:t>
            </a:r>
            <a:r>
              <a:rPr lang="fi-FI" sz="3800" dirty="0" err="1"/>
              <a:t>Toiminnallisuus</a:t>
            </a:r>
            <a:r>
              <a:rPr lang="fi-FI" sz="3800" dirty="0"/>
              <a:t>.”</a:t>
            </a:r>
          </a:p>
          <a:p>
            <a:pPr marL="0" indent="0">
              <a:buNone/>
            </a:pPr>
            <a:endParaRPr lang="fi-FI" dirty="0"/>
          </a:p>
        </p:txBody>
      </p:sp>
    </p:spTree>
    <p:extLst>
      <p:ext uri="{BB962C8B-B14F-4D97-AF65-F5344CB8AC3E}">
        <p14:creationId xmlns:p14="http://schemas.microsoft.com/office/powerpoint/2010/main" val="15490997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descr="SurveyMonkey Analysointi - Kikatus-iltapäivä esiopettajille - Google Chrome"/>
          <p:cNvPicPr>
            <a:picLocks noChangeAspect="1"/>
          </p:cNvPicPr>
          <p:nvPr/>
        </p:nvPicPr>
        <p:blipFill rotWithShape="1">
          <a:blip r:embed="rId2">
            <a:extLst>
              <a:ext uri="{28A0092B-C50C-407E-A947-70E740481C1C}">
                <a14:useLocalDpi xmlns:a14="http://schemas.microsoft.com/office/drawing/2010/main" val="0"/>
              </a:ext>
            </a:extLst>
          </a:blip>
          <a:srcRect l="34746" t="24928" r="18396" b="62331"/>
          <a:stretch/>
        </p:blipFill>
        <p:spPr>
          <a:xfrm>
            <a:off x="1263761" y="234893"/>
            <a:ext cx="8710750" cy="1291904"/>
          </a:xfrm>
          <a:prstGeom prst="rect">
            <a:avLst/>
          </a:prstGeom>
        </p:spPr>
      </p:pic>
      <p:sp>
        <p:nvSpPr>
          <p:cNvPr id="3" name="Kuvaselite-ellipsi 2"/>
          <p:cNvSpPr/>
          <p:nvPr/>
        </p:nvSpPr>
        <p:spPr>
          <a:xfrm>
            <a:off x="187354" y="1652632"/>
            <a:ext cx="4195075" cy="2294900"/>
          </a:xfrm>
          <a:prstGeom prst="wedgeEllipseCallout">
            <a:avLst/>
          </a:prstGeom>
          <a:solidFill>
            <a:schemeClr val="accent6">
              <a:lumMod val="20000"/>
              <a:lumOff val="8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smtClean="0"/>
          </a:p>
          <a:p>
            <a:pPr algn="ctr"/>
            <a:endParaRPr lang="fi-FI" dirty="0"/>
          </a:p>
          <a:p>
            <a:pPr algn="ctr"/>
            <a:r>
              <a:rPr lang="fi-FI" dirty="0" smtClean="0">
                <a:solidFill>
                  <a:srgbClr val="00B0F0"/>
                </a:solidFill>
              </a:rPr>
              <a:t>Kivaa</a:t>
            </a:r>
            <a:r>
              <a:rPr lang="fi-FI" dirty="0">
                <a:solidFill>
                  <a:srgbClr val="00B0F0"/>
                </a:solidFill>
              </a:rPr>
              <a:t>! Ja ovat innokkaasti ottaneet vastaan uusia kieliä. Monet asiat ovat siirtyneet käyttöön arjessa.</a:t>
            </a:r>
          </a:p>
          <a:p>
            <a:r>
              <a:rPr lang="fi-FI" dirty="0" smtClean="0"/>
              <a:t/>
            </a:r>
            <a:br>
              <a:rPr lang="fi-FI" dirty="0" smtClean="0"/>
            </a:br>
            <a:endParaRPr lang="fi-FI" dirty="0"/>
          </a:p>
        </p:txBody>
      </p:sp>
      <p:sp>
        <p:nvSpPr>
          <p:cNvPr id="4" name="Kuvaselite-ellipsi 3"/>
          <p:cNvSpPr/>
          <p:nvPr/>
        </p:nvSpPr>
        <p:spPr>
          <a:xfrm>
            <a:off x="4524462" y="1259748"/>
            <a:ext cx="4337108" cy="2239861"/>
          </a:xfrm>
          <a:prstGeom prst="wedgeEllipseCallout">
            <a:avLst>
              <a:gd name="adj1" fmla="val 55182"/>
              <a:gd name="adj2" fmla="val 55758"/>
            </a:avLst>
          </a:prstGeom>
          <a:solidFill>
            <a:schemeClr val="accent6">
              <a:lumMod val="20000"/>
              <a:lumOff val="8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smtClean="0"/>
          </a:p>
          <a:p>
            <a:pPr algn="ctr"/>
            <a:endParaRPr lang="fi-FI" dirty="0"/>
          </a:p>
          <a:p>
            <a:endParaRPr lang="fi-FI" dirty="0" smtClean="0"/>
          </a:p>
          <a:p>
            <a:pPr algn="ctr"/>
            <a:r>
              <a:rPr lang="fi-FI" dirty="0" smtClean="0">
                <a:solidFill>
                  <a:srgbClr val="00B0F0"/>
                </a:solidFill>
              </a:rPr>
              <a:t>Värejä </a:t>
            </a:r>
            <a:r>
              <a:rPr lang="fi-FI" dirty="0">
                <a:solidFill>
                  <a:srgbClr val="00B0F0"/>
                </a:solidFill>
              </a:rPr>
              <a:t>ja numeroita ovat halunneet kerrata useaan otteeseen ja sitä kautta kerrata </a:t>
            </a:r>
            <a:r>
              <a:rPr lang="fi-FI" dirty="0" smtClean="0">
                <a:solidFill>
                  <a:srgbClr val="00B0F0"/>
                </a:solidFill>
              </a:rPr>
              <a:t>opittua.</a:t>
            </a:r>
            <a:endParaRPr lang="fi-FI" dirty="0">
              <a:solidFill>
                <a:srgbClr val="00B0F0"/>
              </a:solidFill>
            </a:endParaRPr>
          </a:p>
          <a:p>
            <a:r>
              <a:rPr lang="fi-FI" dirty="0" smtClean="0"/>
              <a:t/>
            </a:r>
            <a:br>
              <a:rPr lang="fi-FI" dirty="0" smtClean="0"/>
            </a:br>
            <a:r>
              <a:rPr lang="fi-FI" dirty="0" smtClean="0"/>
              <a:t/>
            </a:r>
            <a:br>
              <a:rPr lang="fi-FI" dirty="0" smtClean="0"/>
            </a:br>
            <a:endParaRPr lang="fi-FI" dirty="0"/>
          </a:p>
        </p:txBody>
      </p:sp>
      <p:sp>
        <p:nvSpPr>
          <p:cNvPr id="5" name="Kuvaselite-ellipsi 4"/>
          <p:cNvSpPr/>
          <p:nvPr/>
        </p:nvSpPr>
        <p:spPr>
          <a:xfrm>
            <a:off x="187354" y="4465742"/>
            <a:ext cx="3143076" cy="1515610"/>
          </a:xfrm>
          <a:prstGeom prst="wedgeEllipseCallout">
            <a:avLst>
              <a:gd name="adj1" fmla="val 55182"/>
              <a:gd name="adj2" fmla="val 55758"/>
            </a:avLst>
          </a:prstGeom>
          <a:solidFill>
            <a:schemeClr val="accent6">
              <a:lumMod val="20000"/>
              <a:lumOff val="8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smtClean="0"/>
          </a:p>
          <a:p>
            <a:endParaRPr lang="fi-FI" dirty="0" smtClean="0"/>
          </a:p>
          <a:p>
            <a:endParaRPr lang="fi-FI" dirty="0"/>
          </a:p>
          <a:p>
            <a:pPr algn="ctr"/>
            <a:endParaRPr lang="fi-FI" dirty="0" smtClean="0"/>
          </a:p>
          <a:p>
            <a:pPr algn="ctr"/>
            <a:r>
              <a:rPr lang="fi-FI" dirty="0" smtClean="0">
                <a:solidFill>
                  <a:srgbClr val="00B0F0"/>
                </a:solidFill>
              </a:rPr>
              <a:t>Kyselleet </a:t>
            </a:r>
            <a:r>
              <a:rPr lang="fi-FI" dirty="0">
                <a:solidFill>
                  <a:srgbClr val="00B0F0"/>
                </a:solidFill>
              </a:rPr>
              <a:t>milloin on seuraava.</a:t>
            </a:r>
          </a:p>
          <a:p>
            <a:r>
              <a:rPr lang="fi-FI" dirty="0" smtClean="0"/>
              <a:t/>
            </a:r>
            <a:br>
              <a:rPr lang="fi-FI" dirty="0" smtClean="0"/>
            </a:br>
            <a:r>
              <a:rPr lang="fi-FI" dirty="0" smtClean="0"/>
              <a:t/>
            </a:r>
            <a:br>
              <a:rPr lang="fi-FI" dirty="0" smtClean="0"/>
            </a:br>
            <a:r>
              <a:rPr lang="fi-FI" dirty="0" smtClean="0"/>
              <a:t/>
            </a:r>
            <a:br>
              <a:rPr lang="fi-FI" dirty="0" smtClean="0"/>
            </a:br>
            <a:endParaRPr lang="fi-FI" dirty="0"/>
          </a:p>
        </p:txBody>
      </p:sp>
      <p:sp>
        <p:nvSpPr>
          <p:cNvPr id="6" name="Kuvaselite-ellipsi 5"/>
          <p:cNvSpPr/>
          <p:nvPr/>
        </p:nvSpPr>
        <p:spPr>
          <a:xfrm>
            <a:off x="8776282" y="2180441"/>
            <a:ext cx="3143076" cy="1515610"/>
          </a:xfrm>
          <a:prstGeom prst="wedgeEllipseCallout">
            <a:avLst>
              <a:gd name="adj1" fmla="val -42238"/>
              <a:gd name="adj2" fmla="val 69042"/>
            </a:avLst>
          </a:prstGeom>
          <a:solidFill>
            <a:schemeClr val="accent6">
              <a:lumMod val="20000"/>
              <a:lumOff val="8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smtClean="0"/>
          </a:p>
          <a:p>
            <a:endParaRPr lang="fi-FI" dirty="0" smtClean="0"/>
          </a:p>
          <a:p>
            <a:endParaRPr lang="fi-FI" dirty="0" smtClean="0"/>
          </a:p>
          <a:p>
            <a:pPr algn="ctr"/>
            <a:endParaRPr lang="fi-FI" dirty="0" smtClean="0"/>
          </a:p>
          <a:p>
            <a:pPr algn="ctr"/>
            <a:endParaRPr lang="fi-FI" dirty="0" smtClean="0"/>
          </a:p>
          <a:p>
            <a:pPr algn="ctr"/>
            <a:r>
              <a:rPr lang="fi-FI" dirty="0" smtClean="0">
                <a:solidFill>
                  <a:srgbClr val="00B0F0"/>
                </a:solidFill>
              </a:rPr>
              <a:t>Koska </a:t>
            </a:r>
            <a:r>
              <a:rPr lang="fi-FI" dirty="0">
                <a:solidFill>
                  <a:srgbClr val="00B0F0"/>
                </a:solidFill>
              </a:rPr>
              <a:t>on taas sitä kikatusta?</a:t>
            </a:r>
          </a:p>
          <a:p>
            <a:r>
              <a:rPr lang="fi-FI" dirty="0" smtClean="0"/>
              <a:t/>
            </a:r>
            <a:br>
              <a:rPr lang="fi-FI" dirty="0" smtClean="0"/>
            </a:br>
            <a:r>
              <a:rPr lang="fi-FI" dirty="0" smtClean="0"/>
              <a:t/>
            </a:r>
            <a:br>
              <a:rPr lang="fi-FI" dirty="0" smtClean="0"/>
            </a:br>
            <a:r>
              <a:rPr lang="fi-FI" dirty="0" smtClean="0"/>
              <a:t/>
            </a:r>
            <a:br>
              <a:rPr lang="fi-FI" dirty="0" smtClean="0"/>
            </a:br>
            <a:r>
              <a:rPr lang="fi-FI" dirty="0" smtClean="0"/>
              <a:t/>
            </a:r>
            <a:br>
              <a:rPr lang="fi-FI" dirty="0" smtClean="0"/>
            </a:br>
            <a:endParaRPr lang="fi-FI" dirty="0"/>
          </a:p>
        </p:txBody>
      </p:sp>
      <p:sp>
        <p:nvSpPr>
          <p:cNvPr id="7" name="Kuvaselite-ellipsi 6"/>
          <p:cNvSpPr/>
          <p:nvPr/>
        </p:nvSpPr>
        <p:spPr>
          <a:xfrm>
            <a:off x="3330429" y="3575110"/>
            <a:ext cx="3590487" cy="1768677"/>
          </a:xfrm>
          <a:prstGeom prst="wedgeEllipseCallout">
            <a:avLst>
              <a:gd name="adj1" fmla="val -42238"/>
              <a:gd name="adj2" fmla="val 69042"/>
            </a:avLst>
          </a:prstGeom>
          <a:solidFill>
            <a:schemeClr val="accent6">
              <a:lumMod val="20000"/>
              <a:lumOff val="8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smtClean="0"/>
          </a:p>
          <a:p>
            <a:endParaRPr lang="fi-FI" dirty="0" smtClean="0"/>
          </a:p>
          <a:p>
            <a:endParaRPr lang="fi-FI" dirty="0" smtClean="0"/>
          </a:p>
          <a:p>
            <a:pPr algn="ctr"/>
            <a:endParaRPr lang="fi-FI" dirty="0" smtClean="0"/>
          </a:p>
          <a:p>
            <a:pPr algn="ctr"/>
            <a:endParaRPr lang="fi-FI" dirty="0" smtClean="0"/>
          </a:p>
          <a:p>
            <a:pPr algn="ctr"/>
            <a:endParaRPr lang="fi-FI" dirty="0" smtClean="0">
              <a:solidFill>
                <a:srgbClr val="00B0F0"/>
              </a:solidFill>
            </a:endParaRPr>
          </a:p>
          <a:p>
            <a:pPr algn="ctr"/>
            <a:r>
              <a:rPr lang="fi-FI" dirty="0">
                <a:solidFill>
                  <a:srgbClr val="00B0F0"/>
                </a:solidFill>
              </a:rPr>
              <a:t>Oppilaat tykkäsivät tosi paljon ja kikatustunti oli </a:t>
            </a:r>
            <a:r>
              <a:rPr lang="fi-FI" dirty="0" smtClean="0">
                <a:solidFill>
                  <a:srgbClr val="00B0F0"/>
                </a:solidFill>
              </a:rPr>
              <a:t>odotettu.</a:t>
            </a:r>
            <a:endParaRPr lang="fi-FI" dirty="0">
              <a:solidFill>
                <a:srgbClr val="00B0F0"/>
              </a:solidFill>
            </a:endParaRPr>
          </a:p>
          <a:p>
            <a:r>
              <a:rPr lang="fi-FI" dirty="0" smtClean="0"/>
              <a:t/>
            </a:r>
            <a:br>
              <a:rPr lang="fi-FI" dirty="0" smtClean="0"/>
            </a:br>
            <a:r>
              <a:rPr lang="fi-FI" dirty="0" smtClean="0"/>
              <a:t/>
            </a:r>
            <a:br>
              <a:rPr lang="fi-FI" dirty="0" smtClean="0"/>
            </a:br>
            <a:r>
              <a:rPr lang="fi-FI" dirty="0" smtClean="0"/>
              <a:t/>
            </a:r>
            <a:br>
              <a:rPr lang="fi-FI" dirty="0" smtClean="0"/>
            </a:br>
            <a:r>
              <a:rPr lang="fi-FI" dirty="0" smtClean="0"/>
              <a:t/>
            </a:r>
            <a:br>
              <a:rPr lang="fi-FI" dirty="0" smtClean="0"/>
            </a:br>
            <a:r>
              <a:rPr lang="fi-FI" dirty="0" smtClean="0"/>
              <a:t/>
            </a:r>
            <a:br>
              <a:rPr lang="fi-FI" dirty="0" smtClean="0"/>
            </a:br>
            <a:endParaRPr lang="fi-FI" dirty="0"/>
          </a:p>
        </p:txBody>
      </p:sp>
      <p:sp>
        <p:nvSpPr>
          <p:cNvPr id="8" name="Kuvaselite-ellipsi 7"/>
          <p:cNvSpPr/>
          <p:nvPr/>
        </p:nvSpPr>
        <p:spPr>
          <a:xfrm>
            <a:off x="7150216" y="4349695"/>
            <a:ext cx="4200089" cy="2084661"/>
          </a:xfrm>
          <a:prstGeom prst="wedgeEllipseCallout">
            <a:avLst>
              <a:gd name="adj1" fmla="val 55028"/>
              <a:gd name="adj2" fmla="val 55058"/>
            </a:avLst>
          </a:prstGeom>
          <a:solidFill>
            <a:schemeClr val="accent6">
              <a:lumMod val="20000"/>
              <a:lumOff val="8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smtClean="0"/>
          </a:p>
          <a:p>
            <a:endParaRPr lang="fi-FI" dirty="0" smtClean="0"/>
          </a:p>
          <a:p>
            <a:endParaRPr lang="fi-FI" dirty="0" smtClean="0"/>
          </a:p>
          <a:p>
            <a:pPr algn="ctr"/>
            <a:endParaRPr lang="fi-FI" dirty="0" smtClean="0"/>
          </a:p>
          <a:p>
            <a:pPr algn="ctr"/>
            <a:endParaRPr lang="fi-FI" dirty="0" smtClean="0"/>
          </a:p>
          <a:p>
            <a:pPr algn="ctr"/>
            <a:endParaRPr lang="fi-FI" dirty="0" smtClean="0">
              <a:solidFill>
                <a:srgbClr val="00B0F0"/>
              </a:solidFill>
            </a:endParaRPr>
          </a:p>
          <a:p>
            <a:pPr algn="ctr"/>
            <a:endParaRPr lang="fi-FI" dirty="0" smtClean="0"/>
          </a:p>
          <a:p>
            <a:pPr algn="ctr"/>
            <a:r>
              <a:rPr lang="fi-FI" dirty="0" smtClean="0">
                <a:solidFill>
                  <a:srgbClr val="00B0F0"/>
                </a:solidFill>
              </a:rPr>
              <a:t>Toiset </a:t>
            </a:r>
            <a:r>
              <a:rPr lang="fi-FI" dirty="0">
                <a:solidFill>
                  <a:srgbClr val="00B0F0"/>
                </a:solidFill>
              </a:rPr>
              <a:t>innostuivat kovasti ja pysyivät mukana, mutta osa luokastani tipahti jo alussa kielipulmien takia : (</a:t>
            </a:r>
          </a:p>
          <a:p>
            <a:r>
              <a:rPr lang="fi-FI" dirty="0" smtClean="0"/>
              <a:t/>
            </a:r>
            <a:br>
              <a:rPr lang="fi-FI" dirty="0" smtClean="0"/>
            </a:br>
            <a:r>
              <a:rPr lang="fi-FI" dirty="0" smtClean="0"/>
              <a:t/>
            </a:r>
            <a:br>
              <a:rPr lang="fi-FI" dirty="0" smtClean="0"/>
            </a:br>
            <a:r>
              <a:rPr lang="fi-FI" dirty="0" smtClean="0"/>
              <a:t/>
            </a:r>
            <a:br>
              <a:rPr lang="fi-FI" dirty="0" smtClean="0"/>
            </a:br>
            <a:r>
              <a:rPr lang="fi-FI" dirty="0" smtClean="0"/>
              <a:t/>
            </a:r>
            <a:br>
              <a:rPr lang="fi-FI" dirty="0" smtClean="0"/>
            </a:br>
            <a:r>
              <a:rPr lang="fi-FI" dirty="0" smtClean="0"/>
              <a:t/>
            </a:r>
            <a:br>
              <a:rPr lang="fi-FI" dirty="0" smtClean="0"/>
            </a:br>
            <a:r>
              <a:rPr lang="fi-FI" dirty="0" smtClean="0"/>
              <a:t/>
            </a:r>
            <a:br>
              <a:rPr lang="fi-FI" dirty="0" smtClean="0"/>
            </a:br>
            <a:endParaRPr lang="fi-FI" dirty="0"/>
          </a:p>
        </p:txBody>
      </p:sp>
    </p:spTree>
    <p:extLst>
      <p:ext uri="{BB962C8B-B14F-4D97-AF65-F5344CB8AC3E}">
        <p14:creationId xmlns:p14="http://schemas.microsoft.com/office/powerpoint/2010/main" val="14508211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592925" y="624110"/>
            <a:ext cx="8911687" cy="955308"/>
          </a:xfrm>
        </p:spPr>
        <p:txBody>
          <a:bodyPr/>
          <a:lstStyle/>
          <a:p>
            <a:r>
              <a:rPr lang="fi-FI" dirty="0" smtClean="0"/>
              <a:t>Kysely esioppilaille ja huoltajille</a:t>
            </a:r>
            <a:endParaRPr lang="fi-FI" dirty="0"/>
          </a:p>
        </p:txBody>
      </p:sp>
      <p:sp>
        <p:nvSpPr>
          <p:cNvPr id="3" name="Sisällön paikkamerkki 2"/>
          <p:cNvSpPr>
            <a:spLocks noGrp="1"/>
          </p:cNvSpPr>
          <p:nvPr>
            <p:ph idx="1"/>
          </p:nvPr>
        </p:nvSpPr>
        <p:spPr/>
        <p:txBody>
          <a:bodyPr/>
          <a:lstStyle/>
          <a:p>
            <a:r>
              <a:rPr lang="fi-FI" dirty="0"/>
              <a:t>Kyselyyn vastasi 9.4 mennessä 60 kotia. Kysymykset </a:t>
            </a:r>
            <a:r>
              <a:rPr lang="fi-FI" dirty="0" smtClean="0"/>
              <a:t>1 – 6 oli suunnattu esioppilaalle.</a:t>
            </a:r>
          </a:p>
          <a:p>
            <a:r>
              <a:rPr lang="fi-FI" dirty="0" smtClean="0"/>
              <a:t>Kysymykset 7 – 10 oli suunnattu huoltajille. </a:t>
            </a:r>
            <a:endParaRPr lang="fi-FI" dirty="0"/>
          </a:p>
          <a:p>
            <a:r>
              <a:rPr lang="fi-FI" dirty="0" smtClean="0"/>
              <a:t>Yhteenvetona voidaan todeta, että varhainen kieli- ja kulttuurikasvatus on saanut erittäin positiivisen vastaanoton sekä lasten että huoltajien näkökulmasta. </a:t>
            </a:r>
          </a:p>
          <a:p>
            <a:r>
              <a:rPr lang="fi-FI" dirty="0" smtClean="0"/>
              <a:t>Kielen varhennuksen toivotaan jatkuvan alkuopetuksessa, jotta kielipolku säilyisi katkeamattomana. </a:t>
            </a:r>
            <a:endParaRPr lang="fi-FI" dirty="0"/>
          </a:p>
        </p:txBody>
      </p:sp>
    </p:spTree>
    <p:extLst>
      <p:ext uri="{BB962C8B-B14F-4D97-AF65-F5344CB8AC3E}">
        <p14:creationId xmlns:p14="http://schemas.microsoft.com/office/powerpoint/2010/main" val="9961080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descr="SurveyMonkey Analysointi - Kikatus kysely esioppilaille/ huoltajille - Google Chrome"/>
          <p:cNvPicPr>
            <a:picLocks noChangeAspect="1"/>
          </p:cNvPicPr>
          <p:nvPr/>
        </p:nvPicPr>
        <p:blipFill rotWithShape="1">
          <a:blip r:embed="rId2">
            <a:extLst>
              <a:ext uri="{28A0092B-C50C-407E-A947-70E740481C1C}">
                <a14:useLocalDpi xmlns:a14="http://schemas.microsoft.com/office/drawing/2010/main" val="0"/>
              </a:ext>
            </a:extLst>
          </a:blip>
          <a:srcRect l="35000" t="26804" r="18716" b="21416"/>
          <a:stretch/>
        </p:blipFill>
        <p:spPr>
          <a:xfrm>
            <a:off x="1598141" y="676730"/>
            <a:ext cx="9069860" cy="5534600"/>
          </a:xfrm>
          <a:prstGeom prst="rect">
            <a:avLst/>
          </a:prstGeom>
        </p:spPr>
      </p:pic>
    </p:spTree>
    <p:extLst>
      <p:ext uri="{BB962C8B-B14F-4D97-AF65-F5344CB8AC3E}">
        <p14:creationId xmlns:p14="http://schemas.microsoft.com/office/powerpoint/2010/main" val="3987160300"/>
      </p:ext>
    </p:extLst>
  </p:cSld>
  <p:clrMapOvr>
    <a:masterClrMapping/>
  </p:clrMapOvr>
  <p:timing>
    <p:tnLst>
      <p:par>
        <p:cTn id="1" dur="indefinite" restart="never" nodeType="tmRoot"/>
      </p:par>
    </p:tnLst>
  </p:timing>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Kiehkura">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iehkur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iehkur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3128</TotalTime>
  <Words>835</Words>
  <Application>Microsoft Office PowerPoint</Application>
  <PresentationFormat>Laajakuva</PresentationFormat>
  <Paragraphs>294</Paragraphs>
  <Slides>12</Slides>
  <Notes>2</Notes>
  <HiddenSlides>0</HiddenSlides>
  <MMClips>0</MMClips>
  <ScaleCrop>false</ScaleCrop>
  <HeadingPairs>
    <vt:vector size="6" baseType="variant">
      <vt:variant>
        <vt:lpstr>Käytetyt fontit</vt:lpstr>
      </vt:variant>
      <vt:variant>
        <vt:i4>8</vt:i4>
      </vt:variant>
      <vt:variant>
        <vt:lpstr>Teema</vt:lpstr>
      </vt:variant>
      <vt:variant>
        <vt:i4>2</vt:i4>
      </vt:variant>
      <vt:variant>
        <vt:lpstr>Dian otsikot</vt:lpstr>
      </vt:variant>
      <vt:variant>
        <vt:i4>12</vt:i4>
      </vt:variant>
    </vt:vector>
  </HeadingPairs>
  <TitlesOfParts>
    <vt:vector size="22" baseType="lpstr">
      <vt:lpstr>Arial</vt:lpstr>
      <vt:lpstr>Calibri</vt:lpstr>
      <vt:lpstr>Calibri Light</vt:lpstr>
      <vt:lpstr>Century Gothic</vt:lpstr>
      <vt:lpstr>Comic Sans MS</vt:lpstr>
      <vt:lpstr>Wingdings</vt:lpstr>
      <vt:lpstr>Wingdings 2</vt:lpstr>
      <vt:lpstr>Wingdings 3</vt:lpstr>
      <vt:lpstr>HDOfficeLightV0</vt:lpstr>
      <vt:lpstr>Kiehkura</vt:lpstr>
      <vt:lpstr>Kieltenopetuksen varhentamishanke</vt:lpstr>
      <vt:lpstr>Mitä Kikatus on?  Rakenteelliset tavoitteet</vt:lpstr>
      <vt:lpstr>Pedagogiset tavoitteet</vt:lpstr>
      <vt:lpstr>Kikatus lukuvuonna 2017-2018</vt:lpstr>
      <vt:lpstr>Sähköinen seurantakysely esiopettajille 22.3.2018 </vt:lpstr>
      <vt:lpstr>Mikä jäi positiivisena mieleen?</vt:lpstr>
      <vt:lpstr>PowerPoint-esitys</vt:lpstr>
      <vt:lpstr>Kysely esioppilaille ja huoltajille</vt:lpstr>
      <vt:lpstr>PowerPoint-esitys</vt:lpstr>
      <vt:lpstr>PowerPoint-esitys</vt:lpstr>
      <vt:lpstr>PowerPoint-esitys</vt:lpstr>
      <vt:lpstr>PowerPoint-esitys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Kieltenopetuksen varhentamishanke</dc:title>
  <dc:creator>Schorpp Jenni</dc:creator>
  <cp:lastModifiedBy>Schorpp Jenni</cp:lastModifiedBy>
  <cp:revision>56</cp:revision>
  <dcterms:modified xsi:type="dcterms:W3CDTF">2018-05-30T13:35:48Z</dcterms:modified>
</cp:coreProperties>
</file>