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</p:sldMasterIdLst>
  <p:notesMasterIdLst>
    <p:notesMasterId r:id="rId36"/>
  </p:notesMasterIdLst>
  <p:sldIdLst>
    <p:sldId id="258" r:id="rId6"/>
    <p:sldId id="257" r:id="rId7"/>
    <p:sldId id="269" r:id="rId8"/>
    <p:sldId id="286" r:id="rId9"/>
    <p:sldId id="266" r:id="rId10"/>
    <p:sldId id="274" r:id="rId11"/>
    <p:sldId id="275" r:id="rId12"/>
    <p:sldId id="287" r:id="rId13"/>
    <p:sldId id="297" r:id="rId14"/>
    <p:sldId id="276" r:id="rId15"/>
    <p:sldId id="263" r:id="rId16"/>
    <p:sldId id="294" r:id="rId17"/>
    <p:sldId id="292" r:id="rId18"/>
    <p:sldId id="270" r:id="rId19"/>
    <p:sldId id="271" r:id="rId20"/>
    <p:sldId id="260" r:id="rId21"/>
    <p:sldId id="261" r:id="rId22"/>
    <p:sldId id="262" r:id="rId23"/>
    <p:sldId id="280" r:id="rId24"/>
    <p:sldId id="293" r:id="rId25"/>
    <p:sldId id="289" r:id="rId26"/>
    <p:sldId id="290" r:id="rId27"/>
    <p:sldId id="291" r:id="rId28"/>
    <p:sldId id="264" r:id="rId29"/>
    <p:sldId id="281" r:id="rId30"/>
    <p:sldId id="265" r:id="rId31"/>
    <p:sldId id="283" r:id="rId32"/>
    <p:sldId id="285" r:id="rId33"/>
    <p:sldId id="302" r:id="rId34"/>
    <p:sldId id="303" r:id="rId3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-38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A5FD0-0060-4BF5-94F1-93AB13DE5ADB}" type="datetimeFigureOut">
              <a:rPr lang="fi-FI" smtClean="0"/>
              <a:t>11.4.2017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C9ED-A534-49AB-8007-4D5026522AF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7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Kollokaatio tarkoittaa sanojen taipumusta esiintyä yhdessä vakiintuneena ilmauksena[1]. Se on toisin sanoen sanan ja sen </a:t>
            </a:r>
            <a:r>
              <a:rPr lang="fi-FI" dirty="0" err="1" smtClean="0"/>
              <a:t>kollokaattien</a:t>
            </a:r>
            <a:r>
              <a:rPr lang="fi-FI" dirty="0" smtClean="0"/>
              <a:t> eli kontekstissa esiintyvien sanojen muodostama yhdistelmä. Yleensä rakenne on toistuva.</a:t>
            </a:r>
          </a:p>
          <a:p>
            <a:r>
              <a:rPr lang="fi-FI" dirty="0" err="1" smtClean="0"/>
              <a:t>Elaborointi</a:t>
            </a:r>
            <a:r>
              <a:rPr lang="fi-FI" dirty="0" smtClean="0"/>
              <a:t> – opetusmenetelmä, jossa pääpaino</a:t>
            </a:r>
            <a:r>
              <a:rPr lang="fi-FI" baseline="0" dirty="0" smtClean="0"/>
              <a:t> kielen tuottamisella. Oppilas työstää kieltä omaehtoisesti ja luovasti. Kestomuistista käyttöön muistivihjeillä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0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Pintasuuntautunut</a:t>
            </a:r>
            <a:r>
              <a:rPr lang="fi-FI" baseline="0" dirty="0" smtClean="0"/>
              <a:t> - syväsuuntautunut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5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Elaborointi</a:t>
            </a:r>
            <a:r>
              <a:rPr lang="fi-FI" dirty="0" smtClean="0"/>
              <a:t> – opetusmenetelmä, jossa pääpaino</a:t>
            </a:r>
            <a:r>
              <a:rPr lang="fi-FI" baseline="0" dirty="0" smtClean="0"/>
              <a:t> kielen tuottamisella. Oppilas työstää kieltä omaehtoisesti ja luovasti. Kestomuistista käyttöön muistivihjeillä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Kollokaatio tarkoittaa sanojen taipumusta esiintyä yhdessä vakiintuneena ilmauksena[1]. Se on toisin sanoen sanan ja sen </a:t>
            </a:r>
            <a:r>
              <a:rPr lang="fi-FI" dirty="0" err="1" smtClean="0"/>
              <a:t>kollokaattien</a:t>
            </a:r>
            <a:r>
              <a:rPr lang="fi-FI" dirty="0" smtClean="0"/>
              <a:t> eli kontekstissa esiintyvien sanojen muodostama yhdistelmä. Yleensä rakenne on toistuva.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7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Pintasuuntautunut</a:t>
            </a:r>
            <a:r>
              <a:rPr lang="fi-FI" baseline="0" dirty="0" smtClean="0"/>
              <a:t> - syväsuuntautunut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4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Pintasuuntautunut</a:t>
            </a:r>
            <a:r>
              <a:rPr lang="fi-FI" baseline="0" dirty="0" smtClean="0"/>
              <a:t> - syväsuuntautunut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Pintasuuntautunut</a:t>
            </a:r>
            <a:r>
              <a:rPr lang="fi-FI" baseline="0" dirty="0" smtClean="0"/>
              <a:t> - syväsuuntautunut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50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Pintasuuntautunut</a:t>
            </a:r>
            <a:r>
              <a:rPr lang="fi-FI" baseline="0" dirty="0" smtClean="0"/>
              <a:t> - syväsuuntautunut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88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i-FI" dirty="0" smtClean="0"/>
              <a:t>Kuvat, symbolit…Passiivinen kielitaito…Sanojen </a:t>
            </a:r>
            <a:r>
              <a:rPr lang="fi-FI" b="1" dirty="0" smtClean="0"/>
              <a:t>näytteleminen</a:t>
            </a:r>
            <a:r>
              <a:rPr lang="fi-FI" dirty="0" smtClean="0"/>
              <a:t>…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FC9ED-A534-49AB-8007-4D5026522AFD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0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572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689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2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8967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58967" cy="373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4165601" y="6096001"/>
            <a:ext cx="3856567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6325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098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1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8967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58967" cy="373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4165601" y="6096001"/>
            <a:ext cx="3856567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77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8967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58967" cy="373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4165601" y="6096001"/>
            <a:ext cx="3856567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56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2285355" y="6063293"/>
            <a:ext cx="6666597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7" y="674922"/>
            <a:ext cx="6157496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267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BA31A495-857A-504A-B5B8-C32933D58FA2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6" y="674922"/>
            <a:ext cx="10704519" cy="4830529"/>
          </a:xfrm>
          <a:prstGeom prst="rect">
            <a:avLst/>
          </a:prstGeom>
        </p:spPr>
        <p:txBody>
          <a:bodyPr vert="horz"/>
          <a:lstStyle>
            <a:lvl1pPr>
              <a:defRPr sz="2400" baseline="0">
                <a:latin typeface="Gill Sans Light"/>
              </a:defRPr>
            </a:lvl1pPr>
            <a:lvl2pPr marL="1569600">
              <a:defRPr sz="1800" baseline="0">
                <a:latin typeface="Gill Sans Light"/>
              </a:defRPr>
            </a:lvl2pPr>
            <a:lvl3pPr>
              <a:defRPr sz="2400" baseline="0">
                <a:latin typeface="Gill Sans Light"/>
              </a:defRPr>
            </a:lvl3pPr>
            <a:lvl4pPr>
              <a:defRPr sz="2400" baseline="0">
                <a:latin typeface="Gill Sans Light"/>
              </a:defRPr>
            </a:lvl4pPr>
            <a:lvl5pPr>
              <a:defRPr sz="24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18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6512-F18D-4F0F-A4F8-98D311351C71}" type="datetimeFigureOut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1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1"/>
            <a:ext cx="10358967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58967" cy="3730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idx="11"/>
          </p:nvPr>
        </p:nvSpPr>
        <p:spPr>
          <a:xfrm>
            <a:off x="4165601" y="6096001"/>
            <a:ext cx="3856567" cy="454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eaLnBrk="1">
              <a:lnSpc>
                <a:spcPct val="96000"/>
              </a:lnSpc>
              <a:defRPr sz="1400">
                <a:solidFill>
                  <a:srgbClr val="FFFFFF"/>
                </a:solidFill>
                <a:latin typeface="Gill Sans Light" charset="0"/>
                <a:cs typeface="Arial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1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3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285355" y="6063293"/>
            <a:ext cx="6666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fld id="{C60E0650-4E2F-1545-9293-DAF3AB5A3998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6463B-DB81-FC4B-8627-A1D37EE23371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1A8288-DAB1-9648-B405-F0D2CC5C3965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757767" y="674922"/>
            <a:ext cx="6157496" cy="4830529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latin typeface="Gill Sans Light"/>
              </a:defRPr>
            </a:lvl1pPr>
            <a:lvl2pPr marL="742950" indent="-285750">
              <a:buFont typeface="Arial"/>
              <a:buChar char="•"/>
              <a:defRPr sz="1800" baseline="0">
                <a:latin typeface="Gill Sans Light"/>
              </a:defRPr>
            </a:lvl2pPr>
            <a:lvl3pPr>
              <a:defRPr sz="1800" baseline="0">
                <a:latin typeface="Gill Sans Light"/>
              </a:defRPr>
            </a:lvl3pPr>
            <a:lvl4pPr>
              <a:defRPr sz="1800" baseline="0">
                <a:latin typeface="Gill Sans Light"/>
              </a:defRPr>
            </a:lvl4pPr>
            <a:lvl5pPr>
              <a:defRPr sz="1800" baseline="0">
                <a:latin typeface="Gill Sans Light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247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F8F010FC-2C1C-9541-A5FE-AA1ED10D96A0}" type="datetime1">
              <a:rPr lang="fi-FI" smtClean="0">
                <a:solidFill>
                  <a:prstClr val="white"/>
                </a:solidFill>
              </a:rPr>
              <a:pPr defTabSz="457200"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F8F010FC-2C1C-9541-A5FE-AA1ED10D96A0}" type="datetime1">
              <a:rPr lang="fi-FI" smtClean="0">
                <a:solidFill>
                  <a:prstClr val="white"/>
                </a:solidFill>
              </a:rPr>
              <a:pPr defTabSz="457200"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8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Topik_PP_kuva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912" y="0"/>
            <a:ext cx="4666088" cy="5907600"/>
          </a:xfrm>
          <a:prstGeom prst="rect">
            <a:avLst/>
          </a:prstGeom>
        </p:spPr>
      </p:pic>
      <p:sp>
        <p:nvSpPr>
          <p:cNvPr id="5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6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285355" y="6063293"/>
            <a:ext cx="6666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r>
              <a:rPr lang="fi-FI" smtClean="0">
                <a:solidFill>
                  <a:prstClr val="white"/>
                </a:solidFill>
              </a:rPr>
              <a:t>PRESENTAATION NIMI 2 | Juhani Parhiala 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571A8288-DAB1-9648-B405-F0D2CC5C3965}" type="datetime1">
              <a:rPr lang="fi-FI" smtClean="0">
                <a:solidFill>
                  <a:prstClr val="white"/>
                </a:solidFill>
              </a:rPr>
              <a:pPr defTabSz="457200"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8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F8F010FC-2C1C-9541-A5FE-AA1ED10D96A0}" type="datetime1">
              <a:rPr lang="fi-FI" smtClean="0">
                <a:solidFill>
                  <a:prstClr val="white"/>
                </a:solidFill>
              </a:rPr>
              <a:pPr defTabSz="457200"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>
          <a:xfrm>
            <a:off x="10811020" y="6063293"/>
            <a:ext cx="1209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A8F6463B-DB81-FC4B-8627-A1D37EE23371}" type="slidenum">
              <a:rPr lang="fi-FI" smtClean="0">
                <a:solidFill>
                  <a:prstClr val="white"/>
                </a:solidFill>
              </a:rPr>
              <a:pPr defTabSz="457200"/>
              <a:t>‹#›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9185701" y="6063293"/>
            <a:ext cx="135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ill Sans Light"/>
              </a:defRPr>
            </a:lvl1pPr>
          </a:lstStyle>
          <a:p>
            <a:pPr defTabSz="457200"/>
            <a:fld id="{F8F010FC-2C1C-9541-A5FE-AA1ED10D96A0}" type="datetime1">
              <a:rPr lang="fi-FI" smtClean="0">
                <a:solidFill>
                  <a:prstClr val="white"/>
                </a:solidFill>
              </a:rPr>
              <a:pPr defTabSz="457200"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1pPr>
      <a:lvl2pPr marL="885600" indent="-284400" algn="l" defTabSz="457200" rtl="0" eaLnBrk="1" latinLnBrk="0" hangingPunct="1">
        <a:lnSpc>
          <a:spcPct val="100000"/>
        </a:lnSpc>
        <a:spcBef>
          <a:spcPts val="6000"/>
        </a:spcBef>
        <a:spcAft>
          <a:spcPts val="0"/>
        </a:spcAft>
        <a:buSzPct val="57000"/>
        <a:buFont typeface="Arial"/>
        <a:buChar char="•"/>
        <a:defRPr sz="1800" kern="1200" baseline="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ctr" defTabSz="4572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SzPct val="57000"/>
        <a:buFont typeface="Arial"/>
        <a:buChar char="•"/>
        <a:defRPr sz="3200" kern="1200" baseline="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403" y="377781"/>
            <a:ext cx="4919729" cy="1139825"/>
          </a:xfrm>
        </p:spPr>
        <p:txBody>
          <a:bodyPr/>
          <a:lstStyle/>
          <a:p>
            <a:pPr algn="l"/>
            <a:r>
              <a:rPr lang="fi-FI" sz="5400" dirty="0" smtClean="0"/>
              <a:t>Etätehtävän ajatuksia, </a:t>
            </a:r>
            <a:br>
              <a:rPr lang="fi-FI" sz="5400" dirty="0" smtClean="0"/>
            </a:br>
            <a:r>
              <a:rPr lang="fi-FI" sz="5400" dirty="0" smtClean="0"/>
              <a:t>tietoa </a:t>
            </a:r>
            <a:br>
              <a:rPr lang="fi-FI" sz="5400" dirty="0" smtClean="0"/>
            </a:br>
            <a:r>
              <a:rPr lang="fi-FI" sz="5400" dirty="0" smtClean="0"/>
              <a:t>ja mielipidevisailua</a:t>
            </a:r>
            <a:br>
              <a:rPr lang="fi-FI" sz="5400" dirty="0" smtClean="0"/>
            </a:br>
            <a:r>
              <a:rPr lang="fi-FI" sz="5400" dirty="0" smtClean="0"/>
              <a:t>(</a:t>
            </a:r>
            <a:r>
              <a:rPr lang="fi-FI" sz="5400" dirty="0" err="1" smtClean="0"/>
              <a:t>Kahoot</a:t>
            </a:r>
            <a:r>
              <a:rPr lang="fi-FI" sz="5400" dirty="0" smtClean="0"/>
              <a:t>)</a:t>
            </a:r>
            <a:endParaRPr lang="fi-FI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9945" y="0"/>
            <a:ext cx="3536190" cy="59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8863832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800" dirty="0" smtClean="0"/>
              <a:t>Millaista arviointia…?</a:t>
            </a:r>
            <a:endParaRPr lang="fi-FI" sz="8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19" y="4782786"/>
            <a:ext cx="3061532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0" y="-2"/>
            <a:ext cx="1219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Kasperi 10 v, 4. </a:t>
            </a:r>
            <a:r>
              <a:rPr lang="fi-FI" sz="4000" dirty="0" err="1"/>
              <a:t>lk</a:t>
            </a:r>
            <a:r>
              <a:rPr lang="fi-FI" sz="4000" dirty="0"/>
              <a:t> kuvasi kielitaitoaan</a:t>
            </a:r>
          </a:p>
          <a:p>
            <a:r>
              <a:rPr lang="fi-FI" sz="4000" dirty="0"/>
              <a:t>ja tavoitteitaan näin</a:t>
            </a:r>
            <a:r>
              <a:rPr lang="fi-FI" sz="4000" dirty="0" smtClean="0"/>
              <a:t>:</a:t>
            </a:r>
          </a:p>
          <a:p>
            <a:r>
              <a:rPr lang="fi-FI" sz="4400" i="1" dirty="0" smtClean="0"/>
              <a:t>”</a:t>
            </a:r>
            <a:r>
              <a:rPr lang="fi-FI" sz="4400" i="1" dirty="0" err="1"/>
              <a:t>Mie</a:t>
            </a:r>
            <a:r>
              <a:rPr lang="fi-FI" sz="4400" i="1" dirty="0"/>
              <a:t> </a:t>
            </a:r>
            <a:r>
              <a:rPr lang="fi-FI" sz="4400" i="1" dirty="0" err="1"/>
              <a:t>ossaan</a:t>
            </a:r>
            <a:r>
              <a:rPr lang="fi-FI" sz="4400" i="1" dirty="0"/>
              <a:t> </a:t>
            </a:r>
            <a:r>
              <a:rPr lang="fi-FI" sz="4400" i="1" dirty="0" err="1"/>
              <a:t>esimerkiks</a:t>
            </a:r>
            <a:r>
              <a:rPr lang="fi-FI" sz="4400" i="1" dirty="0"/>
              <a:t> tilata ruokaa ravintolassa </a:t>
            </a:r>
            <a:r>
              <a:rPr lang="fi-FI" sz="4400" i="1" dirty="0" err="1"/>
              <a:t>enkuksi</a:t>
            </a:r>
            <a:r>
              <a:rPr lang="fi-FI" sz="4400" i="1" dirty="0"/>
              <a:t> </a:t>
            </a:r>
            <a:r>
              <a:rPr lang="fi-FI" sz="4400" i="1" dirty="0" smtClean="0"/>
              <a:t>ulkomailla.</a:t>
            </a:r>
            <a:r>
              <a:rPr lang="fi-FI" sz="4400" dirty="0" smtClean="0"/>
              <a:t> </a:t>
            </a:r>
            <a:r>
              <a:rPr lang="fi-FI" sz="4400" i="1" dirty="0" err="1" smtClean="0"/>
              <a:t>Ossaan</a:t>
            </a:r>
            <a:r>
              <a:rPr lang="fi-FI" sz="4400" i="1" dirty="0" smtClean="0"/>
              <a:t> </a:t>
            </a:r>
            <a:r>
              <a:rPr lang="fi-FI" sz="4400" i="1" dirty="0" err="1"/>
              <a:t>mie</a:t>
            </a:r>
            <a:r>
              <a:rPr lang="fi-FI" sz="4400" i="1" dirty="0"/>
              <a:t> myös pelata netissä </a:t>
            </a:r>
            <a:r>
              <a:rPr lang="fi-FI" sz="4400" i="1" dirty="0" err="1"/>
              <a:t>enkuks</a:t>
            </a:r>
            <a:r>
              <a:rPr lang="fi-FI" sz="4400" i="1" dirty="0"/>
              <a:t>, </a:t>
            </a:r>
            <a:r>
              <a:rPr lang="fi-FI" sz="4400" i="1" dirty="0" err="1"/>
              <a:t>mie</a:t>
            </a:r>
            <a:r>
              <a:rPr lang="fi-FI" sz="4400" i="1" dirty="0"/>
              <a:t> </a:t>
            </a:r>
            <a:r>
              <a:rPr lang="fi-FI" sz="4400" i="1" dirty="0" err="1"/>
              <a:t>pellaan</a:t>
            </a:r>
            <a:r>
              <a:rPr lang="fi-FI" sz="4400" i="1" dirty="0"/>
              <a:t> aika paljon </a:t>
            </a:r>
            <a:r>
              <a:rPr lang="fi-FI" sz="4400" i="1" dirty="0" err="1"/>
              <a:t>sellasia</a:t>
            </a:r>
            <a:r>
              <a:rPr lang="fi-FI" sz="4400" i="1" dirty="0"/>
              <a:t> seikkailupelejä </a:t>
            </a:r>
            <a:r>
              <a:rPr lang="fi-FI" sz="4400" i="1" dirty="0" smtClean="0"/>
              <a:t>ja</a:t>
            </a:r>
            <a:r>
              <a:rPr lang="fi-FI" sz="4400" dirty="0" smtClean="0"/>
              <a:t> </a:t>
            </a:r>
            <a:r>
              <a:rPr lang="fi-FI" sz="4400" i="1" dirty="0" err="1" smtClean="0"/>
              <a:t>sellasia</a:t>
            </a:r>
            <a:r>
              <a:rPr lang="fi-FI" sz="4400" i="1" dirty="0"/>
              <a:t>. Peruskoulun lopussa haluaisin, että ulkomailla </a:t>
            </a:r>
            <a:r>
              <a:rPr lang="fi-FI" sz="4400" i="1" dirty="0" err="1"/>
              <a:t>pystysin</a:t>
            </a:r>
            <a:r>
              <a:rPr lang="fi-FI" sz="4400" i="1" dirty="0"/>
              <a:t> juttelemaan toisten </a:t>
            </a:r>
            <a:r>
              <a:rPr lang="fi-FI" sz="4400" i="1" dirty="0" smtClean="0"/>
              <a:t>kanssa,</a:t>
            </a:r>
            <a:r>
              <a:rPr lang="fi-FI" sz="4400" dirty="0" smtClean="0"/>
              <a:t> </a:t>
            </a:r>
            <a:r>
              <a:rPr lang="fi-FI" sz="4400" i="1" dirty="0" smtClean="0"/>
              <a:t>jos </a:t>
            </a:r>
            <a:r>
              <a:rPr lang="fi-FI" sz="4400" i="1" dirty="0" err="1"/>
              <a:t>esimerkiks</a:t>
            </a:r>
            <a:r>
              <a:rPr lang="fi-FI" sz="4400" i="1" dirty="0"/>
              <a:t> saisin sieltä kavereita. Koulussa haluaisin koko ajan oppia uutta.”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3565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6600" dirty="0" smtClean="0"/>
              <a:t>Haapajärven kaupungin OPS: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2388"/>
            <a:ext cx="10358967" cy="3730625"/>
          </a:xfrm>
        </p:spPr>
        <p:txBody>
          <a:bodyPr/>
          <a:lstStyle/>
          <a:p>
            <a:pPr marL="342900" lvl="1" indent="-342900">
              <a:spcBef>
                <a:spcPts val="1200"/>
              </a:spcBef>
            </a:pPr>
            <a:r>
              <a:rPr lang="fi-FI" sz="4800" dirty="0"/>
              <a:t>Itsearvioinnin ja vertaisarvioinnin kehittäminen</a:t>
            </a: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7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8863832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7200" dirty="0" smtClean="0"/>
              <a:t>Missä vaiheessa kirjoitusasu esille…?</a:t>
            </a:r>
            <a:endParaRPr lang="fi-FI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19" y="4782786"/>
            <a:ext cx="3061532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686519" y="2066539"/>
            <a:ext cx="6151603" cy="6095993"/>
          </a:xfrm>
        </p:spPr>
        <p:txBody>
          <a:bodyPr/>
          <a:lstStyle/>
          <a:p>
            <a:r>
              <a:rPr lang="fi-FI" sz="4800" dirty="0"/>
              <a:t>Oppimisstrategiat –</a:t>
            </a:r>
          </a:p>
          <a:p>
            <a:pPr marL="0" indent="0">
              <a:buNone/>
            </a:pPr>
            <a:r>
              <a:rPr lang="fi-FI" sz="4800" dirty="0" smtClean="0"/>
              <a:t>oppijan </a:t>
            </a:r>
            <a:r>
              <a:rPr lang="fi-FI" sz="4800" dirty="0"/>
              <a:t>motiiveista lähtevä tapa oppia</a:t>
            </a:r>
          </a:p>
          <a:p>
            <a:pPr lvl="0"/>
            <a:endParaRPr lang="fi-FI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13988" y="321279"/>
            <a:ext cx="10358967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 smtClean="0"/>
              <a:t>Itseohjautuvuus</a:t>
            </a:r>
            <a:endParaRPr lang="fi-FI" sz="8000" b="1" dirty="0"/>
          </a:p>
        </p:txBody>
      </p:sp>
    </p:spTree>
    <p:extLst>
      <p:ext uri="{BB962C8B-B14F-4D97-AF65-F5344CB8AC3E}">
        <p14:creationId xmlns:p14="http://schemas.microsoft.com/office/powerpoint/2010/main" val="9645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36498" y="1222698"/>
            <a:ext cx="7630395" cy="6095993"/>
          </a:xfrm>
        </p:spPr>
        <p:txBody>
          <a:bodyPr/>
          <a:lstStyle/>
          <a:p>
            <a:pPr lvl="0"/>
            <a:r>
              <a:rPr lang="fi-FI" sz="2800" b="1" dirty="0" smtClean="0"/>
              <a:t>Päättely </a:t>
            </a:r>
            <a:r>
              <a:rPr lang="fi-FI" sz="2800" dirty="0"/>
              <a:t>(esim. yksityiskohdan </a:t>
            </a:r>
            <a:r>
              <a:rPr lang="fi-FI" sz="2800" dirty="0" smtClean="0"/>
              <a:t>tunnistaminen vieraskielisestä </a:t>
            </a:r>
            <a:r>
              <a:rPr lang="fi-FI" sz="2800" dirty="0"/>
              <a:t>tekstistä </a:t>
            </a:r>
            <a:r>
              <a:rPr lang="fi-FI" sz="2800" dirty="0" smtClean="0"/>
              <a:t>ja merkityksen </a:t>
            </a:r>
            <a:r>
              <a:rPr lang="fi-FI" sz="2800" dirty="0"/>
              <a:t>johtaminen </a:t>
            </a:r>
            <a:r>
              <a:rPr lang="fi-FI" sz="2800" dirty="0" smtClean="0"/>
              <a:t>kontekstin avulla</a:t>
            </a:r>
            <a:r>
              <a:rPr lang="fi-FI" sz="2800" dirty="0"/>
              <a:t>)</a:t>
            </a:r>
          </a:p>
          <a:p>
            <a:pPr lvl="0"/>
            <a:r>
              <a:rPr lang="fi-FI" sz="2800" b="1" dirty="0" err="1" smtClean="0"/>
              <a:t>Elaborointi</a:t>
            </a:r>
            <a:r>
              <a:rPr lang="fi-FI" sz="2800" b="1" dirty="0" smtClean="0"/>
              <a:t> </a:t>
            </a:r>
            <a:r>
              <a:rPr lang="fi-FI" sz="2800" dirty="0" smtClean="0"/>
              <a:t>(kielen tuottamista, esim</a:t>
            </a:r>
            <a:r>
              <a:rPr lang="fi-FI" sz="2800" dirty="0"/>
              <a:t>. </a:t>
            </a:r>
            <a:r>
              <a:rPr lang="fi-FI" sz="2800" dirty="0" smtClean="0"/>
              <a:t>hullunkuristen lauseiden </a:t>
            </a:r>
            <a:r>
              <a:rPr lang="fi-FI" sz="2800" dirty="0"/>
              <a:t>rakentaminen)</a:t>
            </a:r>
          </a:p>
          <a:p>
            <a:pPr lvl="0"/>
            <a:r>
              <a:rPr lang="fi-FI" sz="2800" b="1" dirty="0" err="1" smtClean="0"/>
              <a:t>Omakohtaistaminen</a:t>
            </a:r>
            <a:r>
              <a:rPr lang="fi-FI" sz="2800" b="1" dirty="0" smtClean="0"/>
              <a:t> </a:t>
            </a:r>
            <a:r>
              <a:rPr lang="fi-FI" sz="2800" dirty="0"/>
              <a:t>(esim. </a:t>
            </a:r>
            <a:r>
              <a:rPr lang="fi-FI" sz="2800" dirty="0" smtClean="0"/>
              <a:t>uusien sanojen </a:t>
            </a:r>
            <a:r>
              <a:rPr lang="fi-FI" sz="2800" dirty="0"/>
              <a:t>liittäminen omaan elämänpiiriin)</a:t>
            </a:r>
          </a:p>
          <a:p>
            <a:pPr lvl="0"/>
            <a:r>
              <a:rPr lang="fi-FI" sz="2800" b="1" dirty="0" smtClean="0"/>
              <a:t>Lauseke- </a:t>
            </a:r>
            <a:r>
              <a:rPr lang="fi-FI" sz="2800" b="1" dirty="0"/>
              <a:t>ja ilmauskeskeinen </a:t>
            </a:r>
            <a:r>
              <a:rPr lang="fi-FI" sz="2800" b="1" dirty="0" smtClean="0"/>
              <a:t>sanaston opiskelu </a:t>
            </a:r>
            <a:r>
              <a:rPr lang="fi-FI" sz="2800" dirty="0" smtClean="0"/>
              <a:t>(esim</a:t>
            </a:r>
            <a:r>
              <a:rPr lang="fi-FI" sz="2800" dirty="0"/>
              <a:t>. prepositioilmaukset </a:t>
            </a:r>
            <a:r>
              <a:rPr lang="fi-FI" sz="2800" dirty="0" smtClean="0"/>
              <a:t>ja </a:t>
            </a:r>
            <a:r>
              <a:rPr lang="fi-FI" sz="2800" dirty="0" err="1" smtClean="0"/>
              <a:t>kollokaatiot</a:t>
            </a:r>
            <a:r>
              <a:rPr lang="fi-FI" sz="2800" dirty="0"/>
              <a:t>)</a:t>
            </a:r>
          </a:p>
          <a:p>
            <a:pPr lvl="0"/>
            <a:endParaRPr lang="fi-FI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866" y="-111869"/>
            <a:ext cx="10358967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4000" dirty="0" smtClean="0"/>
              <a:t>Tehtävätyyppejä </a:t>
            </a:r>
            <a:r>
              <a:rPr lang="fi-FI" sz="4000" dirty="0" err="1" smtClean="0"/>
              <a:t>oppimis</a:t>
            </a:r>
            <a:r>
              <a:rPr lang="fi-FI" sz="4000" dirty="0" smtClean="0"/>
              <a:t>-</a:t>
            </a:r>
          </a:p>
          <a:p>
            <a:pPr algn="l"/>
            <a:r>
              <a:rPr lang="fi-FI" sz="4000" dirty="0" smtClean="0"/>
              <a:t>strategioiden kehittämiseksi</a:t>
            </a:r>
            <a:endParaRPr lang="fi-FI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89" y="0"/>
            <a:ext cx="3061532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8863832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 smtClean="0"/>
              <a:t>Miten saada </a:t>
            </a:r>
            <a:r>
              <a:rPr lang="fi-FI" sz="4400" dirty="0" smtClean="0">
                <a:solidFill>
                  <a:srgbClr val="FFFF00"/>
                </a:solidFill>
              </a:rPr>
              <a:t>leikillisyyttä </a:t>
            </a:r>
            <a:r>
              <a:rPr lang="fi-FI" sz="4400" dirty="0" smtClean="0"/>
              <a:t>kielirikasteisiin  hetkiin </a:t>
            </a:r>
            <a:r>
              <a:rPr lang="fi-FI" sz="4400" dirty="0" smtClean="0">
                <a:solidFill>
                  <a:srgbClr val="FFFF00"/>
                </a:solidFill>
              </a:rPr>
              <a:t>isommille oppilaille</a:t>
            </a:r>
            <a:r>
              <a:rPr lang="fi-FI" sz="4400" dirty="0" smtClean="0"/>
              <a:t>, ilman että he pitävät juttuja liian lapsellisina ja lähtisivät reippaasti hetkiin mukaan?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8336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2" name="TextBox 1"/>
          <p:cNvSpPr txBox="1"/>
          <p:nvPr/>
        </p:nvSpPr>
        <p:spPr>
          <a:xfrm>
            <a:off x="212653" y="954998"/>
            <a:ext cx="893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b="1" dirty="0" smtClean="0"/>
              <a:t>T</a:t>
            </a:r>
          </a:p>
          <a:p>
            <a:r>
              <a:rPr lang="fi-FI" sz="8000" b="1" dirty="0" smtClean="0"/>
              <a:t>V</a:t>
            </a:r>
          </a:p>
          <a:p>
            <a:r>
              <a:rPr lang="fi-FI" sz="8000" b="1" dirty="0" smtClean="0"/>
              <a:t>T</a:t>
            </a:r>
            <a:endParaRPr lang="fi-FI" sz="8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6108" y="1043902"/>
            <a:ext cx="10358967" cy="1054304"/>
          </a:xfrm>
        </p:spPr>
        <p:txBody>
          <a:bodyPr/>
          <a:lstStyle/>
          <a:p>
            <a:pPr marL="0" indent="0" algn="l">
              <a:buNone/>
            </a:pPr>
            <a:r>
              <a:rPr lang="fi-FI" sz="7200" dirty="0" smtClean="0"/>
              <a:t>IETO JA </a:t>
            </a:r>
          </a:p>
          <a:p>
            <a:pPr marL="0" indent="0" algn="l">
              <a:buNone/>
            </a:pPr>
            <a:r>
              <a:rPr lang="fi-FI" sz="7200" dirty="0" smtClean="0"/>
              <a:t>IESTINTÄ-</a:t>
            </a:r>
          </a:p>
          <a:p>
            <a:pPr marL="0" indent="0" algn="l">
              <a:buNone/>
            </a:pPr>
            <a:r>
              <a:rPr lang="fi-FI" sz="7200" dirty="0" smtClean="0"/>
              <a:t>EKNOLOGIA</a:t>
            </a:r>
            <a:endParaRPr lang="fi-FI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17" y="954998"/>
            <a:ext cx="5832376" cy="43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728" y="-266720"/>
            <a:ext cx="16783792" cy="71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8863832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000" dirty="0" err="1" smtClean="0">
                <a:solidFill>
                  <a:prstClr val="white"/>
                </a:solidFill>
              </a:rPr>
              <a:t>TVT:n</a:t>
            </a:r>
            <a:r>
              <a:rPr lang="fi-FI" sz="8000" dirty="0" smtClean="0">
                <a:solidFill>
                  <a:prstClr val="white"/>
                </a:solidFill>
              </a:rPr>
              <a:t> </a:t>
            </a:r>
            <a:r>
              <a:rPr lang="fi-FI" sz="8000" dirty="0" err="1" smtClean="0">
                <a:solidFill>
                  <a:prstClr val="white"/>
                </a:solidFill>
              </a:rPr>
              <a:t>käyttömah-dollisuuksia</a:t>
            </a:r>
            <a:r>
              <a:rPr lang="fi-FI" sz="8000" dirty="0" smtClean="0">
                <a:solidFill>
                  <a:prstClr val="white"/>
                </a:solidFill>
              </a:rPr>
              <a:t>…?</a:t>
            </a:r>
            <a:endParaRPr lang="fi-FI" sz="80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19" y="4782786"/>
            <a:ext cx="3061532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pPr algn="l"/>
            <a:r>
              <a:rPr lang="fi-FI" sz="3600" dirty="0" smtClean="0"/>
              <a:t>Toiminnallinen</a:t>
            </a:r>
          </a:p>
          <a:p>
            <a:pPr algn="l"/>
            <a:r>
              <a:rPr lang="fi-FI" sz="3600" dirty="0" smtClean="0"/>
              <a:t>Vuorovaikutuksellinen</a:t>
            </a:r>
          </a:p>
          <a:p>
            <a:pPr algn="l"/>
            <a:r>
              <a:rPr lang="fi-FI" sz="3600" dirty="0" smtClean="0"/>
              <a:t>Leikillinen, pelillinen</a:t>
            </a:r>
          </a:p>
          <a:p>
            <a:pPr algn="l"/>
            <a:r>
              <a:rPr lang="fi-FI" sz="3600" dirty="0" smtClean="0"/>
              <a:t>Salliva</a:t>
            </a:r>
          </a:p>
          <a:p>
            <a:pPr algn="l"/>
            <a:r>
              <a:rPr lang="fi-FI" sz="3600" dirty="0" smtClean="0"/>
              <a:t>Positiivinen</a:t>
            </a:r>
          </a:p>
          <a:p>
            <a:pPr algn="l"/>
            <a:r>
              <a:rPr lang="fi-FI" sz="3600" dirty="0" smtClean="0"/>
              <a:t>Innostava</a:t>
            </a:r>
          </a:p>
          <a:p>
            <a:pPr algn="l"/>
            <a:r>
              <a:rPr lang="fi-FI" sz="3600" dirty="0" smtClean="0"/>
              <a:t>Pienillä askelilla, toistolla ja kertauksella =&gt;</a:t>
            </a:r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01729" y="1974273"/>
            <a:ext cx="589510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6000" b="1" dirty="0">
                <a:solidFill>
                  <a:prstClr val="black"/>
                </a:solidFill>
                <a:ea typeface="+mj-ea"/>
                <a:cs typeface="+mj-cs"/>
              </a:rPr>
              <a:t>KIELIRIKASTEINEN</a:t>
            </a:r>
            <a:br>
              <a:rPr lang="fi-FI" sz="6000" b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i-FI" sz="6000" b="1" dirty="0">
                <a:solidFill>
                  <a:prstClr val="black"/>
                </a:solidFill>
                <a:ea typeface="+mj-ea"/>
                <a:cs typeface="+mj-cs"/>
              </a:rPr>
              <a:t>OPETUS</a:t>
            </a:r>
            <a:endParaRPr lang="fi-FI" sz="6000" b="1" dirty="0"/>
          </a:p>
        </p:txBody>
      </p:sp>
    </p:spTree>
    <p:extLst>
      <p:ext uri="{BB962C8B-B14F-4D97-AF65-F5344CB8AC3E}">
        <p14:creationId xmlns:p14="http://schemas.microsoft.com/office/powerpoint/2010/main" val="29437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 </a:t>
            </a:r>
            <a:r>
              <a:rPr lang="fi-FI" dirty="0" err="1" smtClean="0"/>
              <a:t>Kahoot</a:t>
            </a:r>
            <a:r>
              <a:rPr lang="fi-FI" dirty="0" smtClean="0"/>
              <a:t>- mielipiteistä; </a:t>
            </a:r>
            <a:br>
              <a:rPr lang="fi-FI" dirty="0" smtClean="0"/>
            </a:br>
            <a:r>
              <a:rPr lang="fi-FI" dirty="0" smtClean="0"/>
              <a:t>jatketaan ilman </a:t>
            </a:r>
            <a:r>
              <a:rPr lang="fi-FI" dirty="0" err="1" smtClean="0"/>
              <a:t>TVT:tä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07" y="2331034"/>
            <a:ext cx="5472753" cy="31506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4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8863832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600" dirty="0" smtClean="0"/>
              <a:t>Kieliopin rooli…?</a:t>
            </a:r>
            <a:endParaRPr lang="fi-FI" sz="9600" dirty="0"/>
          </a:p>
        </p:txBody>
      </p:sp>
    </p:spTree>
    <p:extLst>
      <p:ext uri="{BB962C8B-B14F-4D97-AF65-F5344CB8AC3E}">
        <p14:creationId xmlns:p14="http://schemas.microsoft.com/office/powerpoint/2010/main" val="38182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953717" y="2302878"/>
            <a:ext cx="8913614" cy="6095993"/>
          </a:xfrm>
        </p:spPr>
        <p:txBody>
          <a:bodyPr/>
          <a:lstStyle/>
          <a:p>
            <a:pPr lvl="0" algn="l"/>
            <a:r>
              <a:rPr lang="fi-FI" sz="5400" dirty="0" smtClean="0"/>
              <a:t>Ei ulkoa opeteltavia listoja</a:t>
            </a:r>
          </a:p>
          <a:p>
            <a:pPr lvl="0" algn="l"/>
            <a:r>
              <a:rPr lang="fi-FI" sz="5400" dirty="0" smtClean="0"/>
              <a:t>Ensin tutuksi käytössä, sitten ”nimilappu”</a:t>
            </a:r>
            <a:endParaRPr lang="fi-FI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728557" y="341194"/>
            <a:ext cx="13951566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 smtClean="0">
                <a:solidFill>
                  <a:prstClr val="black"/>
                </a:solidFill>
              </a:rPr>
              <a:t>Kielioppi </a:t>
            </a:r>
            <a:r>
              <a:rPr lang="fi-FI" sz="2800" b="1" dirty="0" smtClean="0">
                <a:solidFill>
                  <a:prstClr val="black"/>
                </a:solidFill>
              </a:rPr>
              <a:t>(kielenoppimisessa </a:t>
            </a:r>
          </a:p>
          <a:p>
            <a:r>
              <a:rPr lang="fi-FI" sz="2800" b="1" dirty="0">
                <a:solidFill>
                  <a:prstClr val="black"/>
                </a:solidFill>
              </a:rPr>
              <a:t>	</a:t>
            </a:r>
            <a:r>
              <a:rPr lang="fi-FI" sz="2800" b="1" dirty="0" smtClean="0">
                <a:solidFill>
                  <a:prstClr val="black"/>
                </a:solidFill>
              </a:rPr>
              <a:t>						yleensäkin)</a:t>
            </a:r>
            <a:endParaRPr lang="fi-FI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709684" y="1438519"/>
            <a:ext cx="9799092" cy="6095993"/>
          </a:xfrm>
        </p:spPr>
        <p:txBody>
          <a:bodyPr/>
          <a:lstStyle/>
          <a:p>
            <a:pPr algn="l"/>
            <a:r>
              <a:rPr lang="fi-FI" sz="4800" dirty="0"/>
              <a:t>sanavaraston tehokas kartuttaminen ja viestin perille menon varmistaminen</a:t>
            </a:r>
          </a:p>
          <a:p>
            <a:pPr algn="l"/>
            <a:r>
              <a:rPr lang="fi-FI" sz="4800" dirty="0"/>
              <a:t>rakenteita opetellaan sitä mukaa kuin niitä tarvitaan</a:t>
            </a:r>
          </a:p>
          <a:p>
            <a:pPr lvl="0"/>
            <a:endParaRPr lang="fi-FI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818322" y="0"/>
            <a:ext cx="10358967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8000" b="1" dirty="0" smtClean="0">
                <a:solidFill>
                  <a:prstClr val="black"/>
                </a:solidFill>
              </a:rPr>
              <a:t>Kielioppi</a:t>
            </a:r>
            <a:endParaRPr lang="fi-FI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8863832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800" dirty="0" smtClean="0"/>
              <a:t>Miten </a:t>
            </a:r>
            <a:r>
              <a:rPr lang="fi-FI" sz="4800" dirty="0" smtClean="0">
                <a:solidFill>
                  <a:srgbClr val="FFFF00"/>
                </a:solidFill>
              </a:rPr>
              <a:t>korjata</a:t>
            </a:r>
            <a:r>
              <a:rPr lang="fi-FI" sz="4800" dirty="0" smtClean="0"/>
              <a:t> väärin opittuja malleja </a:t>
            </a:r>
            <a:r>
              <a:rPr lang="fi-FI" sz="4800" dirty="0" smtClean="0">
                <a:solidFill>
                  <a:srgbClr val="FFFF00"/>
                </a:solidFill>
              </a:rPr>
              <a:t>hienovaraisesti</a:t>
            </a:r>
            <a:r>
              <a:rPr lang="fi-FI" sz="4800" dirty="0" smtClean="0"/>
              <a:t> motivaatiota vaarantamatta ja kielipelkoa aiheuttamatta? 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27295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-218369" y="147854"/>
            <a:ext cx="7983945" cy="7344763"/>
          </a:xfrm>
        </p:spPr>
        <p:txBody>
          <a:bodyPr/>
          <a:lstStyle/>
          <a:p>
            <a:pPr lvl="0"/>
            <a:r>
              <a:rPr lang="fi-FI" sz="4400" dirty="0" smtClean="0"/>
              <a:t>”</a:t>
            </a:r>
            <a:r>
              <a:rPr lang="fi-FI" sz="4400" dirty="0"/>
              <a:t>Kuka uskaltaa ottaa tosissaan </a:t>
            </a:r>
            <a:r>
              <a:rPr lang="fi-FI" sz="4400" dirty="0" smtClean="0"/>
              <a:t>sen Eurooppalaisen </a:t>
            </a:r>
            <a:r>
              <a:rPr lang="fi-FI" sz="4400" dirty="0"/>
              <a:t>viitekehyksen kohdan, jonka mukaan </a:t>
            </a:r>
            <a:r>
              <a:rPr lang="fi-FI" sz="4400" b="1" dirty="0"/>
              <a:t>tositilanteen </a:t>
            </a:r>
            <a:r>
              <a:rPr lang="fi-FI" sz="4400" b="1" dirty="0" smtClean="0"/>
              <a:t>vuorovaikutuksessa otetaan </a:t>
            </a:r>
            <a:r>
              <a:rPr lang="fi-FI" sz="4400" b="1" dirty="0"/>
              <a:t>kaikki resurssit käyttöön?” </a:t>
            </a:r>
            <a:endParaRPr lang="fi-FI" sz="4400" dirty="0"/>
          </a:p>
          <a:p>
            <a:pPr lvl="0"/>
            <a:r>
              <a:rPr lang="fi-FI" sz="2400" dirty="0"/>
              <a:t>Kalliokoski </a:t>
            </a:r>
            <a:r>
              <a:rPr lang="fi-FI" sz="2400" dirty="0" smtClean="0"/>
              <a:t>Kielikasvatusfoorumissa 29.10.2014</a:t>
            </a:r>
            <a:endParaRPr lang="fi-FI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818322" y="0"/>
            <a:ext cx="10358967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2737" y="2264696"/>
            <a:ext cx="2037804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sz="4800" b="1" dirty="0" smtClean="0"/>
              <a:t>Kaikki </a:t>
            </a:r>
            <a:r>
              <a:rPr lang="fi-FI" sz="4800" b="1" dirty="0" err="1" smtClean="0"/>
              <a:t>resurs</a:t>
            </a:r>
            <a:r>
              <a:rPr lang="fi-FI" sz="4800" b="1" dirty="0" smtClean="0"/>
              <a:t>-sit..?</a:t>
            </a:r>
            <a:endParaRPr lang="fi-FI" sz="4800" b="1" dirty="0"/>
          </a:p>
        </p:txBody>
      </p:sp>
    </p:spTree>
    <p:extLst>
      <p:ext uri="{BB962C8B-B14F-4D97-AF65-F5344CB8AC3E}">
        <p14:creationId xmlns:p14="http://schemas.microsoft.com/office/powerpoint/2010/main" val="138801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38823" y="381001"/>
            <a:ext cx="12543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/>
              <a:t>Lähisukukielet</a:t>
            </a:r>
            <a:r>
              <a:rPr lang="fi-FI" sz="5400" dirty="0"/>
              <a:t> voisivat olla rajallisina osakompetensseina muiden kielten yhteydessä:</a:t>
            </a:r>
          </a:p>
          <a:p>
            <a:r>
              <a:rPr lang="fi-FI" sz="5400" dirty="0"/>
              <a:t>	</a:t>
            </a:r>
            <a:r>
              <a:rPr lang="fi-FI" sz="5400" dirty="0" smtClean="0"/>
              <a:t>suomen kieli =&gt;</a:t>
            </a:r>
            <a:r>
              <a:rPr lang="fi-FI" sz="5400" dirty="0"/>
              <a:t>	</a:t>
            </a:r>
            <a:r>
              <a:rPr lang="fi-FI" sz="5400" dirty="0" smtClean="0"/>
              <a:t>	viro</a:t>
            </a:r>
            <a:endParaRPr lang="fi-FI" sz="5400" dirty="0"/>
          </a:p>
          <a:p>
            <a:r>
              <a:rPr lang="fi-FI" sz="5400" dirty="0" smtClean="0"/>
              <a:t>	ruotsi	 =&gt; 			norja ja tanska</a:t>
            </a:r>
          </a:p>
          <a:p>
            <a:r>
              <a:rPr lang="fi-FI" sz="5400" dirty="0"/>
              <a:t>	</a:t>
            </a:r>
            <a:r>
              <a:rPr lang="fi-FI" sz="5400" dirty="0" smtClean="0"/>
              <a:t>saksa</a:t>
            </a:r>
            <a:r>
              <a:rPr lang="fi-FI" sz="5400" dirty="0"/>
              <a:t>	</a:t>
            </a:r>
            <a:r>
              <a:rPr lang="fi-FI" sz="5400" dirty="0" smtClean="0"/>
              <a:t> =&gt; 			hollanti </a:t>
            </a:r>
            <a:r>
              <a:rPr lang="fi-FI" sz="5400" dirty="0"/>
              <a:t>(</a:t>
            </a:r>
            <a:r>
              <a:rPr lang="fi-FI" sz="5400" dirty="0" smtClean="0"/>
              <a:t>lukeminen)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552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328246" y="257908"/>
            <a:ext cx="7540645" cy="6600092"/>
          </a:xfrm>
        </p:spPr>
        <p:txBody>
          <a:bodyPr/>
          <a:lstStyle/>
          <a:p>
            <a:pPr marL="0" indent="0">
              <a:buNone/>
            </a:pPr>
            <a:r>
              <a:rPr lang="fi-FI" sz="4000" b="1" dirty="0" smtClean="0"/>
              <a:t>OPS:</a:t>
            </a:r>
          </a:p>
          <a:p>
            <a:pPr marL="0" indent="0">
              <a:buNone/>
            </a:pPr>
            <a:r>
              <a:rPr lang="fi-FI" sz="4400" dirty="0"/>
              <a:t>O</a:t>
            </a:r>
            <a:r>
              <a:rPr lang="fi-FI" sz="4400" dirty="0" smtClean="0"/>
              <a:t>pettajan </a:t>
            </a:r>
            <a:r>
              <a:rPr lang="fi-FI" sz="4400" dirty="0"/>
              <a:t>tulee ”rohkaista oppilasta käyttämään viestinsä perille </a:t>
            </a:r>
            <a:r>
              <a:rPr lang="fi-FI" sz="4400" dirty="0" smtClean="0"/>
              <a:t>saamiseksi monenlaisia</a:t>
            </a:r>
            <a:r>
              <a:rPr lang="fi-FI" sz="4400" dirty="0"/>
              <a:t>, </a:t>
            </a:r>
            <a:r>
              <a:rPr lang="fi-FI" sz="4400" b="1" dirty="0"/>
              <a:t>myös ei-kielellisiä keinoja </a:t>
            </a:r>
            <a:r>
              <a:rPr lang="fi-FI" sz="4400" dirty="0" smtClean="0"/>
              <a:t>” </a:t>
            </a:r>
          </a:p>
          <a:p>
            <a:pPr marL="0" indent="0">
              <a:buNone/>
            </a:pPr>
            <a:r>
              <a:rPr lang="fi-FI" sz="3200" dirty="0" smtClean="0"/>
              <a:t>(</a:t>
            </a:r>
            <a:r>
              <a:rPr lang="fi-FI" sz="3200" dirty="0"/>
              <a:t>ruotsin B1-oppimäärä, 6. vuosiluokka, 207).</a:t>
            </a:r>
          </a:p>
          <a:p>
            <a:pPr marL="0" lvl="0" indent="0">
              <a:buNone/>
            </a:pPr>
            <a:endParaRPr lang="fi-FI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818322" y="0"/>
            <a:ext cx="10358967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0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67191"/>
            <a:ext cx="9528131" cy="692519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8" name="Cloud Callout 7"/>
          <p:cNvSpPr/>
          <p:nvPr/>
        </p:nvSpPr>
        <p:spPr>
          <a:xfrm>
            <a:off x="8824552" y="493687"/>
            <a:ext cx="3114843" cy="5008728"/>
          </a:xfrm>
          <a:prstGeom prst="cloudCallout">
            <a:avLst>
              <a:gd name="adj1" fmla="val -206294"/>
              <a:gd name="adj2" fmla="val 91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 smtClean="0"/>
              <a:t>KIELIRI-KASTEI-SUUDESSA…?</a:t>
            </a:r>
          </a:p>
        </p:txBody>
      </p:sp>
    </p:spTree>
    <p:extLst>
      <p:ext uri="{BB962C8B-B14F-4D97-AF65-F5344CB8AC3E}">
        <p14:creationId xmlns:p14="http://schemas.microsoft.com/office/powerpoint/2010/main" val="123809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0330-5D7D-4552-BB7B-9F547DBBDEF9}" type="datetime1">
              <a:rPr lang="fi-FI" smtClean="0">
                <a:solidFill>
                  <a:prstClr val="white"/>
                </a:solidFill>
              </a:rPr>
              <a:pPr/>
              <a:t>11.4.2017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AA9D-CF6C-4228-854D-E2046E6048CB}" type="slidenum">
              <a:rPr lang="fi-FI" smtClean="0">
                <a:solidFill>
                  <a:prstClr val="white"/>
                </a:solidFill>
              </a:rPr>
              <a:pPr/>
              <a:t>29</a:t>
            </a:fld>
            <a:endParaRPr lang="fi-FI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9" y="1252020"/>
            <a:ext cx="7138447" cy="4750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8509" y="221674"/>
            <a:ext cx="7013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i-FI" sz="4800" dirty="0">
                <a:solidFill>
                  <a:prstClr val="black"/>
                </a:solidFill>
              </a:rPr>
              <a:t>KOLME TYÖPAJARYHMÄÄ </a:t>
            </a:r>
          </a:p>
        </p:txBody>
      </p:sp>
    </p:spTree>
    <p:extLst>
      <p:ext uri="{BB962C8B-B14F-4D97-AF65-F5344CB8AC3E}">
        <p14:creationId xmlns:p14="http://schemas.microsoft.com/office/powerpoint/2010/main" val="35456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Content Placeholder 7" descr="165698_hyvasta_paremmaksi_kehittamisideoita_kielten_oppimistulosten_arviointien_oso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7531" y="-2466077"/>
            <a:ext cx="21475148" cy="11561150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Oval Callout 8"/>
          <p:cNvSpPr/>
          <p:nvPr/>
        </p:nvSpPr>
        <p:spPr>
          <a:xfrm>
            <a:off x="6400800" y="0"/>
            <a:ext cx="5300870" cy="5353878"/>
          </a:xfrm>
          <a:prstGeom prst="wedgeEllipseCallout">
            <a:avLst>
              <a:gd name="adj1" fmla="val -63459"/>
              <a:gd name="adj2" fmla="val 287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3200" dirty="0" smtClean="0"/>
              <a:t>- Etätehtävään ja </a:t>
            </a:r>
            <a:r>
              <a:rPr lang="fi-FI" sz="3200" dirty="0" err="1" smtClean="0"/>
              <a:t>kaytäntöön</a:t>
            </a:r>
            <a:r>
              <a:rPr lang="fi-FI" sz="3200" dirty="0" smtClean="0"/>
              <a:t> liittyviä asioita ”tajunnanvirtana”</a:t>
            </a:r>
          </a:p>
          <a:p>
            <a:r>
              <a:rPr lang="fi-FI" sz="3200" dirty="0" smtClean="0"/>
              <a:t>- </a:t>
            </a:r>
            <a:r>
              <a:rPr lang="fi-FI" sz="3200" dirty="0" err="1" smtClean="0"/>
              <a:t>Kahoot</a:t>
            </a:r>
            <a:r>
              <a:rPr lang="fi-FI" sz="3200" dirty="0" smtClean="0"/>
              <a:t>- mielipiteitä</a:t>
            </a:r>
          </a:p>
          <a:p>
            <a:r>
              <a:rPr lang="fi-FI" sz="3200" dirty="0" smtClean="0"/>
              <a:t>- Keskustelua…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067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774" y="568038"/>
            <a:ext cx="8627276" cy="48528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9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Content Placeholder 6" descr="176255_kieli_koulun_ytimessa_nakokulmia_kielikasvatukseen.pdf - Adobe Rea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6745" y="-1817168"/>
            <a:ext cx="19202401" cy="10337616"/>
          </a:xfrm>
        </p:spPr>
      </p:pic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defTabSz="457200"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2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20" y="253069"/>
            <a:ext cx="9683706" cy="58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8863832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8800" dirty="0" smtClean="0"/>
              <a:t>Opettajan työmäärä…?</a:t>
            </a:r>
            <a:endParaRPr lang="fi-FI" sz="8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322" y="4788856"/>
            <a:ext cx="3061532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169135" y="1510081"/>
            <a:ext cx="7630395" cy="6095993"/>
          </a:xfrm>
        </p:spPr>
        <p:txBody>
          <a:bodyPr/>
          <a:lstStyle/>
          <a:p>
            <a:r>
              <a:rPr lang="fi-FI" sz="4400" dirty="0"/>
              <a:t>lisääntyy hetkellisesti aina silloin kun lähdetään perehtymään johonkin uuteen toimintakulttuuriin, mutta </a:t>
            </a:r>
            <a:r>
              <a:rPr lang="fi-FI" sz="4400" b="1" dirty="0"/>
              <a:t>tasoittuu toiminnan vakiintuessa osaksi arkea</a:t>
            </a:r>
          </a:p>
          <a:p>
            <a:pPr lvl="0"/>
            <a:endParaRPr lang="fi-FI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513" y="370256"/>
            <a:ext cx="10358967" cy="11398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6000" b="1" dirty="0" smtClean="0">
                <a:solidFill>
                  <a:prstClr val="black"/>
                </a:solidFill>
              </a:rPr>
              <a:t>Opettajan työmäärä</a:t>
            </a:r>
            <a:endParaRPr lang="fi-FI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9049685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600" dirty="0" err="1" smtClean="0"/>
              <a:t>Kielirikasteisuu-den</a:t>
            </a:r>
            <a:r>
              <a:rPr lang="fi-FI" sz="6600" dirty="0" smtClean="0"/>
              <a:t> määrä viikkotunneista…?</a:t>
            </a:r>
            <a:endParaRPr lang="fi-FI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19" y="4782786"/>
            <a:ext cx="3061532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92" y="381001"/>
            <a:ext cx="6329754" cy="3730625"/>
          </a:xfrm>
        </p:spPr>
        <p:txBody>
          <a:bodyPr/>
          <a:lstStyle/>
          <a:p>
            <a:endParaRPr lang="fi-FI" dirty="0" smtClean="0"/>
          </a:p>
          <a:p>
            <a:endParaRPr lang="fi-FI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18" y="0"/>
            <a:ext cx="3535986" cy="5907536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328169" y="187036"/>
            <a:ext cx="9049685" cy="5720500"/>
          </a:xfrm>
          <a:prstGeom prst="wedgeEllipseCallout">
            <a:avLst>
              <a:gd name="adj1" fmla="val -62878"/>
              <a:gd name="adj2" fmla="val -267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6600" dirty="0" err="1" smtClean="0"/>
              <a:t>Kielirikasteisuu-den</a:t>
            </a:r>
            <a:r>
              <a:rPr lang="fi-FI" sz="6600" dirty="0" smtClean="0"/>
              <a:t> määrä kerralla…?</a:t>
            </a:r>
            <a:endParaRPr lang="fi-FI" sz="6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19" y="4782786"/>
            <a:ext cx="3061532" cy="17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468</Words>
  <Application>Microsoft Office PowerPoint</Application>
  <PresentationFormat>Mukautettu</PresentationFormat>
  <Paragraphs>76</Paragraphs>
  <Slides>30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27_Mukautettu suunnittelumalli</vt:lpstr>
      <vt:lpstr>28_Mukautettu suunnittelumalli</vt:lpstr>
      <vt:lpstr>3_Mukautettu suunnittelumalli</vt:lpstr>
      <vt:lpstr>29_Mukautettu suunnittelumalli</vt:lpstr>
      <vt:lpstr>30_Mukautettu suunnittelumalli</vt:lpstr>
      <vt:lpstr>Etätehtävän ajatuksia,  tietoa  ja mielipidevisailua (Kahoot)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Haapajärven kaupungin OPS: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 Kahoot- mielipiteistä;  jatketaan ilman TVT:tä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University of Oulu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Satu Rusko</dc:creator>
  <cp:lastModifiedBy>Opettaja</cp:lastModifiedBy>
  <cp:revision>30</cp:revision>
  <dcterms:created xsi:type="dcterms:W3CDTF">2017-03-19T12:04:30Z</dcterms:created>
  <dcterms:modified xsi:type="dcterms:W3CDTF">2017-04-11T05:00:39Z</dcterms:modified>
</cp:coreProperties>
</file>