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2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9" r:id="rId6"/>
    <p:sldId id="285" r:id="rId7"/>
    <p:sldId id="294" r:id="rId8"/>
    <p:sldId id="287" r:id="rId9"/>
    <p:sldId id="293" r:id="rId10"/>
    <p:sldId id="290" r:id="rId1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4"/>
  </p:normalViewPr>
  <p:slideViewPr>
    <p:cSldViewPr snapToGrid="0" snapToObjects="1">
      <p:cViewPr varScale="1">
        <p:scale>
          <a:sx n="116" d="100"/>
          <a:sy n="116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22.3.2018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22.3.2018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tx2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22.3.2018</a:t>
            </a:fld>
            <a:endParaRPr lang="fi-FI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5B4D27AE-834E-AB48-9E8B-C427A60CD151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95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2B568B2-162A-7246-B3FC-A16B8EE510FC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D361EE1-D02E-FC44-9B83-14D83344329D}" type="datetime1">
              <a:rPr lang="fi-FI" smtClean="0"/>
              <a:t>22.3.2018</a:t>
            </a:fld>
            <a:endParaRPr lang="fi-FI" dirty="0"/>
          </a:p>
        </p:txBody>
      </p:sp>
      <p:pic>
        <p:nvPicPr>
          <p:cNvPr id="13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DSC_067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1C81233-4A85-5649-B14B-2E362FAE8517}" type="datetime1">
              <a:rPr lang="fi-FI" smtClean="0"/>
              <a:t>22.3.2018</a:t>
            </a:fld>
            <a:endParaRPr lang="fi-FI" dirty="0"/>
          </a:p>
        </p:txBody>
      </p:sp>
      <p:pic>
        <p:nvPicPr>
          <p:cNvPr id="13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269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0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1ACA4DC-9D46-1C4A-9FCC-A8A4E2D28BBB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1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61EE33-250F-C944-92CC-F2C1829FA0AE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872685" y="0"/>
            <a:ext cx="763388" cy="1028096"/>
            <a:chOff x="457200" y="0"/>
            <a:chExt cx="763388" cy="1028096"/>
          </a:xfrm>
        </p:grpSpPr>
        <p:sp>
          <p:nvSpPr>
            <p:cNvPr id="2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8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51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69EEB3-F26E-1248-9BC1-8BE55A2C5ECC}" type="datetime1">
              <a:rPr lang="fi-FI" smtClean="0"/>
              <a:t>22.3.2018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80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3" r:id="rId2"/>
    <p:sldLayoutId id="2147483689" r:id="rId3"/>
    <p:sldLayoutId id="2147483701" r:id="rId4"/>
    <p:sldLayoutId id="2147483702" r:id="rId5"/>
    <p:sldLayoutId id="2147483703" r:id="rId6"/>
    <p:sldLayoutId id="2147483704" r:id="rId7"/>
    <p:sldLayoutId id="2147483706" r:id="rId8"/>
    <p:sldLayoutId id="2147483705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750" r:id="rId4"/>
    <p:sldLayoutId id="2147483752" r:id="rId5"/>
    <p:sldLayoutId id="2147483719" r:id="rId6"/>
    <p:sldLayoutId id="2147483717" r:id="rId7"/>
    <p:sldLayoutId id="2147483651" r:id="rId8"/>
    <p:sldLayoutId id="2147483722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3B7846E-1148-6540-8CDC-0575AAF89067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FB69CF8E-21BB-AF46-B6FE-DA2AD07B6B76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6" r:id="rId3"/>
    <p:sldLayoutId id="2147483747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375" y="2577954"/>
            <a:ext cx="5727252" cy="1906777"/>
          </a:xfrm>
        </p:spPr>
        <p:txBody>
          <a:bodyPr/>
          <a:lstStyle/>
          <a:p>
            <a:r>
              <a:rPr lang="fi-FI" dirty="0"/>
              <a:t>Koulutusstrategian valmistelu</a:t>
            </a:r>
            <a:br>
              <a:rPr lang="fi-FI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Pedagogiikan</a:t>
            </a:r>
            <a:r>
              <a:rPr lang="en-US" dirty="0" smtClean="0"/>
              <a:t> </a:t>
            </a:r>
            <a:r>
              <a:rPr lang="en-US" dirty="0" err="1" smtClean="0"/>
              <a:t>kehittämisryhmä</a:t>
            </a:r>
            <a:endParaRPr lang="en-US" dirty="0" smtClean="0"/>
          </a:p>
          <a:p>
            <a:r>
              <a:rPr lang="en-US" dirty="0" err="1" smtClean="0"/>
              <a:t>Liikuntatieteellinen</a:t>
            </a:r>
            <a:r>
              <a:rPr lang="en-US" dirty="0" smtClean="0"/>
              <a:t> </a:t>
            </a:r>
            <a:r>
              <a:rPr lang="en-US" dirty="0" err="1" smtClean="0"/>
              <a:t>tiedekunta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22.3.2018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99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1613" y="296616"/>
            <a:ext cx="7547378" cy="158910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Lähtökohtana</a:t>
            </a:r>
            <a:r>
              <a:rPr lang="en-US" dirty="0" smtClean="0"/>
              <a:t> </a:t>
            </a:r>
            <a:r>
              <a:rPr lang="en-US" dirty="0" err="1" smtClean="0"/>
              <a:t>JYn</a:t>
            </a:r>
            <a:r>
              <a:rPr lang="en-US" dirty="0" smtClean="0"/>
              <a:t> </a:t>
            </a:r>
            <a:r>
              <a:rPr lang="en-US" dirty="0" err="1" smtClean="0"/>
              <a:t>koulutusneuvoston</a:t>
            </a:r>
            <a:r>
              <a:rPr lang="en-US" dirty="0" smtClean="0"/>
              <a:t> </a:t>
            </a:r>
            <a:r>
              <a:rPr lang="en-US" dirty="0" err="1" smtClean="0"/>
              <a:t>strategiatyön</a:t>
            </a:r>
            <a:r>
              <a:rPr lang="en-US" dirty="0"/>
              <a:t> </a:t>
            </a:r>
            <a:r>
              <a:rPr lang="en-US" dirty="0" err="1" smtClean="0"/>
              <a:t>kysymykset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2182337"/>
            <a:ext cx="8107775" cy="3724193"/>
          </a:xfrm>
        </p:spPr>
        <p:txBody>
          <a:bodyPr>
            <a:normAutofit/>
          </a:bodyPr>
          <a:lstStyle/>
          <a:p>
            <a:r>
              <a:rPr lang="fi-FI" dirty="0" smtClean="0"/>
              <a:t>1</a:t>
            </a:r>
            <a:r>
              <a:rPr lang="fi-FI" dirty="0"/>
              <a:t>. Mitä Jyväskylän yliopiston pitäisi tavoitella </a:t>
            </a:r>
            <a:r>
              <a:rPr lang="fi-FI" b="1" dirty="0"/>
              <a:t>koulutuksensa kehittämisessä</a:t>
            </a:r>
            <a:r>
              <a:rPr lang="fi-FI" dirty="0"/>
              <a:t>?</a:t>
            </a:r>
          </a:p>
          <a:p>
            <a:r>
              <a:rPr lang="fi-FI" dirty="0"/>
              <a:t>2. Mitä meidän tulee muuttaa </a:t>
            </a:r>
            <a:r>
              <a:rPr lang="fi-FI" b="1" dirty="0"/>
              <a:t>oppimisessa</a:t>
            </a:r>
            <a:r>
              <a:rPr lang="fi-FI" dirty="0"/>
              <a:t>, jotta olemme maailman muutoksessa mukana?</a:t>
            </a:r>
          </a:p>
          <a:p>
            <a:r>
              <a:rPr lang="fi-FI" dirty="0"/>
              <a:t>3. Mitä meidän tulee muuttaa </a:t>
            </a:r>
            <a:r>
              <a:rPr lang="fi-FI" b="1" dirty="0"/>
              <a:t>opetuksessa</a:t>
            </a:r>
            <a:r>
              <a:rPr lang="fi-FI" dirty="0"/>
              <a:t>, jotta olemme maailman muutoksessa mukana?</a:t>
            </a:r>
          </a:p>
          <a:p>
            <a:r>
              <a:rPr lang="fi-FI" dirty="0"/>
              <a:t>4. Mitä meidän tulee muuttaa </a:t>
            </a:r>
            <a:r>
              <a:rPr lang="fi-FI" b="1" dirty="0"/>
              <a:t>oppimisympäristöissä</a:t>
            </a:r>
            <a:r>
              <a:rPr lang="fi-FI" dirty="0"/>
              <a:t>, jotta olemme maailman muutoksessa mukana</a:t>
            </a:r>
            <a:r>
              <a:rPr lang="fi-FI" dirty="0" smtClean="0"/>
              <a:t>?</a:t>
            </a:r>
          </a:p>
          <a:p>
            <a:endParaRPr lang="fi-FI" dirty="0"/>
          </a:p>
          <a:p>
            <a:r>
              <a:rPr lang="fi-FI" dirty="0" smtClean="0"/>
              <a:t>Toteutettiin </a:t>
            </a:r>
            <a:r>
              <a:rPr lang="fi-FI" dirty="0" err="1" smtClean="0"/>
              <a:t>LTKn</a:t>
            </a:r>
            <a:r>
              <a:rPr lang="fi-FI" dirty="0" smtClean="0"/>
              <a:t> henkilöstökysely &gt; 14.3.2018</a:t>
            </a:r>
            <a:endParaRPr lang="fi-FI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5CFF-917D-A547-A88A-94A61F8F474F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26" y="220935"/>
            <a:ext cx="7286624" cy="1589105"/>
          </a:xfrm>
        </p:spPr>
        <p:txBody>
          <a:bodyPr>
            <a:normAutofit/>
          </a:bodyPr>
          <a:lstStyle/>
          <a:p>
            <a:r>
              <a:rPr lang="fi-FI" dirty="0" err="1" smtClean="0"/>
              <a:t>LTKn</a:t>
            </a:r>
            <a:r>
              <a:rPr lang="fi-FI" dirty="0" smtClean="0"/>
              <a:t> koulutusstrategian suunnittelun työpaja 16.3.2018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30975"/>
            <a:ext cx="8476487" cy="3902034"/>
          </a:xfrm>
        </p:spPr>
        <p:txBody>
          <a:bodyPr>
            <a:noAutofit/>
          </a:bodyPr>
          <a:lstStyle/>
          <a:p>
            <a:r>
              <a:rPr lang="fi-FI" sz="2400" dirty="0" smtClean="0"/>
              <a:t>Henkilöstökyselyn aineiston (tavoitteita ja muutosehdotuksia)</a:t>
            </a:r>
            <a:r>
              <a:rPr lang="fi-FI" sz="2400" dirty="0"/>
              <a:t> </a:t>
            </a:r>
            <a:r>
              <a:rPr lang="fi-FI" sz="2400" dirty="0" err="1" smtClean="0"/>
              <a:t>teemoiteltiin</a:t>
            </a:r>
            <a:r>
              <a:rPr lang="fi-FI" sz="2400" dirty="0" smtClean="0"/>
              <a:t> ja jäsenneltiin. </a:t>
            </a:r>
            <a:endParaRPr lang="fi-FI" sz="2400" dirty="0"/>
          </a:p>
          <a:p>
            <a:r>
              <a:rPr lang="fi-FI" sz="2400" dirty="0" smtClean="0"/>
              <a:t>Keskusteltiin ja pohdittiin esitettyjen tavoitteiden ja muutosten tärkeyttä/tärkeysjärjestystä ja luotiin uusia tavoite- ja muutosehdotuksia</a:t>
            </a:r>
          </a:p>
          <a:p>
            <a:r>
              <a:rPr lang="fi-FI" sz="2400" dirty="0" smtClean="0"/>
              <a:t>Kirjatut tavoitteet ja muutosehdotukset jätettiin pedagogisen kehittämisryhmän (PKR) viimeisteltäväksi.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5CFF-917D-A547-A88A-94A61F8F474F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74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180" y="1787129"/>
            <a:ext cx="8314649" cy="4267200"/>
          </a:xfrm>
        </p:spPr>
        <p:txBody>
          <a:bodyPr>
            <a:noAutofit/>
          </a:bodyPr>
          <a:lstStyle/>
          <a:p>
            <a:r>
              <a:rPr lang="fi-FI" dirty="0"/>
              <a:t>Yliopistomme tulee profiloitua aineenopettajakoulutuksen huippuyksiköksi</a:t>
            </a:r>
          </a:p>
          <a:p>
            <a:r>
              <a:rPr lang="fi-FI" dirty="0"/>
              <a:t>Opetusansioiden arvostus tulee nostaa tutkimusansioiden rinnalle</a:t>
            </a:r>
          </a:p>
          <a:p>
            <a:r>
              <a:rPr lang="fi-FI" dirty="0"/>
              <a:t>Yliopiston tulee luoda kriteerit opettajan urapolulle, kuten on tehty tutkijan urapolulle</a:t>
            </a:r>
          </a:p>
          <a:p>
            <a:r>
              <a:rPr lang="fi-FI" dirty="0"/>
              <a:t>Opetuksen tulee pohjautua tiiviisti tutkimukseen ja opetuksessa tulee pyrkiä entistä paremmin linkittämään teoria ja käytäntö eli mihin ja miten opittua teoria- ja tutkittua tietoa voidaan soveltaa</a:t>
            </a:r>
          </a:p>
          <a:p>
            <a:r>
              <a:rPr lang="fi-FI" dirty="0"/>
              <a:t>Työelämärelevanssi (koulutuksemme vastaavuus työelämän kanssa, verkostoituminen) tulee olla keskeinen koulutuksen kehittämisen tavoite </a:t>
            </a:r>
          </a:p>
          <a:p>
            <a:r>
              <a:rPr lang="fi-FI" dirty="0"/>
              <a:t>Opiskelijoille tulee pyrkiä järjestämään entistä joustavampia opintopolkuja tiedekunnissa, tiedekuntien välillä ja muiden korkeakoulujen välillä</a:t>
            </a:r>
          </a:p>
          <a:p>
            <a:r>
              <a:rPr lang="fi-FI" dirty="0"/>
              <a:t>Digitaalisuus ja TVT-teknologian käyttö opetuksessa (</a:t>
            </a:r>
            <a:r>
              <a:rPr lang="fi-FI" dirty="0" err="1"/>
              <a:t>lähi</a:t>
            </a:r>
            <a:r>
              <a:rPr lang="fi-FI" dirty="0"/>
              <a:t>-, </a:t>
            </a:r>
            <a:r>
              <a:rPr lang="fi-FI" dirty="0" err="1"/>
              <a:t>etä</a:t>
            </a:r>
            <a:r>
              <a:rPr lang="fi-FI" dirty="0"/>
              <a:t>-) tulee olla luonnollinen osa opetuskäytäntöjä</a:t>
            </a:r>
          </a:p>
          <a:p>
            <a:pPr marL="717550" lvl="1" indent="0">
              <a:spcBef>
                <a:spcPts val="0"/>
              </a:spcBef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5CFF-917D-A547-A88A-94A61F8F474F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453180" y="1188968"/>
            <a:ext cx="8338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1. </a:t>
            </a:r>
            <a:r>
              <a:rPr lang="fi-FI" dirty="0" smtClean="0"/>
              <a:t>Mitä Jyväskylän yliopiston pitäisi tavoitella </a:t>
            </a:r>
            <a:r>
              <a:rPr lang="fi-FI" b="1" dirty="0" smtClean="0"/>
              <a:t>koulutuksensa kehittämisessä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1446234" y="129142"/>
            <a:ext cx="645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LTKn</a:t>
            </a:r>
            <a:r>
              <a:rPr lang="fi-FI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koulutusstrategia työn (henkilöstökysely ja työpaja) lopputuotos</a:t>
            </a:r>
            <a:endParaRPr lang="fi-FI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5CFF-917D-A547-A88A-94A61F8F474F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457201" y="1089281"/>
            <a:ext cx="8561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2. Mitä meidän tulee muuttaa </a:t>
            </a:r>
            <a:r>
              <a:rPr lang="fi-FI" b="1" dirty="0"/>
              <a:t>oppimisessa</a:t>
            </a:r>
            <a:r>
              <a:rPr lang="fi-FI" dirty="0"/>
              <a:t>, jotta olemme maailman muutoksessa mukana?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6234" y="129142"/>
            <a:ext cx="645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LTKn</a:t>
            </a:r>
            <a:r>
              <a:rPr lang="fi-FI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koulutusstrategia työn (henkilöstökysely ja työpaja) lopputuotos</a:t>
            </a:r>
            <a:endParaRPr lang="fi-FI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12579"/>
            <a:ext cx="7253416" cy="4517720"/>
          </a:xfrm>
        </p:spPr>
        <p:txBody>
          <a:bodyPr/>
          <a:lstStyle/>
          <a:p>
            <a:pPr lvl="0"/>
            <a:r>
              <a:rPr lang="fi-FI" dirty="0"/>
              <a:t>Oppiminen vaatii tulevaisuudessakin ennen muuta opiskelijan omaa aktiivisuutta ja vaivannäköä. Opiskelija on motivoitunut saavuttamaan opiskelulleen asettamansa tavoitteet ja kantaa vastuun omasta oppimisestaan. </a:t>
            </a:r>
          </a:p>
          <a:p>
            <a:pPr lvl="0"/>
            <a:r>
              <a:rPr lang="fi-FI" dirty="0"/>
              <a:t>Erilaisten </a:t>
            </a:r>
            <a:r>
              <a:rPr lang="fi-FI" dirty="0" err="1"/>
              <a:t>oppijoiden</a:t>
            </a:r>
            <a:r>
              <a:rPr lang="fi-FI" dirty="0"/>
              <a:t> entistä parempi huomioiminen monipuolisia opetusmenetelmiä käyttäen.</a:t>
            </a:r>
          </a:p>
          <a:p>
            <a:pPr lvl="0"/>
            <a:r>
              <a:rPr lang="fi-FI" dirty="0"/>
              <a:t>Luoda mahdollisuuksia työelämässä oppimiseen ja verkostoitumiseen.</a:t>
            </a:r>
          </a:p>
          <a:p>
            <a:pPr lvl="0"/>
            <a:r>
              <a:rPr lang="fi-FI" dirty="0"/>
              <a:t>Tuetaan yhteisöllistä oppimista, mikä kehittää yhteistyö- ja vuorovaikutustaitoja tulevaisuuden työelämää varten. </a:t>
            </a:r>
          </a:p>
          <a:p>
            <a:pPr lvl="0"/>
            <a:r>
              <a:rPr lang="fi-FI" dirty="0"/>
              <a:t>Arviointi- ja palautekäytäntöjen kehittäminen ja hyödyntäminen oppimisen tukemisessa.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37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375" y="1916683"/>
            <a:ext cx="8229600" cy="3893184"/>
          </a:xfrm>
        </p:spPr>
        <p:txBody>
          <a:bodyPr>
            <a:normAutofit/>
          </a:bodyPr>
          <a:lstStyle/>
          <a:p>
            <a:r>
              <a:rPr lang="fi-FI" dirty="0">
                <a:cs typeface="Helvetica" panose="020B0604020202020204" pitchFamily="34" charset="0"/>
              </a:rPr>
              <a:t>Opetuksessa tulee soveltaa lähestymistapoja ja opetusmuotoja, jotka lisäävät tiedeperustaisen yliopistokoulutuksen työelämävastaavuutta</a:t>
            </a:r>
            <a:r>
              <a:rPr lang="fi-FI" dirty="0" smtClean="0">
                <a:cs typeface="Helvetica" panose="020B0604020202020204" pitchFamily="34" charset="0"/>
              </a:rPr>
              <a:t>.</a:t>
            </a:r>
          </a:p>
          <a:p>
            <a:r>
              <a:rPr lang="fi-FI" dirty="0">
                <a:cs typeface="Helvetica" panose="020B0604020202020204" pitchFamily="34" charset="0"/>
              </a:rPr>
              <a:t>Opetuksessa tulee lisätä tieteidenvälistä yhteistyötä oppiaineiden, tiedekuntien ja </a:t>
            </a:r>
            <a:r>
              <a:rPr lang="fi-FI" dirty="0" smtClean="0">
                <a:cs typeface="Helvetica" panose="020B0604020202020204" pitchFamily="34" charset="0"/>
              </a:rPr>
              <a:t>koulutuslaitosten </a:t>
            </a:r>
            <a:r>
              <a:rPr lang="fi-FI" dirty="0">
                <a:cs typeface="Helvetica" panose="020B0604020202020204" pitchFamily="34" charset="0"/>
              </a:rPr>
              <a:t>välillä</a:t>
            </a:r>
            <a:r>
              <a:rPr lang="fi-FI" dirty="0" smtClean="0">
                <a:cs typeface="Helvetica" panose="020B0604020202020204" pitchFamily="34" charset="0"/>
              </a:rPr>
              <a:t>.</a:t>
            </a:r>
          </a:p>
          <a:p>
            <a:r>
              <a:rPr lang="fi-FI" dirty="0"/>
              <a:t>Opetuksessa tulee vahvistaa osaamislähtöisyyttä, dialogisuutta ja oppimisen jatkuvaa arviointia.</a:t>
            </a:r>
          </a:p>
          <a:p>
            <a:r>
              <a:rPr lang="fi-FI" dirty="0"/>
              <a:t>Pääoppiaineiden puitteissa tulee käydä jatkuvaa keskustelua opetuksen sisällöistä, vallitsevista pedagogista käytännöistä sekä näihin liittyvistä muutostarpeista.</a:t>
            </a:r>
          </a:p>
          <a:p>
            <a:r>
              <a:rPr lang="fi-FI" dirty="0"/>
              <a:t>Opetuksen tulee ilmentää opetusta arvostavaa ja opiskelijan oppimisesta välittävää </a:t>
            </a:r>
            <a:r>
              <a:rPr lang="fi-FI" dirty="0" smtClean="0"/>
              <a:t>organisaatiokulttuuria</a:t>
            </a:r>
            <a:endParaRPr lang="fi-FI" dirty="0">
              <a:cs typeface="Helvetica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5CFF-917D-A547-A88A-94A61F8F474F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335375" y="1113295"/>
            <a:ext cx="8683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3. Mitä meidän tulee muuttaa </a:t>
            </a:r>
            <a:r>
              <a:rPr lang="fi-FI" b="1" dirty="0"/>
              <a:t>opetuksessa</a:t>
            </a:r>
            <a:r>
              <a:rPr lang="fi-FI" dirty="0"/>
              <a:t>, jotta olemme maailman muutoksessa mukana?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6234" y="129142"/>
            <a:ext cx="645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LTKn</a:t>
            </a:r>
            <a:r>
              <a:rPr lang="fi-FI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koulutusstrategia työn (henkilöstökysely ja työpaja) lopputuotos</a:t>
            </a:r>
            <a:endParaRPr lang="fi-FI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0905" y="2082254"/>
            <a:ext cx="8107775" cy="4793101"/>
          </a:xfrm>
        </p:spPr>
        <p:txBody>
          <a:bodyPr/>
          <a:lstStyle/>
          <a:p>
            <a:r>
              <a:rPr lang="fi-FI" dirty="0" smtClean="0"/>
              <a:t>Luoda yhteisöllisiä oppimisympäristöjä joissa jokainen voi työskennellä ja oppia vaarantamatta terveyttään ja hyvinvointiaan</a:t>
            </a:r>
          </a:p>
          <a:p>
            <a:r>
              <a:rPr lang="fi-FI" dirty="0" smtClean="0"/>
              <a:t>Rakentaa ja ylläpitää tarpeiden mukaan muuntautuvia dialogin mahdollistavia ryhmän ja yksilön oppimistiloja</a:t>
            </a:r>
          </a:p>
          <a:p>
            <a:r>
              <a:rPr lang="fi-FI" dirty="0"/>
              <a:t>Mahdollistaa käytännön ja työelämän ympäristöjen tarkoituksenmukainen käyttö opiskelijan asiantuntijuuteen kehittymisessä</a:t>
            </a:r>
          </a:p>
          <a:p>
            <a:r>
              <a:rPr lang="fi-FI" dirty="0" smtClean="0"/>
              <a:t>Luoda ja ylläpitää teknisesti toimivia ja tarkoituksenmukaisia sekä helppokäyttöisiä sähköisiä ja digitaalisia oppimisympäristöjä</a:t>
            </a:r>
          </a:p>
          <a:p>
            <a:r>
              <a:rPr lang="fi-FI" dirty="0" smtClean="0"/>
              <a:t>Työstää ja ylläpitää keskitetysti monitieteisiä kaikille yhteisiä digitaalisia oppimisalustoja ja oppimismateriaaleja sekä opiskelun </a:t>
            </a:r>
            <a:r>
              <a:rPr lang="fi-FI" dirty="0"/>
              <a:t>hallinnan </a:t>
            </a:r>
            <a:r>
              <a:rPr lang="fi-FI" dirty="0" smtClean="0"/>
              <a:t>järjestelmiä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5CFF-917D-A547-A88A-94A61F8F474F}" type="datetime1">
              <a:rPr lang="fi-FI" smtClean="0"/>
              <a:t>22.3.2018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340905" y="1198031"/>
            <a:ext cx="8678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4. Mitä meidän tulee muuttaa </a:t>
            </a:r>
            <a:r>
              <a:rPr lang="fi-FI" b="1" dirty="0"/>
              <a:t>oppimisympäristöissä</a:t>
            </a:r>
            <a:r>
              <a:rPr lang="fi-FI" dirty="0"/>
              <a:t>, jotta olemme maailman muutoksessa mukana?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6234" y="129142"/>
            <a:ext cx="645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LTKn</a:t>
            </a:r>
            <a:r>
              <a:rPr lang="fi-FI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koulutusstrategia työn (henkilöstökysely ja työpaja) lopputuotos</a:t>
            </a:r>
            <a:endParaRPr lang="fi-FI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966551AF-6FC2-43DF-B7C2-DE783F61FAEF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81ACC2F4-C4A8-4C2E-BC74-0CB7B6E0AF7D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228DD615-A54F-493F-AA35-8CCE11CFF585}"/>
    </a:ext>
  </a:extLst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0E4325B6-F8DF-46A0-BA14-22200077EB4F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JYU kevyt Helvetica</Template>
  <TotalTime>258</TotalTime>
  <Words>529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</vt:lpstr>
      <vt:lpstr>Palatino Linotype</vt:lpstr>
      <vt:lpstr>JYU Otsikkodiat</vt:lpstr>
      <vt:lpstr>JYU sisältö pohjat</vt:lpstr>
      <vt:lpstr>2_Mukautettu suunnittelumalli</vt:lpstr>
      <vt:lpstr>JYU kuvadiat</vt:lpstr>
      <vt:lpstr>Koulutusstrategian valmistelu </vt:lpstr>
      <vt:lpstr>Lähtökohtana JYn koulutusneuvoston strategiatyön kysymykset</vt:lpstr>
      <vt:lpstr>LTKn koulutusstrategian suunnittelun työpaja 16.3.2018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Koulutusstrategian valmistelu</dc:title>
  <dc:creator>Bottas, Reijo</dc:creator>
  <cp:lastModifiedBy>Bottas, Reijo</cp:lastModifiedBy>
  <cp:revision>33</cp:revision>
  <dcterms:created xsi:type="dcterms:W3CDTF">2018-03-15T13:14:51Z</dcterms:created>
  <dcterms:modified xsi:type="dcterms:W3CDTF">2018-03-22T13:03:57Z</dcterms:modified>
</cp:coreProperties>
</file>