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media/image4.jpeg" ContentType="image/jpeg"/>
  <Override PartName="/ppt/media/image8.png" ContentType="image/png"/>
  <Override PartName="/ppt/media/image1.jpeg" ContentType="image/jpeg"/>
  <Override PartName="/ppt/media/image3.png" ContentType="image/png"/>
  <Override PartName="/ppt/media/image12.png" ContentType="image/png"/>
  <Override PartName="/ppt/media/image13.jpeg" ContentType="image/jpeg"/>
  <Override PartName="/ppt/media/image2.png" ContentType="image/png"/>
  <Override PartName="/ppt/media/image6.png" ContentType="image/png"/>
  <Override PartName="/ppt/media/image10.jpeg" ContentType="image/jpeg"/>
  <Override PartName="/ppt/media/image11.png" ContentType="image/png"/>
  <Override PartName="/ppt/media/image5.png" ContentType="image/png"/>
  <Override PartName="/ppt/media/image9.png" ContentType="image/png"/>
  <Override PartName="/ppt/media/image7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31A08EEA-010A-4205-9700-57C7D81A8BF1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A0B6CDB-10DB-4929-8D13-9901720154D4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E017C4B9-2066-4963-831C-68685EDB835A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4A22B590-6DEA-4EE5-AB22-9DB57889CB36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r>
              <a:rPr lang="fi-FI"/>
              <a:t>Nämäkin on vaihtoehtoisesti jaettu useammalle dialle seuraavissa.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3574130-50C4-4563-B105-EA2B562B5BA4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80BE2F56-D016-49E6-8936-CD7AFF890CB0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6F58AB0F-AF86-44B5-A5CA-15436F322C47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FCB96F1D-1B4F-4484-8188-106C897FB922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8E6ABF5-F866-4700-8055-501B419AB0AF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9CCF76A-166C-4979-AA98-30727DFC72A4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0B08A05-B500-4D46-8F54-7AF9D4E59A89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Muokkaa otsikon tekstimuotoa napsauttamallaDian otsikko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Seitsemäs jäsennystasoAlaotsikko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Teoria ja esimerkkilause englanniksi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suomennos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CD85DEA-B5C6-4563-9A92-DA8EE5E2F119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8280" y="692640"/>
            <a:ext cx="8146800" cy="9878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TÄYTYY, VARMAANKIN = MUST (ARVELU)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458280" y="1556640"/>
            <a:ext cx="8459280" cy="486828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lang="fi-FI" sz="2400">
                <a:solidFill>
                  <a:srgbClr val="464646"/>
                </a:solidFill>
                <a:latin typeface="Calibri"/>
              </a:rPr>
              <a:t>Kun käytetään sanaa </a:t>
            </a:r>
            <a:r>
              <a:rPr i="1" lang="fi-FI" sz="2400">
                <a:solidFill>
                  <a:srgbClr val="464646"/>
                </a:solidFill>
                <a:latin typeface="Calibri"/>
              </a:rPr>
              <a:t>’must</a:t>
            </a:r>
            <a:r>
              <a:rPr lang="fi-FI" sz="2400">
                <a:solidFill>
                  <a:srgbClr val="464646"/>
                </a:solidFill>
                <a:latin typeface="Calibri"/>
              </a:rPr>
              <a:t>’ ilmaisemaan puhujan arvelua, ei voida käyttää sanaa </a:t>
            </a:r>
            <a:r>
              <a:rPr i="1" lang="fi-FI" sz="2400">
                <a:solidFill>
                  <a:srgbClr val="464646"/>
                </a:solidFill>
                <a:latin typeface="Calibri"/>
              </a:rPr>
              <a:t>’have</a:t>
            </a:r>
            <a:r>
              <a:rPr lang="fi-FI" sz="2400">
                <a:solidFill>
                  <a:srgbClr val="464646"/>
                </a:solidFill>
                <a:latin typeface="Calibri"/>
              </a:rPr>
              <a:t> </a:t>
            </a:r>
            <a:r>
              <a:rPr i="1" lang="fi-FI" sz="2400">
                <a:solidFill>
                  <a:srgbClr val="464646"/>
                </a:solidFill>
                <a:latin typeface="Calibri"/>
              </a:rPr>
              <a:t>to</a:t>
            </a:r>
            <a:r>
              <a:rPr lang="fi-FI" sz="2400">
                <a:solidFill>
                  <a:srgbClr val="464646"/>
                </a:solidFill>
                <a:latin typeface="Calibri"/>
              </a:rPr>
              <a:t>’ (= pakko)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NYKYHETKI: </a:t>
            </a:r>
            <a:r>
              <a:rPr b="1" lang="fi-FI" sz="3200">
                <a:solidFill>
                  <a:srgbClr val="808080"/>
                </a:solidFill>
                <a:latin typeface="Calibri"/>
              </a:rPr>
              <a:t>MUST + PERUSMUOTO</a:t>
            </a:r>
            <a:endParaRPr/>
          </a:p>
          <a:p>
            <a:pPr>
              <a:lnSpc>
                <a:spcPct val="9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MENNYT AIKA: </a:t>
            </a:r>
            <a:r>
              <a:rPr b="1" lang="fi-FI" sz="3200">
                <a:solidFill>
                  <a:srgbClr val="808080"/>
                </a:solidFill>
                <a:latin typeface="Calibri"/>
              </a:rPr>
              <a:t>MUST + HAVE + 3.MUOTO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fi-FI" sz="2200">
                <a:solidFill>
                  <a:srgbClr val="2da2bf"/>
                </a:solidFill>
                <a:latin typeface="Calibri"/>
              </a:rPr>
              <a:t>Sen tarinan täytyy olla todella vanha.</a:t>
            </a:r>
            <a:endParaRPr/>
          </a:p>
          <a:p>
            <a:pPr>
              <a:lnSpc>
                <a:spcPct val="90000"/>
              </a:lnSpc>
            </a:pP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200">
                <a:solidFill>
                  <a:srgbClr val="808080"/>
                </a:solidFill>
                <a:latin typeface="Calibri"/>
              </a:rPr>
              <a:t>That story </a:t>
            </a:r>
            <a:r>
              <a:rPr i="1" lang="fi-FI" sz="2200" u="sng">
                <a:solidFill>
                  <a:srgbClr val="808080"/>
                </a:solidFill>
                <a:latin typeface="Calibri"/>
              </a:rPr>
              <a:t>must be</a:t>
            </a:r>
            <a:r>
              <a:rPr i="1" lang="fi-FI" sz="2200">
                <a:solidFill>
                  <a:srgbClr val="808080"/>
                </a:solidFill>
                <a:latin typeface="Calibri"/>
              </a:rPr>
              <a:t> really old.</a:t>
            </a:r>
            <a:endParaRPr/>
          </a:p>
          <a:p>
            <a:pPr>
              <a:lnSpc>
                <a:spcPct val="90000"/>
              </a:lnSpc>
            </a:pPr>
            <a:r>
              <a:rPr lang="fi-FI" sz="2200">
                <a:solidFill>
                  <a:srgbClr val="2da2bf"/>
                </a:solidFill>
                <a:latin typeface="Calibri"/>
              </a:rPr>
              <a:t>Minun on täytynyt kuulla se jo lapsena.</a:t>
            </a:r>
            <a:endParaRPr/>
          </a:p>
          <a:p>
            <a:pPr>
              <a:lnSpc>
                <a:spcPct val="90000"/>
              </a:lnSpc>
            </a:pP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200">
                <a:solidFill>
                  <a:srgbClr val="808080"/>
                </a:solidFill>
                <a:latin typeface="Calibri"/>
              </a:rPr>
              <a:t>I </a:t>
            </a:r>
            <a:r>
              <a:rPr i="1" lang="fi-FI" sz="2200" u="sng">
                <a:solidFill>
                  <a:srgbClr val="808080"/>
                </a:solidFill>
                <a:latin typeface="Calibri"/>
              </a:rPr>
              <a:t>must have heard</a:t>
            </a:r>
            <a:r>
              <a:rPr i="1" lang="fi-FI" sz="2200">
                <a:solidFill>
                  <a:srgbClr val="808080"/>
                </a:solidFill>
                <a:latin typeface="Calibri"/>
              </a:rPr>
              <a:t> it as a child.</a:t>
            </a:r>
            <a:endParaRPr/>
          </a:p>
          <a:p>
            <a:pPr>
              <a:lnSpc>
                <a:spcPct val="90000"/>
              </a:lnSpc>
            </a:pPr>
            <a:r>
              <a:rPr lang="fi-FI" sz="2200">
                <a:solidFill>
                  <a:srgbClr val="2da2bf"/>
                </a:solidFill>
                <a:latin typeface="Calibri"/>
              </a:rPr>
              <a:t>Sitä on varmaankin kerrottu jo muinaisessa Roomassa.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200">
                <a:solidFill>
                  <a:srgbClr val="808080"/>
                </a:solidFill>
                <a:latin typeface="Calibri"/>
              </a:rPr>
              <a:t>It </a:t>
            </a:r>
            <a:r>
              <a:rPr i="1" lang="fi-FI" sz="2200" u="sng">
                <a:solidFill>
                  <a:srgbClr val="808080"/>
                </a:solidFill>
                <a:latin typeface="Calibri"/>
              </a:rPr>
              <a:t>must have been told</a:t>
            </a:r>
            <a:r>
              <a:rPr i="1" lang="fi-FI" sz="2200">
                <a:solidFill>
                  <a:srgbClr val="808080"/>
                </a:solidFill>
                <a:latin typeface="Calibri"/>
              </a:rPr>
              <a:t> in ancient Rome.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dur="indefinite" id="161" nodeType="tmRoot" restart="never">
          <p:childTnLst>
            <p:seq>
              <p:cTn dur="indefinite" id="162" nodeType="mainSeq">
                <p:childTnLst>
                  <p:par>
                    <p:cTn fill="hold" id="163">
                      <p:stCondLst>
                        <p:cond delay="indefinite"/>
                      </p:stCondLst>
                      <p:childTnLst>
                        <p:par>
                          <p:cTn fill="hold" id="164">
                            <p:stCondLst>
                              <p:cond delay="0"/>
                            </p:stCondLst>
                            <p:childTnLst>
                              <p:par>
                                <p:cTn fill="hold" id="1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29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7">
                      <p:stCondLst>
                        <p:cond delay="indefinite"/>
                      </p:stCondLst>
                      <p:childTnLst>
                        <p:par>
                          <p:cTn fill="hold" id="168">
                            <p:stCondLst>
                              <p:cond delay="0"/>
                            </p:stCondLst>
                            <p:childTnLst>
                              <p:par>
                                <p:cTn fill="hold" id="1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64" st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id="1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04" st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77" st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65" st="3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37" st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3">
                      <p:stCondLst>
                        <p:cond delay="indefinite"/>
                      </p:stCondLst>
                      <p:childTnLst>
                        <p:par>
                          <p:cTn fill="hold" id="184">
                            <p:stCondLst>
                              <p:cond delay="0"/>
                            </p:stCondLst>
                            <p:childTnLst>
                              <p:par>
                                <p:cTn fill="hold" id="1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12" st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7">
                      <p:stCondLst>
                        <p:cond delay="indefinite"/>
                      </p:stCondLst>
                      <p:childTnLst>
                        <p:par>
                          <p:cTn fill="hold" id="188">
                            <p:stCondLst>
                              <p:cond delay="0"/>
                            </p:stCondLst>
                            <p:childTnLst>
                              <p:par>
                                <p:cTn fill="hold" id="1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07" st="3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4680"/>
            <a:ext cx="8146800" cy="849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107640" y="908640"/>
            <a:ext cx="4608000" cy="573264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Minun täytyy yrittää uudelleen.</a:t>
            </a:r>
            <a:endParaRPr/>
          </a:p>
          <a:p>
            <a:pPr>
              <a:lnSpc>
                <a:spcPct val="12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Hänen täytyi lähteä.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Sinun ei tarvitse tuntea oloasi yksinäiseksi.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Onko hänen pakko kiusata minua?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Meidän täytyy tehdä parhaamme.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Minun on täytynyt peruuttaa matkani.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Heidän tuli totella häntä.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He ovat varmaankin menneet toista tietä.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Me emme saa valittaa.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He ovat varmaankin hulluja.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Heidän on täytynyt tuntea itsensä tyhmiksi.</a:t>
            </a:r>
            <a:endParaRPr/>
          </a:p>
        </p:txBody>
      </p:sp>
      <p:sp>
        <p:nvSpPr>
          <p:cNvPr id="195" name="TextShape 3"/>
          <p:cNvSpPr txBox="1"/>
          <p:nvPr/>
        </p:nvSpPr>
        <p:spPr>
          <a:xfrm>
            <a:off x="4716000" y="908640"/>
            <a:ext cx="4247640" cy="5048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I must try again.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She had to leave.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You don’t have to feel lonely.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Does he have to tease me?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We’ll have to do our best.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I’ve had to cancel my trip.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They had to obey him.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They must have gone the other way.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We mustn’t complain.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They must be mad.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i="1" lang="fi-FI" sz="2200">
                <a:solidFill>
                  <a:srgbClr val="808080"/>
                </a:solidFill>
                <a:latin typeface="Calibri"/>
              </a:rPr>
              <a:t>They must have felt stupid.</a:t>
            </a:r>
            <a:endParaRPr/>
          </a:p>
        </p:txBody>
      </p:sp>
    </p:spTree>
  </p:cSld>
  <p:timing>
    <p:tnLst>
      <p:par>
        <p:cTn dur="indefinite" id="191" nodeType="tmRoot" restart="never">
          <p:childTnLst>
            <p:seq>
              <p:cTn dur="indefinite" id="192" nodeType="mainSeq">
                <p:childTnLst>
                  <p:par>
                    <p:cTn fill="hold" id="193" nodeType="clickEffect">
                      <p:stCondLst>
                        <p:cond delay="indefinite"/>
                      </p:stCondLst>
                      <p:childTnLst>
                        <p:par>
                          <p:cTn fill="hold" id="19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3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99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31" st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62" st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99" st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26" st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67" st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90" st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19" st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64" st="3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7" nodeType="clickEffect">
                      <p:stCondLst>
                        <p:cond delay="indefinite"/>
                      </p:stCondLst>
                      <p:childTnLst>
                        <p:par>
                          <p:cTn fill="hold" id="21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1" nodeType="clickEffect">
                      <p:stCondLst>
                        <p:cond delay="indefinite"/>
                      </p:stCondLst>
                      <p:childTnLst>
                        <p:par>
                          <p:cTn fill="hold" id="22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6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5" nodeType="clickEffect">
                      <p:stCondLst>
                        <p:cond delay="indefinite"/>
                      </p:stCondLst>
                      <p:childTnLst>
                        <p:par>
                          <p:cTn fill="hold" id="22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67" st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9" nodeType="clickEffect">
                      <p:stCondLst>
                        <p:cond delay="indefinite"/>
                      </p:stCondLst>
                      <p:childTnLst>
                        <p:par>
                          <p:cTn fill="hold" id="23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93" st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3" nodeType="clickEffect">
                      <p:stCondLst>
                        <p:cond delay="indefinite"/>
                      </p:stCondLst>
                      <p:childTnLst>
                        <p:par>
                          <p:cTn fill="hold" id="23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20" st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7" nodeType="clickEffect">
                      <p:stCondLst>
                        <p:cond delay="indefinite"/>
                      </p:stCondLst>
                      <p:childTnLst>
                        <p:par>
                          <p:cTn fill="hold" id="23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48" st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1" nodeType="clickEffect">
                      <p:stCondLst>
                        <p:cond delay="indefinite"/>
                      </p:stCondLst>
                      <p:childTnLst>
                        <p:par>
                          <p:cTn fill="hold" id="24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70" st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5" nodeType="clickEffect">
                      <p:stCondLst>
                        <p:cond delay="indefinite"/>
                      </p:stCondLst>
                      <p:childTnLst>
                        <p:par>
                          <p:cTn fill="hold" id="24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05" st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9" nodeType="clickEffect">
                      <p:stCondLst>
                        <p:cond delay="indefinite"/>
                      </p:stCondLst>
                      <p:childTnLst>
                        <p:par>
                          <p:cTn fill="hold" id="25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26" st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3" nodeType="clickEffect">
                      <p:stCondLst>
                        <p:cond delay="indefinite"/>
                      </p:stCondLst>
                      <p:childTnLst>
                        <p:par>
                          <p:cTn fill="hold" id="25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44" st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7" nodeType="clickEffect">
                      <p:stCondLst>
                        <p:cond delay="indefinite"/>
                      </p:stCondLst>
                      <p:childTnLst>
                        <p:par>
                          <p:cTn fill="hold" id="25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72" st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67640" y="31410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Vaillinaiset apuverbit: 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4400">
                <a:solidFill>
                  <a:srgbClr val="2da2bf"/>
                </a:solidFill>
                <a:latin typeface="Calibri"/>
              </a:rPr>
              <a:t>must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  ja  </a:t>
            </a:r>
            <a:r>
              <a:rPr b="1" i="1" lang="fi-FI" sz="4400">
                <a:solidFill>
                  <a:srgbClr val="2da2bf"/>
                </a:solidFill>
                <a:latin typeface="Calibri"/>
              </a:rPr>
              <a:t>have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 </a:t>
            </a:r>
            <a:r>
              <a:rPr b="1" i="1" lang="fi-FI" sz="4400">
                <a:solidFill>
                  <a:srgbClr val="2da2bf"/>
                </a:solidFill>
                <a:latin typeface="Calibri"/>
              </a:rPr>
              <a:t>to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 –rakenne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ff8119"/>
                </a:solidFill>
                <a:latin typeface="Calibri"/>
              </a:rPr>
              <a:t>(ilmaisee pakkoa ja välttämättömyyttä)</a:t>
            </a:r>
            <a:r>
              <a:rPr lang="fi-FI" sz="4400">
                <a:solidFill>
                  <a:srgbClr val="ff8119"/>
                </a:solidFill>
                <a:latin typeface="Calibri"/>
              </a:rPr>
              <a:t>
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989000" y="1154520"/>
            <a:ext cx="6615360" cy="47944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I must finish my History essay tonight.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We had to wait an hour for the train.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Mary has always had to work very hard. 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Grandma had had to earn her living from an early age.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Luckily we won’t have to work extra hours this week. 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Hannah would have to have a lot of money to buy all the things she wanted.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Calibri"/>
              </a:rPr>
              <a:t>We would have had to pay more if we had stayed another night at the hotel</a:t>
            </a:r>
            <a:r>
              <a:rPr lang="fi-FI" sz="2000">
                <a:solidFill>
                  <a:srgbClr val="80808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395640" y="1168200"/>
            <a:ext cx="115164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preesens</a:t>
            </a:r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395640" y="1680120"/>
            <a:ext cx="129564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imperfekti</a:t>
            </a:r>
            <a:endParaRPr/>
          </a:p>
        </p:txBody>
      </p:sp>
      <p:sp>
        <p:nvSpPr>
          <p:cNvPr id="166" name="CustomShape 4"/>
          <p:cNvSpPr/>
          <p:nvPr/>
        </p:nvSpPr>
        <p:spPr>
          <a:xfrm>
            <a:off x="394560" y="2180880"/>
            <a:ext cx="1273680" cy="27540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perfekti</a:t>
            </a:r>
            <a:endParaRPr/>
          </a:p>
        </p:txBody>
      </p:sp>
      <p:sp>
        <p:nvSpPr>
          <p:cNvPr id="167" name="CustomShape 5"/>
          <p:cNvSpPr/>
          <p:nvPr/>
        </p:nvSpPr>
        <p:spPr>
          <a:xfrm>
            <a:off x="377280" y="2665440"/>
            <a:ext cx="1439640" cy="59328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pluskvam-perfekti</a:t>
            </a:r>
            <a:endParaRPr/>
          </a:p>
        </p:txBody>
      </p:sp>
      <p:sp>
        <p:nvSpPr>
          <p:cNvPr id="168" name="CustomShape 6"/>
          <p:cNvSpPr/>
          <p:nvPr/>
        </p:nvSpPr>
        <p:spPr>
          <a:xfrm>
            <a:off x="383400" y="3621960"/>
            <a:ext cx="129564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futuuri</a:t>
            </a:r>
            <a:endParaRPr/>
          </a:p>
        </p:txBody>
      </p:sp>
      <p:sp>
        <p:nvSpPr>
          <p:cNvPr id="169" name="CustomShape 7"/>
          <p:cNvSpPr/>
          <p:nvPr/>
        </p:nvSpPr>
        <p:spPr>
          <a:xfrm>
            <a:off x="279720" y="4420080"/>
            <a:ext cx="163908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1. konditionaali</a:t>
            </a:r>
            <a:endParaRPr/>
          </a:p>
        </p:txBody>
      </p:sp>
      <p:sp>
        <p:nvSpPr>
          <p:cNvPr id="170" name="CustomShape 8"/>
          <p:cNvSpPr/>
          <p:nvPr/>
        </p:nvSpPr>
        <p:spPr>
          <a:xfrm>
            <a:off x="314640" y="5427000"/>
            <a:ext cx="163908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2. konditionaali</a:t>
            </a:r>
            <a:endParaRPr/>
          </a:p>
        </p:txBody>
      </p:sp>
      <p:sp>
        <p:nvSpPr>
          <p:cNvPr id="171" name="CustomShape 9"/>
          <p:cNvSpPr/>
          <p:nvPr/>
        </p:nvSpPr>
        <p:spPr>
          <a:xfrm>
            <a:off x="279720" y="457200"/>
            <a:ext cx="832428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Miten pakko tai välttämättömyys on ilmaistu eri aikamuodoissa?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8" st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18" st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72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26" st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01" st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76" st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39640" y="1268640"/>
            <a:ext cx="8352720" cy="4237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1. 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I 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must finish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my History essay tonight.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100">
                <a:solidFill>
                  <a:srgbClr val="2da2bf"/>
                </a:solidFill>
                <a:latin typeface="Calibri"/>
              </a:rPr>
              <a:t>(täytyy saada valmiiksi)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I 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have to write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several essays this week.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100">
                <a:solidFill>
                  <a:srgbClr val="2da2bf"/>
                </a:solidFill>
                <a:latin typeface="Calibri"/>
              </a:rPr>
              <a:t>(täytyy kirjoittaa)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600">
                <a:solidFill>
                  <a:srgbClr val="2da2bf"/>
                </a:solidFill>
                <a:latin typeface="Calibri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2. </a:t>
            </a: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000000"/>
                </a:solidFill>
                <a:latin typeface="Calibri"/>
              </a:rPr>
              <a:t> 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We 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had to wait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an hour for the train.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</a:t>
            </a:r>
            <a:r>
              <a:rPr i="1" lang="fi-FI" sz="2100">
                <a:solidFill>
                  <a:srgbClr val="2da2bf"/>
                </a:solidFill>
                <a:latin typeface="Calibri"/>
              </a:rPr>
              <a:t>(täytyi odottaa)</a:t>
            </a: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000000"/>
                </a:solidFill>
                <a:latin typeface="Calibri"/>
              </a:rPr>
              <a:t> 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- 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Did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 you 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have to wait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outside on the platform?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</a:t>
            </a:r>
            <a:r>
              <a:rPr i="1" lang="fi-FI" sz="2100">
                <a:solidFill>
                  <a:srgbClr val="2da2bf"/>
                </a:solidFill>
                <a:latin typeface="Calibri"/>
              </a:rPr>
              <a:t>(täytyikö odottaa)</a:t>
            </a:r>
            <a:r>
              <a:rPr lang="fi-FI">
                <a:solidFill>
                  <a:srgbClr val="2da2bf"/>
                </a:solidFill>
                <a:latin typeface="Arial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1033920" y="1124640"/>
            <a:ext cx="1439640" cy="61200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preesens</a:t>
            </a: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1043640" y="3573000"/>
            <a:ext cx="1511640" cy="575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imperfekti</a:t>
            </a:r>
            <a:endParaRPr/>
          </a:p>
        </p:txBody>
      </p:sp>
    </p:spTree>
  </p:cSld>
  <p:timing>
    <p:tnLst>
      <p:par>
        <p:cTn dur="indefinite" id="33" nodeType="tmRoot" restart="never">
          <p:childTnLst>
            <p:seq>
              <p:cTn dur="indefinite" id="34" nodeType="mainSeq">
                <p:childTnLst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1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33" st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96" st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66" st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95640" y="980640"/>
            <a:ext cx="8280000" cy="4350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3. </a:t>
            </a: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000000"/>
                </a:solidFill>
                <a:latin typeface="Calibri"/>
              </a:rPr>
              <a:t>     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Mary </a:t>
            </a:r>
            <a:r>
              <a:rPr b="1" lang="fi-FI" sz="2600">
                <a:solidFill>
                  <a:srgbClr val="000000"/>
                </a:solidFill>
                <a:latin typeface="Calibri"/>
              </a:rPr>
              <a:t>has 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always</a:t>
            </a:r>
            <a:r>
              <a:rPr b="1" lang="fi-FI" sz="2600">
                <a:solidFill>
                  <a:srgbClr val="000000"/>
                </a:solidFill>
                <a:latin typeface="Calibri"/>
              </a:rPr>
              <a:t> had to work 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very hard. 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1900">
                <a:solidFill>
                  <a:srgbClr val="2da2bf"/>
                </a:solidFill>
                <a:latin typeface="Calibri"/>
              </a:rPr>
              <a:t>(on täytynyt työskennellä)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4. </a:t>
            </a: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000000"/>
                </a:solidFill>
                <a:latin typeface="Calibri"/>
              </a:rPr>
              <a:t>     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Grandma </a:t>
            </a:r>
            <a:r>
              <a:rPr b="1" lang="fi-FI" sz="2600">
                <a:solidFill>
                  <a:srgbClr val="000000"/>
                </a:solidFill>
                <a:latin typeface="Calibri"/>
              </a:rPr>
              <a:t>had had to earn 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her living from an early age.        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>
                <a:solidFill>
                  <a:srgbClr val="2da2bf"/>
                </a:solidFill>
                <a:latin typeface="Calibri"/>
              </a:rPr>
              <a:t>(oli täytynyt ansaita elantonsa)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899640" y="1342080"/>
            <a:ext cx="1439640" cy="575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perfekti</a:t>
            </a: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914400" y="3285000"/>
            <a:ext cx="2808000" cy="503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pluskvamperfekti</a:t>
            </a:r>
            <a:endParaRPr/>
          </a:p>
        </p:txBody>
      </p:sp>
    </p:spTree>
  </p:cSld>
  <p:timing>
    <p:tnLst>
      <p:par>
        <p:cTn dur="indefinite" id="47" nodeType="tmRoot" restart="never">
          <p:childTnLst>
            <p:seq>
              <p:cTn dur="indefinite" id="48" nodeType="mainSeq">
                <p:childTnLst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84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94" st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395640" y="966960"/>
            <a:ext cx="8280000" cy="540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3400">
                <a:solidFill>
                  <a:srgbClr val="2da2bf"/>
                </a:solidFill>
                <a:latin typeface="Calibri"/>
              </a:rPr>
              <a:t>5.</a:t>
            </a:r>
            <a:endParaRPr/>
          </a:p>
          <a:p>
            <a:pPr>
              <a:lnSpc>
                <a:spcPct val="100000"/>
              </a:lnSpc>
            </a:pPr>
            <a:r>
              <a:rPr lang="fi-FI" sz="3400">
                <a:solidFill>
                  <a:srgbClr val="000000"/>
                </a:solidFill>
                <a:latin typeface="Calibri"/>
              </a:rPr>
              <a:t>Luckily we </a:t>
            </a:r>
            <a:r>
              <a:rPr b="1" lang="fi-FI" sz="3400">
                <a:solidFill>
                  <a:srgbClr val="000000"/>
                </a:solidFill>
                <a:latin typeface="Calibri"/>
              </a:rPr>
              <a:t>won’t have to work </a:t>
            </a:r>
            <a:r>
              <a:rPr lang="fi-FI" sz="3400">
                <a:solidFill>
                  <a:srgbClr val="000000"/>
                </a:solidFill>
                <a:latin typeface="Calibri"/>
              </a:rPr>
              <a:t>extra hours this week. 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(ei tarvitse työskennellä)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fi-FI" sz="3400">
                <a:solidFill>
                  <a:srgbClr val="2da2bf"/>
                </a:solidFill>
                <a:latin typeface="Calibri"/>
              </a:rPr>
              <a:t>6. </a:t>
            </a:r>
            <a:endParaRPr/>
          </a:p>
          <a:p>
            <a:pPr>
              <a:lnSpc>
                <a:spcPct val="100000"/>
              </a:lnSpc>
            </a:pPr>
            <a:r>
              <a:rPr lang="fi-FI" sz="3100">
                <a:solidFill>
                  <a:srgbClr val="000000"/>
                </a:solidFill>
                <a:latin typeface="Calibri"/>
              </a:rPr>
              <a:t>Hannah </a:t>
            </a:r>
            <a:r>
              <a:rPr b="1" lang="fi-FI" sz="3100">
                <a:solidFill>
                  <a:srgbClr val="000000"/>
                </a:solidFill>
                <a:latin typeface="Calibri"/>
              </a:rPr>
              <a:t>would have to have 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a lot of money to buy all the things she wanted.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([Hannahilla] täytyisi olla) </a:t>
            </a:r>
            <a:r>
              <a:rPr lang="fi-FI" sz="29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3400">
                <a:solidFill>
                  <a:srgbClr val="2da2bf"/>
                </a:solidFill>
                <a:latin typeface="Calibri"/>
              </a:rPr>
              <a:t>7. </a:t>
            </a:r>
            <a:endParaRPr/>
          </a:p>
          <a:p>
            <a:pPr>
              <a:lnSpc>
                <a:spcPct val="100000"/>
              </a:lnSpc>
            </a:pPr>
            <a:r>
              <a:rPr lang="fi-FI" sz="3400">
                <a:solidFill>
                  <a:srgbClr val="000000"/>
                </a:solidFill>
                <a:latin typeface="Calibri"/>
              </a:rPr>
              <a:t>We </a:t>
            </a:r>
            <a:r>
              <a:rPr b="1" lang="fi-FI" sz="3400">
                <a:solidFill>
                  <a:srgbClr val="000000"/>
                </a:solidFill>
                <a:latin typeface="Calibri"/>
              </a:rPr>
              <a:t>would have had to pay </a:t>
            </a:r>
            <a:r>
              <a:rPr lang="fi-FI" sz="3400">
                <a:solidFill>
                  <a:srgbClr val="000000"/>
                </a:solidFill>
                <a:latin typeface="Calibri"/>
              </a:rPr>
              <a:t>more if we had stayed another night at the hotel.</a:t>
            </a:r>
            <a:r>
              <a:rPr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900">
                <a:solidFill>
                  <a:srgbClr val="2da2bf"/>
                </a:solidFill>
                <a:latin typeface="Calibri"/>
              </a:rPr>
              <a:t>(olisi täytynyt maksaa)</a:t>
            </a:r>
            <a:endParaRPr/>
          </a:p>
          <a:p>
            <a:pPr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Arial"/>
              </a:rPr>
              <a:t>	</a:t>
            </a:r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971640" y="841680"/>
            <a:ext cx="1618200" cy="56556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futuuri</a:t>
            </a:r>
            <a:endParaRPr/>
          </a:p>
        </p:txBody>
      </p:sp>
      <p:sp>
        <p:nvSpPr>
          <p:cNvPr id="180" name="CustomShape 3"/>
          <p:cNvSpPr/>
          <p:nvPr/>
        </p:nvSpPr>
        <p:spPr>
          <a:xfrm>
            <a:off x="971640" y="2283840"/>
            <a:ext cx="2548440" cy="575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1. konditionaali</a:t>
            </a:r>
            <a:endParaRPr/>
          </a:p>
        </p:txBody>
      </p:sp>
      <p:sp>
        <p:nvSpPr>
          <p:cNvPr id="181" name="CustomShape 4"/>
          <p:cNvSpPr/>
          <p:nvPr/>
        </p:nvSpPr>
        <p:spPr>
          <a:xfrm>
            <a:off x="947160" y="4206240"/>
            <a:ext cx="2548440" cy="56880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2. konditionaali</a:t>
            </a:r>
            <a:endParaRPr/>
          </a:p>
        </p:txBody>
      </p:sp>
    </p:spTree>
  </p:cSld>
  <p:timing>
    <p:tnLst>
      <p:par>
        <p:cTn dur="indefinite" id="57" nodeType="tmRoot" restart="never">
          <p:childTnLst>
            <p:seq>
              <p:cTn dur="indefinite" id="58" nodeType="mainSeq">
                <p:childTnLst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7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89" st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70" st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06" st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91" st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20" st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13200" y="524880"/>
            <a:ext cx="8532000" cy="809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TÄYTYÄ, OLLA PAKKO:  </a:t>
            </a:r>
            <a:r>
              <a:rPr b="1" i="1" lang="fi-FI" sz="3600">
                <a:solidFill>
                  <a:srgbClr val="2da2bf"/>
                </a:solidFill>
                <a:latin typeface="Calibri"/>
              </a:rPr>
              <a:t>MUST / HAVE TO</a:t>
            </a:r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827640" y="1334520"/>
            <a:ext cx="2989440" cy="4082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infinitiivi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preesens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imperfekti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perfekti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pluskvamperfekti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futuuri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1. konditionaali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2. konditionaali</a:t>
            </a:r>
            <a:endParaRPr/>
          </a:p>
        </p:txBody>
      </p:sp>
      <p:sp>
        <p:nvSpPr>
          <p:cNvPr id="184" name="CustomShape 3"/>
          <p:cNvSpPr/>
          <p:nvPr/>
        </p:nvSpPr>
        <p:spPr>
          <a:xfrm>
            <a:off x="3851280" y="1334520"/>
            <a:ext cx="4993920" cy="5637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    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-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HAVE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44b9e8"/>
                </a:solidFill>
                <a:latin typeface="Calibri"/>
              </a:rPr>
              <a:t>MUST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HAVE / HAS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Tahoma"/>
              </a:rPr>
              <a:t>   </a:t>
            </a:r>
            <a:r>
              <a:rPr lang="fi-FI" sz="2400">
                <a:solidFill>
                  <a:srgbClr val="000000"/>
                </a:solidFill>
                <a:latin typeface="Tahoma"/>
              </a:rPr>
              <a:t>-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HAD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Tahoma"/>
              </a:rPr>
              <a:t>   </a:t>
            </a:r>
            <a:r>
              <a:rPr lang="fi-FI" sz="2400">
                <a:solidFill>
                  <a:srgbClr val="000000"/>
                </a:solidFill>
                <a:latin typeface="Tahoma"/>
              </a:rPr>
              <a:t>-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HAVE HAD TO / HAS HAD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Tahoma"/>
              </a:rPr>
              <a:t>   </a:t>
            </a:r>
            <a:r>
              <a:rPr lang="fi-FI" sz="2400">
                <a:solidFill>
                  <a:srgbClr val="000000"/>
                </a:solidFill>
                <a:latin typeface="Tahoma"/>
              </a:rPr>
              <a:t>-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HAD HAD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Tahoma"/>
              </a:rPr>
              <a:t>   </a:t>
            </a:r>
            <a:r>
              <a:rPr lang="fi-FI" sz="2400">
                <a:solidFill>
                  <a:srgbClr val="000000"/>
                </a:solidFill>
                <a:latin typeface="Tahoma"/>
              </a:rPr>
              <a:t>-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WILL HAVE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Tahoma"/>
              </a:rPr>
              <a:t>   </a:t>
            </a:r>
            <a:r>
              <a:rPr lang="fi-FI" sz="2400">
                <a:solidFill>
                  <a:srgbClr val="000000"/>
                </a:solidFill>
                <a:latin typeface="Tahoma"/>
              </a:rPr>
              <a:t>-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WOULD HAVE TO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Tahoma"/>
              </a:rPr>
              <a:t>   </a:t>
            </a:r>
            <a:r>
              <a:rPr lang="fi-FI" sz="2400">
                <a:solidFill>
                  <a:srgbClr val="000000"/>
                </a:solidFill>
                <a:latin typeface="Tahoma"/>
              </a:rPr>
              <a:t>-</a:t>
            </a:r>
            <a:r>
              <a:rPr b="1" lang="fi-FI" sz="2400">
                <a:solidFill>
                  <a:srgbClr val="44b9e8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343434"/>
                </a:solidFill>
                <a:latin typeface="Calibri"/>
              </a:rPr>
              <a:t>/ </a:t>
            </a:r>
            <a:r>
              <a:rPr b="1" lang="fi-FI" sz="2400">
                <a:solidFill>
                  <a:srgbClr val="464646"/>
                </a:solidFill>
                <a:latin typeface="Calibri"/>
              </a:rPr>
              <a:t>WOULD HAVE HAD 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5" name="CustomShape 4"/>
          <p:cNvSpPr/>
          <p:nvPr/>
        </p:nvSpPr>
        <p:spPr>
          <a:xfrm>
            <a:off x="3821400" y="5458680"/>
            <a:ext cx="4926960" cy="395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000">
                <a:solidFill>
                  <a:srgbClr val="808080"/>
                </a:solidFill>
                <a:latin typeface="Tahoma"/>
              </a:rPr>
              <a:t>(’have to’ taipuu tavallisen verbin tavoin)</a:t>
            </a:r>
            <a:r>
              <a:rPr lang="fi-FI" sz="1600">
                <a:solidFill>
                  <a:srgbClr val="808080"/>
                </a:solidFill>
                <a:latin typeface="Tahoma"/>
              </a:rPr>
              <a:t> </a:t>
            </a:r>
            <a:endParaRPr/>
          </a:p>
        </p:txBody>
      </p:sp>
    </p:spTree>
  </p:cSld>
  <p:timing>
    <p:tnLst>
      <p:par>
        <p:cTn dur="indefinite" id="77" nodeType="tmRoot" restart="never">
          <p:childTnLst>
            <p:seq>
              <p:cTn dur="indefinite" id="78" nodeType="mainSeq">
                <p:childTnLst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8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2" st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84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02" st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22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43" st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id="1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68" st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id="1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59184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TÄYTYÄ, OLLA PAKKO:  </a:t>
            </a:r>
            <a:r>
              <a:rPr b="1" i="1" lang="fi-FI" sz="3600">
                <a:solidFill>
                  <a:srgbClr val="2da2bf"/>
                </a:solidFill>
                <a:latin typeface="Calibri"/>
              </a:rPr>
              <a:t>MUST / HAVE TO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457200" y="1845000"/>
            <a:ext cx="8506800" cy="3859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3200">
                <a:solidFill>
                  <a:srgbClr val="808080"/>
                </a:solidFill>
                <a:latin typeface="Calibri"/>
              </a:rPr>
              <a:t>Huom!</a:t>
            </a:r>
            <a:endParaRPr/>
          </a:p>
          <a:p>
            <a:pPr>
              <a:lnSpc>
                <a:spcPct val="100000"/>
              </a:lnSpc>
            </a:pPr>
            <a:r>
              <a:rPr lang="fi-FI" sz="3200">
                <a:solidFill>
                  <a:srgbClr val="808080"/>
                </a:solidFill>
                <a:latin typeface="Calibri"/>
              </a:rPr>
              <a:t>Preesensin ja imperfektin kielto- ja kysymyslauseissa</a:t>
            </a:r>
            <a:endParaRPr/>
          </a:p>
          <a:p>
            <a:pPr>
              <a:lnSpc>
                <a:spcPct val="100000"/>
              </a:lnSpc>
            </a:pPr>
            <a:r>
              <a:rPr lang="fi-FI" sz="3200">
                <a:solidFill>
                  <a:srgbClr val="808080"/>
                </a:solidFill>
                <a:latin typeface="Calibri"/>
              </a:rPr>
              <a:t>tarvitaan </a:t>
            </a:r>
            <a:r>
              <a:rPr i="1" lang="fi-FI" sz="3200">
                <a:solidFill>
                  <a:srgbClr val="808080"/>
                </a:solidFill>
                <a:latin typeface="Calibri"/>
              </a:rPr>
              <a:t>do</a:t>
            </a:r>
            <a:r>
              <a:rPr lang="fi-FI" sz="3200">
                <a:solidFill>
                  <a:srgbClr val="808080"/>
                </a:solidFill>
                <a:latin typeface="Calibri"/>
              </a:rPr>
              <a:t>-apuverbiä ’</a:t>
            </a:r>
            <a:r>
              <a:rPr i="1" lang="fi-FI" sz="3200">
                <a:solidFill>
                  <a:srgbClr val="808080"/>
                </a:solidFill>
                <a:latin typeface="Calibri"/>
              </a:rPr>
              <a:t>have to</a:t>
            </a:r>
            <a:r>
              <a:rPr lang="fi-FI" sz="3200">
                <a:solidFill>
                  <a:srgbClr val="808080"/>
                </a:solidFill>
                <a:latin typeface="Calibri"/>
              </a:rPr>
              <a:t>’-rakenteen yhteydessä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3100">
                <a:solidFill>
                  <a:srgbClr val="2da2bf"/>
                </a:solidFill>
                <a:latin typeface="Calibri"/>
              </a:rPr>
              <a:t>Kuinka vanha täytyy olla Suomessa , jotta voi äänestää?</a:t>
            </a:r>
            <a:endParaRPr/>
          </a:p>
          <a:p>
            <a:pPr>
              <a:lnSpc>
                <a:spcPct val="100000"/>
              </a:lnSpc>
            </a:pP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100">
                <a:solidFill>
                  <a:srgbClr val="808080"/>
                </a:solidFill>
                <a:latin typeface="Calibri"/>
              </a:rPr>
              <a:t>How old </a:t>
            </a:r>
            <a:r>
              <a:rPr i="1" lang="fi-FI" sz="3100" u="sng">
                <a:solidFill>
                  <a:srgbClr val="808080"/>
                </a:solidFill>
                <a:latin typeface="Calibri"/>
              </a:rPr>
              <a:t>do you have to be</a:t>
            </a:r>
            <a:r>
              <a:rPr i="1" lang="fi-FI" sz="3100">
                <a:solidFill>
                  <a:srgbClr val="808080"/>
                </a:solidFill>
                <a:latin typeface="Calibri"/>
              </a:rPr>
              <a:t> in Finland to be able to vote?</a:t>
            </a:r>
            <a:endParaRPr/>
          </a:p>
          <a:p>
            <a:pPr>
              <a:lnSpc>
                <a:spcPct val="100000"/>
              </a:lnSpc>
            </a:pPr>
            <a:r>
              <a:rPr lang="fi-FI" sz="3100">
                <a:solidFill>
                  <a:srgbClr val="2da2bf"/>
                </a:solidFill>
                <a:latin typeface="Calibri"/>
              </a:rPr>
              <a:t>Jos joku opettaa sinua, sinun ei tarvitse lukea yksin.</a:t>
            </a:r>
            <a:endParaRPr/>
          </a:p>
          <a:p>
            <a:pPr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808080"/>
                </a:solidFill>
                <a:latin typeface="Calibri"/>
              </a:rPr>
              <a:t>If someone teaches you, you </a:t>
            </a:r>
            <a:r>
              <a:rPr i="1" lang="fi-FI" sz="3200" u="sng">
                <a:solidFill>
                  <a:srgbClr val="808080"/>
                </a:solidFill>
                <a:latin typeface="Calibri"/>
              </a:rPr>
              <a:t>don’t have to study</a:t>
            </a:r>
            <a:r>
              <a:rPr i="1" lang="fi-FI" sz="3200">
                <a:solidFill>
                  <a:srgbClr val="808080"/>
                </a:solidFill>
                <a:latin typeface="Calibri"/>
              </a:rPr>
              <a:t> alone. </a:t>
            </a:r>
            <a:endParaRPr/>
          </a:p>
          <a:p>
            <a:pPr>
              <a:lnSpc>
                <a:spcPct val="100000"/>
              </a:lnSpc>
            </a:pPr>
            <a:r>
              <a:rPr lang="fi-FI" sz="3100">
                <a:solidFill>
                  <a:srgbClr val="2da2bf"/>
                </a:solidFill>
                <a:latin typeface="Calibri"/>
              </a:rPr>
              <a:t>Onko sinun pakko mennä?</a:t>
            </a:r>
            <a:endParaRPr/>
          </a:p>
          <a:p>
            <a:pPr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 u="sng">
                <a:solidFill>
                  <a:srgbClr val="808080"/>
                </a:solidFill>
                <a:latin typeface="Calibri"/>
              </a:rPr>
              <a:t>Do you have to</a:t>
            </a:r>
            <a:r>
              <a:rPr i="1" lang="fi-FI" sz="3200">
                <a:solidFill>
                  <a:srgbClr val="808080"/>
                </a:solidFill>
                <a:latin typeface="Calibri"/>
              </a:rPr>
              <a:t> go?</a:t>
            </a:r>
            <a:endParaRPr/>
          </a:p>
        </p:txBody>
      </p:sp>
    </p:spTree>
  </p:cSld>
  <p:timing>
    <p:tnLst>
      <p:par>
        <p:cTn dur="indefinite" id="115" nodeType="tmRoot" restart="never">
          <p:childTnLst>
            <p:seq>
              <p:cTn dur="indefinite" id="116" nodeType="mainSeq">
                <p:childTnLst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72" st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85" st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66" st="3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30" st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42" st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3">
                      <p:stCondLst>
                        <p:cond delay="indefinite"/>
                      </p:stCondLst>
                      <p:childTnLst>
                        <p:par>
                          <p:cTn fill="hold" id="134">
                            <p:stCondLst>
                              <p:cond delay="0"/>
                            </p:stCondLst>
                            <p:childTnLst>
                              <p:par>
                                <p:cTn fill="hold" id="1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86" st="3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323640" y="692640"/>
            <a:ext cx="8074800" cy="849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TÄYTYÄ, OLLA PAKKO:  </a:t>
            </a:r>
            <a:r>
              <a:rPr b="1" i="1" lang="fi-FI" sz="3600">
                <a:solidFill>
                  <a:srgbClr val="2da2bf"/>
                </a:solidFill>
                <a:latin typeface="Calibri"/>
              </a:rPr>
              <a:t>MUST / HAVE TO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457200" y="1542960"/>
            <a:ext cx="8459280" cy="453024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lang="fi-FI" sz="3400">
                <a:solidFill>
                  <a:srgbClr val="464646"/>
                </a:solidFill>
                <a:latin typeface="Calibri"/>
              </a:rPr>
              <a:t>Huomaa sävyero kieltomuotojen välillä: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i="1" lang="fi-FI" sz="3400">
                <a:solidFill>
                  <a:srgbClr val="808080"/>
                </a:solidFill>
                <a:latin typeface="Calibri"/>
              </a:rPr>
              <a:t>You </a:t>
            </a:r>
            <a:r>
              <a:rPr b="1" i="1" lang="fi-FI" sz="3400">
                <a:solidFill>
                  <a:srgbClr val="808080"/>
                </a:solidFill>
                <a:latin typeface="Calibri"/>
              </a:rPr>
              <a:t>mustn’t talk </a:t>
            </a:r>
            <a:r>
              <a:rPr i="1" lang="fi-FI" sz="3400">
                <a:solidFill>
                  <a:srgbClr val="808080"/>
                </a:solidFill>
                <a:latin typeface="Calibri"/>
              </a:rPr>
              <a:t>to strangers!</a:t>
            </a:r>
            <a:endParaRPr/>
          </a:p>
          <a:p>
            <a:pPr>
              <a:lnSpc>
                <a:spcPct val="90000"/>
              </a:lnSpc>
            </a:pPr>
            <a:r>
              <a:rPr i="1" lang="fi-FI" sz="3400">
                <a:solidFill>
                  <a:srgbClr val="808080"/>
                </a:solidFill>
                <a:latin typeface="Calibri"/>
              </a:rPr>
              <a:t>You </a:t>
            </a:r>
            <a:r>
              <a:rPr b="1" i="1" lang="fi-FI" sz="3400">
                <a:solidFill>
                  <a:srgbClr val="808080"/>
                </a:solidFill>
                <a:latin typeface="Calibri"/>
              </a:rPr>
              <a:t>don’t have to talk </a:t>
            </a:r>
            <a:r>
              <a:rPr i="1" lang="fi-FI" sz="3400">
                <a:solidFill>
                  <a:srgbClr val="808080"/>
                </a:solidFill>
                <a:latin typeface="Calibri"/>
              </a:rPr>
              <a:t>to them if you don’t want to.</a:t>
            </a:r>
            <a:endParaRPr/>
          </a:p>
          <a:p>
            <a:pPr>
              <a:lnSpc>
                <a:spcPct val="90000"/>
              </a:lnSpc>
            </a:pPr>
            <a:r>
              <a:rPr lang="fi-FI" sz="3200">
                <a:solidFill>
                  <a:srgbClr val="464646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90000"/>
              </a:lnSpc>
            </a:pPr>
            <a:r>
              <a:rPr b="1" lang="fi-FI" sz="3200">
                <a:solidFill>
                  <a:srgbClr val="464646"/>
                </a:solidFill>
                <a:latin typeface="Calibri"/>
              </a:rPr>
              <a:t>	</a:t>
            </a:r>
            <a:r>
              <a:rPr b="1" lang="fi-FI" sz="3200">
                <a:solidFill>
                  <a:srgbClr val="464646"/>
                </a:solidFill>
                <a:latin typeface="Calibri"/>
              </a:rPr>
              <a:t>’</a:t>
            </a:r>
            <a:r>
              <a:rPr b="1" lang="fi-FI" sz="3200">
                <a:solidFill>
                  <a:srgbClr val="464646"/>
                </a:solidFill>
                <a:latin typeface="Calibri"/>
              </a:rPr>
              <a:t>MUST NOT’ on tiukka kielto, ’ei saa’</a:t>
            </a:r>
            <a:endParaRPr/>
          </a:p>
          <a:p>
            <a:pPr>
              <a:lnSpc>
                <a:spcPct val="90000"/>
              </a:lnSpc>
            </a:pPr>
            <a:r>
              <a:rPr b="1" lang="fi-FI" sz="3200">
                <a:solidFill>
                  <a:srgbClr val="464646"/>
                </a:solidFill>
                <a:latin typeface="Calibri"/>
              </a:rPr>
              <a:t>	</a:t>
            </a:r>
            <a:r>
              <a:rPr b="1" lang="fi-FI" sz="3200">
                <a:solidFill>
                  <a:srgbClr val="464646"/>
                </a:solidFill>
                <a:latin typeface="Calibri"/>
              </a:rPr>
              <a:t>’</a:t>
            </a:r>
            <a:r>
              <a:rPr b="1" lang="fi-FI" sz="3200">
                <a:solidFill>
                  <a:srgbClr val="464646"/>
                </a:solidFill>
                <a:latin typeface="Calibri"/>
              </a:rPr>
              <a:t>DON’T/DOESN’T HAVE TO’ on ’ei tarvitse’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Talvella ei saa ajaa liian kovaa.</a:t>
            </a:r>
            <a:endParaRPr/>
          </a:p>
          <a:p>
            <a:pPr>
              <a:lnSpc>
                <a:spcPct val="9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808080"/>
                </a:solidFill>
                <a:latin typeface="Calibri"/>
              </a:rPr>
              <a:t>You </a:t>
            </a:r>
            <a:r>
              <a:rPr i="1" lang="fi-FI" sz="3200" u="sng">
                <a:solidFill>
                  <a:srgbClr val="808080"/>
                </a:solidFill>
                <a:latin typeface="Calibri"/>
              </a:rPr>
              <a:t>mustn’t drive</a:t>
            </a:r>
            <a:r>
              <a:rPr i="1" lang="fi-FI" sz="3200">
                <a:solidFill>
                  <a:srgbClr val="808080"/>
                </a:solidFill>
                <a:latin typeface="Calibri"/>
              </a:rPr>
              <a:t> too fast in the winter.</a:t>
            </a:r>
            <a:endParaRPr/>
          </a:p>
          <a:p>
            <a:pPr>
              <a:lnSpc>
                <a:spcPct val="9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Talvirenkaita ei tarvitse vaihtaa vielä.</a:t>
            </a:r>
            <a:endParaRPr/>
          </a:p>
          <a:p>
            <a:pPr>
              <a:lnSpc>
                <a:spcPct val="9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808080"/>
                </a:solidFill>
                <a:latin typeface="Calibri"/>
              </a:rPr>
              <a:t>You </a:t>
            </a:r>
            <a:r>
              <a:rPr i="1" lang="fi-FI" sz="3200" u="sng">
                <a:solidFill>
                  <a:srgbClr val="808080"/>
                </a:solidFill>
                <a:latin typeface="Calibri"/>
              </a:rPr>
              <a:t>don’t have to change</a:t>
            </a:r>
            <a:r>
              <a:rPr i="1" lang="fi-FI" sz="3200">
                <a:solidFill>
                  <a:srgbClr val="808080"/>
                </a:solidFill>
                <a:latin typeface="Calibri"/>
              </a:rPr>
              <a:t> to winter tyres yet.</a:t>
            </a:r>
            <a:endParaRPr/>
          </a:p>
        </p:txBody>
      </p:sp>
      <p:sp>
        <p:nvSpPr>
          <p:cNvPr id="190" name="CustomShape 3"/>
          <p:cNvSpPr/>
          <p:nvPr/>
        </p:nvSpPr>
        <p:spPr>
          <a:xfrm>
            <a:off x="457200" y="2781000"/>
            <a:ext cx="6336360" cy="1223640"/>
          </a:xfrm>
          <a:prstGeom prst="rect">
            <a:avLst/>
          </a:prstGeom>
          <a:noFill/>
          <a:ln w="57240">
            <a:solidFill>
              <a:srgbClr val="2da2bf"/>
            </a:solidFill>
            <a:round/>
          </a:ln>
        </p:spPr>
      </p:sp>
    </p:spTree>
  </p:cSld>
  <p:timing>
    <p:tnLst>
      <p:par>
        <p:cTn dur="indefinite" id="137" nodeType="tmRoot" restart="never">
          <p:childTnLst>
            <p:seq>
              <p:cTn dur="indefinite" id="138" nodeType="mainSeq">
                <p:childTnLst>
                  <p:par>
                    <p:cTn fill="hold" id="139">
                      <p:stCondLst>
                        <p:cond delay="indefinite"/>
                      </p:stCondLst>
                      <p:childTnLst>
                        <p:par>
                          <p:cTn fill="hold" id="140">
                            <p:stCondLst>
                              <p:cond delay="0"/>
                            </p:stCondLst>
                            <p:childTnLst>
                              <p:par>
                                <p:cTn fill="hold" id="1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65" st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07" st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7">
                      <p:stCondLst>
                        <p:cond delay="indefinite"/>
                      </p:stCondLst>
                      <p:childTnLst>
                        <p:par>
                          <p:cTn fill="hold" id="148">
                            <p:stCondLst>
                              <p:cond delay="0"/>
                            </p:stCondLst>
                            <p:childTnLst>
                              <p:par>
                                <p:cTn fill="hold" id="1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42" st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26" st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id="1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85" st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7">
                      <p:stCondLst>
                        <p:cond delay="indefinite"/>
                      </p:stCondLst>
                      <p:childTnLst>
                        <p:par>
                          <p:cTn fill="hold" id="158">
                            <p:stCondLst>
                              <p:cond delay="0"/>
                            </p:stCondLst>
                            <p:childTnLst>
                              <p:par>
                                <p:cTn fill="hold" id="1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73" st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